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notesSlides/notesSlide12.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3.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312" r:id="rId2"/>
    <p:sldId id="362" r:id="rId3"/>
    <p:sldId id="365" r:id="rId4"/>
    <p:sldId id="380" r:id="rId5"/>
    <p:sldId id="358" r:id="rId6"/>
    <p:sldId id="350" r:id="rId7"/>
    <p:sldId id="376" r:id="rId8"/>
    <p:sldId id="377" r:id="rId9"/>
    <p:sldId id="389" r:id="rId10"/>
    <p:sldId id="390" r:id="rId11"/>
    <p:sldId id="347" r:id="rId12"/>
    <p:sldId id="387" r:id="rId13"/>
    <p:sldId id="386" r:id="rId14"/>
    <p:sldId id="348" r:id="rId15"/>
    <p:sldId id="349" r:id="rId16"/>
    <p:sldId id="381" r:id="rId17"/>
    <p:sldId id="382" r:id="rId18"/>
    <p:sldId id="383" r:id="rId19"/>
    <p:sldId id="384" r:id="rId20"/>
    <p:sldId id="385" r:id="rId21"/>
    <p:sldId id="364" r:id="rId22"/>
    <p:sldId id="375" r:id="rId23"/>
    <p:sldId id="359" r:id="rId24"/>
    <p:sldId id="366" r:id="rId25"/>
    <p:sldId id="367" r:id="rId26"/>
    <p:sldId id="368" r:id="rId27"/>
    <p:sldId id="370" r:id="rId28"/>
    <p:sldId id="378" r:id="rId29"/>
    <p:sldId id="379" r:id="rId30"/>
    <p:sldId id="371" r:id="rId31"/>
    <p:sldId id="392" r:id="rId32"/>
    <p:sldId id="369" r:id="rId33"/>
    <p:sldId id="372" r:id="rId34"/>
    <p:sldId id="373" r:id="rId35"/>
    <p:sldId id="393" r:id="rId36"/>
    <p:sldId id="374" r:id="rId3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6" userDrawn="1">
          <p15:clr>
            <a:srgbClr val="A4A3A4"/>
          </p15:clr>
        </p15:guide>
        <p15:guide id="2" pos="336" userDrawn="1">
          <p15:clr>
            <a:srgbClr val="A4A3A4"/>
          </p15:clr>
        </p15:guide>
        <p15:guide id="3" orient="horz" pos="16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Wood" initials="PW" lastIdx="10" clrIdx="0">
    <p:extLst>
      <p:ext uri="{19B8F6BF-5375-455C-9EA6-DF929625EA0E}">
        <p15:presenceInfo xmlns:p15="http://schemas.microsoft.com/office/powerpoint/2012/main" userId="Paul Woo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130"/>
    <a:srgbClr val="2A2C2B"/>
    <a:srgbClr val="19233C"/>
    <a:srgbClr val="213C60"/>
    <a:srgbClr val="A79D97"/>
    <a:srgbClr val="98CE1D"/>
    <a:srgbClr val="079CE7"/>
    <a:srgbClr val="878789"/>
    <a:srgbClr val="0F83BD"/>
    <a:srgbClr val="04B5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4" autoAdjust="0"/>
    <p:restoredTop sz="86336" autoAdjust="0"/>
  </p:normalViewPr>
  <p:slideViewPr>
    <p:cSldViewPr snapToGrid="0">
      <p:cViewPr varScale="1">
        <p:scale>
          <a:sx n="71" d="100"/>
          <a:sy n="71" d="100"/>
        </p:scale>
        <p:origin x="1008" y="53"/>
      </p:cViewPr>
      <p:guideLst>
        <p:guide orient="horz" pos="3336"/>
        <p:guide pos="336"/>
        <p:guide orient="horz" pos="1680"/>
      </p:guideLst>
    </p:cSldViewPr>
  </p:slideViewPr>
  <p:outlineViewPr>
    <p:cViewPr>
      <p:scale>
        <a:sx n="33" d="100"/>
        <a:sy n="33" d="100"/>
      </p:scale>
      <p:origin x="0" y="-624"/>
    </p:cViewPr>
  </p:outlineViewPr>
  <p:notesTextViewPr>
    <p:cViewPr>
      <p:scale>
        <a:sx n="1" d="1"/>
        <a:sy n="1" d="1"/>
      </p:scale>
      <p:origin x="0" y="0"/>
    </p:cViewPr>
  </p:notesTextViewPr>
  <p:sorterViewPr>
    <p:cViewPr varScale="1">
      <p:scale>
        <a:sx n="1" d="1"/>
        <a:sy n="1" d="1"/>
      </p:scale>
      <p:origin x="0" y="-1308"/>
    </p:cViewPr>
  </p:sorterViewPr>
  <p:notesViewPr>
    <p:cSldViewPr snapToGrid="0">
      <p:cViewPr varScale="1">
        <p:scale>
          <a:sx n="76" d="100"/>
          <a:sy n="76" d="100"/>
        </p:scale>
        <p:origin x="193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835000000000002E-2"/>
          <c:y val="0.1092445009734256"/>
          <c:w val="0.89251827095556913"/>
          <c:h val="0.77960361479550533"/>
        </c:manualLayout>
      </c:layout>
      <c:lineChart>
        <c:grouping val="standard"/>
        <c:varyColors val="0"/>
        <c:ser>
          <c:idx val="0"/>
          <c:order val="0"/>
          <c:tx>
            <c:strRef>
              <c:f>Sheet1!$B$1</c:f>
              <c:strCache>
                <c:ptCount val="1"/>
                <c:pt idx="0">
                  <c:v>Emails</c:v>
                </c:pt>
              </c:strCache>
            </c:strRef>
          </c:tx>
          <c:spPr>
            <a:ln w="38100" cap="flat" cmpd="sng" algn="ctr">
              <a:solidFill>
                <a:schemeClr val="accent1"/>
              </a:solidFill>
              <a:prstDash val="solid"/>
              <a:miter lim="800000"/>
            </a:ln>
            <a:effectLst>
              <a:outerShdw blurRad="50800" dist="38100" dir="2700000" algn="tl" rotWithShape="0">
                <a:prstClr val="black">
                  <a:alpha val="40000"/>
                </a:prstClr>
              </a:outerShdw>
            </a:effectLst>
          </c:spPr>
          <c:marker>
            <c:symbol val="none"/>
          </c:marker>
          <c:dLbls>
            <c:dLbl>
              <c:idx val="0"/>
              <c:layout>
                <c:manualLayout>
                  <c:x val="-5.707419166519645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B9F-4F97-8009-92205FAAF170}"/>
                </c:ext>
              </c:extLst>
            </c:dLbl>
            <c:dLbl>
              <c:idx val="1"/>
              <c:layout>
                <c:manualLayout>
                  <c:x val="-3.3139853224952776E-2"/>
                  <c:y val="-2.76873563343684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B9F-4F97-8009-92205FAAF170}"/>
                </c:ext>
              </c:extLst>
            </c:dLbl>
            <c:dLbl>
              <c:idx val="2"/>
              <c:layout>
                <c:manualLayout>
                  <c:x val="-5.5233088708254691E-2"/>
                  <c:y val="2.07655172507763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B9F-4F97-8009-92205FAAF170}"/>
                </c:ext>
              </c:extLst>
            </c:dLbl>
            <c:dLbl>
              <c:idx val="3"/>
              <c:layout>
                <c:manualLayout>
                  <c:x val="-4.0504265052720055E-2"/>
                  <c:y val="-3.4609195417960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B9F-4F97-8009-92205FAAF170}"/>
                </c:ext>
              </c:extLst>
            </c:dLbl>
            <c:dLbl>
              <c:idx val="4"/>
              <c:layout>
                <c:manualLayout>
                  <c:x val="-3.498095618189459E-2"/>
                  <c:y val="-3.11482758761644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B9F-4F97-8009-92205FAAF170}"/>
                </c:ext>
              </c:extLst>
            </c:dLbl>
            <c:dLbl>
              <c:idx val="5"/>
              <c:layout>
                <c:manualLayout>
                  <c:x val="-8.1390880730479401E-3"/>
                  <c:y val="1.978013617863035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B9F-4F97-8009-92205FAAF170}"/>
                </c:ext>
              </c:extLst>
            </c:dLbl>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Sheet1!$A$2:$A$7</c:f>
              <c:strCache>
                <c:ptCount val="6"/>
                <c:pt idx="0">
                  <c:v>January</c:v>
                </c:pt>
                <c:pt idx="1">
                  <c:v>February</c:v>
                </c:pt>
                <c:pt idx="2">
                  <c:v>March</c:v>
                </c:pt>
                <c:pt idx="3">
                  <c:v>April</c:v>
                </c:pt>
                <c:pt idx="4">
                  <c:v>May </c:v>
                </c:pt>
                <c:pt idx="5">
                  <c:v>June</c:v>
                </c:pt>
              </c:strCache>
            </c:strRef>
          </c:cat>
          <c:val>
            <c:numRef>
              <c:f>Sheet1!$B$2:$B$7</c:f>
              <c:numCache>
                <c:formatCode>0.0</c:formatCode>
                <c:ptCount val="6"/>
                <c:pt idx="0">
                  <c:v>4.3</c:v>
                </c:pt>
                <c:pt idx="1">
                  <c:v>6.8</c:v>
                </c:pt>
                <c:pt idx="2">
                  <c:v>4.5</c:v>
                </c:pt>
                <c:pt idx="3">
                  <c:v>5.0999999999999996</c:v>
                </c:pt>
                <c:pt idx="4">
                  <c:v>5.9</c:v>
                </c:pt>
                <c:pt idx="5">
                  <c:v>4.5999999999999996</c:v>
                </c:pt>
              </c:numCache>
            </c:numRef>
          </c:val>
          <c:smooth val="0"/>
          <c:extLst>
            <c:ext xmlns:c16="http://schemas.microsoft.com/office/drawing/2014/chart" uri="{C3380CC4-5D6E-409C-BE32-E72D297353CC}">
              <c16:uniqueId val="{00000000-215D-40B9-8AD7-48B659BE5CD6}"/>
            </c:ext>
          </c:extLst>
        </c:ser>
        <c:dLbls>
          <c:showLegendKey val="0"/>
          <c:showVal val="0"/>
          <c:showCatName val="0"/>
          <c:showSerName val="0"/>
          <c:showPercent val="0"/>
          <c:showBubbleSize val="0"/>
        </c:dLbls>
        <c:smooth val="0"/>
        <c:axId val="687294360"/>
        <c:axId val="687294752"/>
      </c:lineChart>
      <c:catAx>
        <c:axId val="687294360"/>
        <c:scaling>
          <c:orientation val="minMax"/>
        </c:scaling>
        <c:delete val="0"/>
        <c:axPos val="b"/>
        <c:numFmt formatCode="General" sourceLinked="0"/>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687294752"/>
        <c:crosses val="autoZero"/>
        <c:auto val="1"/>
        <c:lblAlgn val="ctr"/>
        <c:lblOffset val="100"/>
        <c:noMultiLvlLbl val="1"/>
      </c:catAx>
      <c:valAx>
        <c:axId val="687294752"/>
        <c:scaling>
          <c:orientation val="minMax"/>
        </c:scaling>
        <c:delete val="0"/>
        <c:axPos val="l"/>
        <c:majorGridlines>
          <c:spPr>
            <a:ln w="12700" cap="flat" cmpd="sng" algn="ctr">
              <a:solidFill>
                <a:srgbClr val="8B8C8B"/>
              </a:solidFill>
              <a:prstDash val="solid"/>
              <a:miter lim="800000"/>
            </a:ln>
            <a:effectLst/>
          </c:spPr>
        </c:majorGridlines>
        <c:numFmt formatCode="#,##0" sourceLinked="0"/>
        <c:majorTickMark val="out"/>
        <c:minorTickMark val="none"/>
        <c:tickLblPos val="nextTo"/>
        <c:spPr>
          <a:noFill/>
          <a:ln w="12700" cap="flat" cmpd="sng" algn="ctr">
            <a:noFill/>
            <a:prstDash val="solid"/>
            <a:miter lim="800000"/>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687294360"/>
        <c:crosses val="autoZero"/>
        <c:crossBetween val="between"/>
        <c:majorUnit val="2"/>
      </c:valAx>
      <c:spPr>
        <a:noFill/>
        <a:ln w="12700" cap="flat">
          <a:noFill/>
          <a:miter lim="400000"/>
        </a:ln>
        <a:effectLst/>
      </c:spPr>
    </c:plotArea>
    <c:plotVisOnly val="1"/>
    <c:dispBlanksAs val="gap"/>
    <c:showDLblsOverMax val="1"/>
  </c:chart>
  <c:spPr>
    <a:noFill/>
    <a:ln w="6350" cap="flat" cmpd="sng" algn="ctr">
      <a:noFill/>
      <a:prstDash val="solid"/>
      <a:miter lim="800000"/>
    </a:ln>
    <a:effectLst/>
  </c:spPr>
  <c:txPr>
    <a:bodyPr/>
    <a:lstStyle/>
    <a:p>
      <a:pPr>
        <a:defRPr sz="1200" b="0" i="0">
          <a:solidFill>
            <a:schemeClr val="bg1"/>
          </a:solidFill>
          <a:latin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600" dirty="0"/>
              <a:t>Spam rate by half year</a:t>
            </a:r>
          </a:p>
        </c:rich>
      </c:tx>
      <c:overlay val="0"/>
    </c:title>
    <c:autoTitleDeleted val="0"/>
    <c:plotArea>
      <c:layout>
        <c:manualLayout>
          <c:layoutTarget val="inner"/>
          <c:xMode val="edge"/>
          <c:yMode val="edge"/>
          <c:x val="6.2835000000000002E-2"/>
          <c:y val="0.15996551902143899"/>
          <c:w val="0.87478418944007597"/>
          <c:h val="0.72888260042189101"/>
        </c:manualLayout>
      </c:layout>
      <c:barChart>
        <c:barDir val="col"/>
        <c:grouping val="clustered"/>
        <c:varyColors val="0"/>
        <c:ser>
          <c:idx val="0"/>
          <c:order val="0"/>
          <c:tx>
            <c:strRef>
              <c:f>Sheet1!$B$1</c:f>
              <c:strCache>
                <c:ptCount val="1"/>
                <c:pt idx="0">
                  <c:v>Percentage</c:v>
                </c:pt>
              </c:strCache>
            </c:strRef>
          </c:tx>
          <c:spPr>
            <a:ln w="38100" cap="flat">
              <a:solidFill>
                <a:schemeClr val="accent1"/>
              </a:solidFill>
              <a:prstDash val="solid"/>
              <a:miter lim="800000"/>
            </a:ln>
            <a:effectLst/>
          </c:spPr>
          <c:invertIfNegative val="0"/>
          <c:dPt>
            <c:idx val="5"/>
            <c:invertIfNegative val="0"/>
            <c:bubble3D val="0"/>
            <c:spPr>
              <a:solidFill>
                <a:schemeClr val="accent5"/>
              </a:solidFill>
              <a:ln w="38100" cap="flat">
                <a:solidFill>
                  <a:schemeClr val="accent5"/>
                </a:solidFill>
                <a:prstDash val="solid"/>
                <a:miter lim="800000"/>
              </a:ln>
              <a:effectLst/>
            </c:spPr>
            <c:extLst>
              <c:ext xmlns:c16="http://schemas.microsoft.com/office/drawing/2014/chart" uri="{C3380CC4-5D6E-409C-BE32-E72D297353CC}">
                <c16:uniqueId val="{00000001-F1C9-4E4C-9E51-52A30C9AC420}"/>
              </c:ext>
            </c:extLst>
          </c:dPt>
          <c:trendline>
            <c:spPr>
              <a:ln w="12700">
                <a:solidFill>
                  <a:schemeClr val="accent5">
                    <a:lumMod val="75000"/>
                  </a:schemeClr>
                </a:solidFill>
              </a:ln>
              <a:effectLst/>
            </c:spPr>
            <c:trendlineType val="poly"/>
            <c:order val="2"/>
            <c:dispRSqr val="0"/>
            <c:dispEq val="0"/>
          </c:trendline>
          <c:cat>
            <c:strRef>
              <c:f>Sheet1!$A$2:$A$7</c:f>
              <c:strCache>
                <c:ptCount val="6"/>
                <c:pt idx="0">
                  <c:v>2015 H1</c:v>
                </c:pt>
                <c:pt idx="1">
                  <c:v>2015 H2</c:v>
                </c:pt>
                <c:pt idx="2">
                  <c:v>2016 H1</c:v>
                </c:pt>
                <c:pt idx="3">
                  <c:v>2016 H2</c:v>
                </c:pt>
                <c:pt idx="4">
                  <c:v>2017 H1</c:v>
                </c:pt>
                <c:pt idx="5">
                  <c:v>2017 H2 (est)</c:v>
                </c:pt>
              </c:strCache>
            </c:strRef>
          </c:cat>
          <c:val>
            <c:numRef>
              <c:f>Sheet1!$B$2:$B$7</c:f>
              <c:numCache>
                <c:formatCode>0.0%</c:formatCode>
                <c:ptCount val="6"/>
                <c:pt idx="0">
                  <c:v>0.52900000000000003</c:v>
                </c:pt>
                <c:pt idx="1">
                  <c:v>0.52600000000000002</c:v>
                </c:pt>
                <c:pt idx="2">
                  <c:v>0.53</c:v>
                </c:pt>
                <c:pt idx="3">
                  <c:v>0.53700000000000003</c:v>
                </c:pt>
                <c:pt idx="4">
                  <c:v>0.54</c:v>
                </c:pt>
                <c:pt idx="5">
                  <c:v>0.55000000000000004</c:v>
                </c:pt>
              </c:numCache>
            </c:numRef>
          </c:val>
          <c:extLst>
            <c:ext xmlns:c16="http://schemas.microsoft.com/office/drawing/2014/chart" uri="{C3380CC4-5D6E-409C-BE32-E72D297353CC}">
              <c16:uniqueId val="{00000000-215D-40B9-8AD7-48B659BE5CD6}"/>
            </c:ext>
          </c:extLst>
        </c:ser>
        <c:dLbls>
          <c:showLegendKey val="0"/>
          <c:showVal val="0"/>
          <c:showCatName val="0"/>
          <c:showSerName val="0"/>
          <c:showPercent val="0"/>
          <c:showBubbleSize val="0"/>
        </c:dLbls>
        <c:gapWidth val="150"/>
        <c:axId val="685619224"/>
        <c:axId val="685620792"/>
      </c:barChart>
      <c:catAx>
        <c:axId val="685619224"/>
        <c:scaling>
          <c:orientation val="minMax"/>
        </c:scaling>
        <c:delete val="0"/>
        <c:axPos val="b"/>
        <c:numFmt formatCode="General" sourceLinked="0"/>
        <c:majorTickMark val="out"/>
        <c:minorTickMark val="none"/>
        <c:tickLblPos val="nextTo"/>
        <c:crossAx val="685620792"/>
        <c:crosses val="autoZero"/>
        <c:auto val="1"/>
        <c:lblAlgn val="ctr"/>
        <c:lblOffset val="100"/>
        <c:noMultiLvlLbl val="1"/>
      </c:catAx>
      <c:valAx>
        <c:axId val="685620792"/>
        <c:scaling>
          <c:orientation val="minMax"/>
        </c:scaling>
        <c:delete val="0"/>
        <c:axPos val="l"/>
        <c:majorGridlines>
          <c:spPr>
            <a:ln w="12700" cap="flat">
              <a:solidFill>
                <a:srgbClr val="8B8C8B"/>
              </a:solidFill>
              <a:prstDash val="solid"/>
              <a:miter lim="800000"/>
            </a:ln>
          </c:spPr>
        </c:majorGridlines>
        <c:numFmt formatCode="0.0%" sourceLinked="0"/>
        <c:majorTickMark val="out"/>
        <c:minorTickMark val="none"/>
        <c:tickLblPos val="nextTo"/>
        <c:spPr>
          <a:ln w="12700" cap="flat">
            <a:noFill/>
            <a:prstDash val="solid"/>
            <a:miter lim="800000"/>
          </a:ln>
        </c:spPr>
        <c:txPr>
          <a:bodyPr rot="0"/>
          <a:lstStyle/>
          <a:p>
            <a:pPr>
              <a:defRPr/>
            </a:pPr>
            <a:endParaRPr lang="en-US"/>
          </a:p>
        </c:txPr>
        <c:crossAx val="685619224"/>
        <c:crosses val="autoZero"/>
        <c:crossBetween val="between"/>
      </c:valAx>
      <c:spPr>
        <a:noFill/>
        <a:ln w="12700" cap="flat">
          <a:noFill/>
          <a:miter lim="400000"/>
        </a:ln>
        <a:effectLst/>
      </c:spPr>
    </c:plotArea>
    <c:plotVisOnly val="1"/>
    <c:dispBlanksAs val="gap"/>
    <c:showDLblsOverMax val="1"/>
  </c:chart>
  <c:spPr>
    <a:noFill/>
    <a:ln>
      <a:noFill/>
    </a:ln>
    <a:effectLst/>
  </c:spPr>
  <c:txPr>
    <a:bodyPr/>
    <a:lstStyle/>
    <a:p>
      <a:pPr>
        <a:defRPr sz="1200" b="0" i="0">
          <a:solidFill>
            <a:schemeClr val="bg1"/>
          </a:solidFill>
          <a:latin typeface="Symantec Sans" panose="02000503080000020004" pitchFamily="50"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7579492264456"/>
          <c:y val="0.20286789914214459"/>
          <c:w val="0.87478418944007597"/>
          <c:h val="0.72888260042189101"/>
        </c:manualLayout>
      </c:layout>
      <c:lineChart>
        <c:grouping val="standard"/>
        <c:varyColors val="0"/>
        <c:ser>
          <c:idx val="0"/>
          <c:order val="0"/>
          <c:tx>
            <c:strRef>
              <c:f>Sheet1!$B$1</c:f>
              <c:strCache>
                <c:ptCount val="1"/>
                <c:pt idx="0">
                  <c:v>Users (1 in)</c:v>
                </c:pt>
              </c:strCache>
            </c:strRef>
          </c:tx>
          <c:spPr>
            <a:ln w="38100" cap="flat">
              <a:solidFill>
                <a:schemeClr val="accent1"/>
              </a:solidFill>
              <a:prstDash val="solid"/>
              <a:miter lim="800000"/>
            </a:ln>
            <a:effectLst/>
          </c:spPr>
          <c:marker>
            <c:symbol val="none"/>
          </c:marker>
          <c:dLbls>
            <c:dLbl>
              <c:idx val="0"/>
              <c:layout>
                <c:manualLayout>
                  <c:x val="-2.3934338440243671E-2"/>
                  <c:y val="5.53747126687368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17-4397-9710-5F4D6AEE30C4}"/>
                </c:ext>
              </c:extLst>
            </c:dLbl>
            <c:dLbl>
              <c:idx val="1"/>
              <c:layout>
                <c:manualLayout>
                  <c:x val="-2.3934338440243671E-2"/>
                  <c:y val="-5.19137931269408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17-4397-9710-5F4D6AEE30C4}"/>
                </c:ext>
              </c:extLst>
            </c:dLbl>
            <c:dLbl>
              <c:idx val="2"/>
              <c:layout>
                <c:manualLayout>
                  <c:x val="-2.7616544354127311E-2"/>
                  <c:y val="4.15310345015526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17-4397-9710-5F4D6AEE30C4}"/>
                </c:ext>
              </c:extLst>
            </c:dLbl>
            <c:dLbl>
              <c:idx val="3"/>
              <c:layout>
                <c:manualLayout>
                  <c:x val="-3.2801423639009716E-2"/>
                  <c:y val="-3.76377293465069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217-4397-9710-5F4D6AEE30C4}"/>
                </c:ext>
              </c:extLst>
            </c:dLbl>
            <c:dLbl>
              <c:idx val="4"/>
              <c:layout>
                <c:manualLayout>
                  <c:x val="-2.8300117603261725E-2"/>
                  <c:y val="-5.573590543897234E-2"/>
                </c:manualLayout>
              </c:layout>
              <c:showLegendKey val="0"/>
              <c:showVal val="1"/>
              <c:showCatName val="0"/>
              <c:showSerName val="0"/>
              <c:showPercent val="0"/>
              <c:showBubbleSize val="0"/>
              <c:extLst>
                <c:ext xmlns:c15="http://schemas.microsoft.com/office/drawing/2012/chart" uri="{CE6537A1-D6FC-4f65-9D91-7224C49458BB}">
                  <c15:layout>
                    <c:manualLayout>
                      <c:w val="2.4996208823847291E-2"/>
                      <c:h val="6.3317956728389843E-2"/>
                    </c:manualLayout>
                  </c15:layout>
                </c:ext>
                <c:ext xmlns:c16="http://schemas.microsoft.com/office/drawing/2014/chart" uri="{C3380CC4-5D6E-409C-BE32-E72D297353CC}">
                  <c16:uniqueId val="{00000004-D217-4397-9710-5F4D6AEE30C4}"/>
                </c:ext>
              </c:extLst>
            </c:dLbl>
            <c:dLbl>
              <c:idx val="5"/>
              <c:layout>
                <c:manualLayout>
                  <c:x val="-2.37989512056778E-2"/>
                  <c:y val="-5.7394442432012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217-4397-9710-5F4D6AEE30C4}"/>
                </c:ext>
              </c:extLst>
            </c:dLbl>
            <c:spPr>
              <a:noFill/>
              <a:ln>
                <a:noFill/>
              </a:ln>
              <a:effectLst/>
            </c:spPr>
            <c:txPr>
              <a:bodyPr/>
              <a:lstStyle/>
              <a:p>
                <a:pPr>
                  <a:defRPr sz="14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January</c:v>
                </c:pt>
                <c:pt idx="1">
                  <c:v>February</c:v>
                </c:pt>
                <c:pt idx="2">
                  <c:v>March</c:v>
                </c:pt>
                <c:pt idx="3">
                  <c:v>April</c:v>
                </c:pt>
                <c:pt idx="4">
                  <c:v>May </c:v>
                </c:pt>
                <c:pt idx="5">
                  <c:v>June</c:v>
                </c:pt>
              </c:strCache>
            </c:strRef>
          </c:cat>
          <c:val>
            <c:numRef>
              <c:f>Sheet1!$B$2:$B$7</c:f>
              <c:numCache>
                <c:formatCode>General</c:formatCode>
                <c:ptCount val="6"/>
                <c:pt idx="0">
                  <c:v>12</c:v>
                </c:pt>
                <c:pt idx="1">
                  <c:v>10</c:v>
                </c:pt>
                <c:pt idx="2">
                  <c:v>11</c:v>
                </c:pt>
                <c:pt idx="3">
                  <c:v>9</c:v>
                </c:pt>
                <c:pt idx="4">
                  <c:v>7</c:v>
                </c:pt>
                <c:pt idx="5">
                  <c:v>7</c:v>
                </c:pt>
              </c:numCache>
            </c:numRef>
          </c:val>
          <c:smooth val="0"/>
          <c:extLst>
            <c:ext xmlns:c16="http://schemas.microsoft.com/office/drawing/2014/chart" uri="{C3380CC4-5D6E-409C-BE32-E72D297353CC}">
              <c16:uniqueId val="{00000000-215D-40B9-8AD7-48B659BE5CD6}"/>
            </c:ext>
          </c:extLst>
        </c:ser>
        <c:dLbls>
          <c:showLegendKey val="0"/>
          <c:showVal val="0"/>
          <c:showCatName val="0"/>
          <c:showSerName val="0"/>
          <c:showPercent val="0"/>
          <c:showBubbleSize val="0"/>
        </c:dLbls>
        <c:smooth val="0"/>
        <c:axId val="687296712"/>
        <c:axId val="687297104"/>
      </c:lineChart>
      <c:catAx>
        <c:axId val="687296712"/>
        <c:scaling>
          <c:orientation val="minMax"/>
        </c:scaling>
        <c:delete val="1"/>
        <c:axPos val="t"/>
        <c:numFmt formatCode="General" sourceLinked="0"/>
        <c:majorTickMark val="out"/>
        <c:minorTickMark val="none"/>
        <c:tickLblPos val="nextTo"/>
        <c:crossAx val="687297104"/>
        <c:crosses val="autoZero"/>
        <c:auto val="1"/>
        <c:lblAlgn val="ctr"/>
        <c:lblOffset val="100"/>
        <c:noMultiLvlLbl val="1"/>
      </c:catAx>
      <c:valAx>
        <c:axId val="687297104"/>
        <c:scaling>
          <c:orientation val="maxMin"/>
          <c:max val="14"/>
          <c:min val="6"/>
        </c:scaling>
        <c:delete val="0"/>
        <c:axPos val="l"/>
        <c:majorGridlines>
          <c:spPr>
            <a:ln w="12700" cap="flat">
              <a:solidFill>
                <a:srgbClr val="8B8C8B"/>
              </a:solidFill>
              <a:prstDash val="solid"/>
              <a:miter lim="800000"/>
            </a:ln>
          </c:spPr>
        </c:majorGridlines>
        <c:numFmt formatCode="&quot;1 in&quot;\ #,##0" sourceLinked="0"/>
        <c:majorTickMark val="out"/>
        <c:minorTickMark val="none"/>
        <c:tickLblPos val="nextTo"/>
        <c:spPr>
          <a:ln w="12700" cap="flat">
            <a:noFill/>
            <a:prstDash val="solid"/>
            <a:miter lim="800000"/>
          </a:ln>
        </c:spPr>
        <c:txPr>
          <a:bodyPr rot="0"/>
          <a:lstStyle/>
          <a:p>
            <a:pPr>
              <a:defRPr sz="1600"/>
            </a:pPr>
            <a:endParaRPr lang="en-US"/>
          </a:p>
        </c:txPr>
        <c:crossAx val="687296712"/>
        <c:crosses val="autoZero"/>
        <c:crossBetween val="between"/>
        <c:majorUnit val="2"/>
      </c:valAx>
      <c:spPr>
        <a:noFill/>
        <a:ln w="12700" cap="flat">
          <a:noFill/>
          <a:miter lim="400000"/>
        </a:ln>
        <a:effectLst/>
      </c:spPr>
    </c:plotArea>
    <c:plotVisOnly val="1"/>
    <c:dispBlanksAs val="gap"/>
    <c:showDLblsOverMax val="1"/>
  </c:chart>
  <c:spPr>
    <a:noFill/>
    <a:ln>
      <a:noFill/>
    </a:ln>
    <a:effectLst/>
  </c:spPr>
  <c:txPr>
    <a:bodyPr/>
    <a:lstStyle/>
    <a:p>
      <a:pPr>
        <a:defRPr sz="1200" b="0" i="0">
          <a:solidFill>
            <a:schemeClr val="bg1"/>
          </a:solidFill>
          <a:latin typeface="+mn-lt"/>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60719224233096514"/>
          <c:y val="0.4052749363040094"/>
          <c:w val="0.37419228355617851"/>
          <c:h val="0.3805420163407421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Broadly shared emails with sensitive information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86C-485A-AF29-AD83527A52A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86C-485A-AF29-AD83527A52A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86C-485A-AF29-AD83527A52AE}"/>
              </c:ext>
            </c:extLst>
          </c:dPt>
          <c:dLbls>
            <c:dLbl>
              <c:idx val="0"/>
              <c:layout>
                <c:manualLayout>
                  <c:x val="-0.1736660666107836"/>
                  <c:y val="-0.1062478746581397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86C-485A-AF29-AD83527A52AE}"/>
                </c:ext>
              </c:extLst>
            </c:dLbl>
            <c:dLbl>
              <c:idx val="1"/>
              <c:layout>
                <c:manualLayout>
                  <c:x val="0.16515864836267194"/>
                  <c:y val="4.99422592509444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86C-485A-AF29-AD83527A52AE}"/>
                </c:ext>
              </c:extLst>
            </c:dLbl>
            <c:dLbl>
              <c:idx val="2"/>
              <c:layout>
                <c:manualLayout>
                  <c:x val="5.3971316412673546E-2"/>
                  <c:y val="0.1371791422346710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86C-485A-AF29-AD83527A52AE}"/>
                </c:ext>
              </c:extLst>
            </c:dLbl>
            <c:spPr>
              <a:noFill/>
              <a:ln>
                <a:noFill/>
              </a:ln>
              <a:effectLst/>
            </c:spPr>
            <c:txPr>
              <a:bodyPr rot="0" spcFirstLastPara="1" vertOverflow="ellipsis" vert="horz" wrap="square" lIns="38100" tIns="19050" rIns="38100" bIns="19050" anchor="ctr" anchorCtr="1">
                <a:spAutoFit/>
              </a:bodyPr>
              <a:lstStyle/>
              <a:p>
                <a:pPr>
                  <a:defRPr lang="en-US" sz="2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Personally Identifiable Information (PII)</c:v>
                </c:pt>
                <c:pt idx="1">
                  <c:v>Payment Card Information (PCI)</c:v>
                </c:pt>
                <c:pt idx="2">
                  <c:v>Protected Healthcare Information (PHI)</c:v>
                </c:pt>
              </c:strCache>
            </c:strRef>
          </c:cat>
          <c:val>
            <c:numRef>
              <c:f>Sheet1!$B$2:$B$4</c:f>
              <c:numCache>
                <c:formatCode>0%</c:formatCode>
                <c:ptCount val="3"/>
                <c:pt idx="0">
                  <c:v>0.64</c:v>
                </c:pt>
                <c:pt idx="1">
                  <c:v>0.27</c:v>
                </c:pt>
                <c:pt idx="2">
                  <c:v>0.09</c:v>
                </c:pt>
              </c:numCache>
            </c:numRef>
          </c:val>
          <c:extLst>
            <c:ext xmlns:c16="http://schemas.microsoft.com/office/drawing/2014/chart" uri="{C3380CC4-5D6E-409C-BE32-E72D297353CC}">
              <c16:uniqueId val="{00000006-086C-485A-AF29-AD83527A52A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0719224233096514"/>
          <c:y val="0.4052749363040094"/>
          <c:w val="0.37419228355617851"/>
          <c:h val="0.3805420163407421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835000000000002E-2"/>
          <c:y val="0.15996551902143899"/>
          <c:w val="0.87478418944007597"/>
          <c:h val="0.72888260042189101"/>
        </c:manualLayout>
      </c:layout>
      <c:lineChart>
        <c:grouping val="standard"/>
        <c:varyColors val="0"/>
        <c:ser>
          <c:idx val="0"/>
          <c:order val="0"/>
          <c:tx>
            <c:strRef>
              <c:f>Sheet1!$B$1</c:f>
              <c:strCache>
                <c:ptCount val="1"/>
                <c:pt idx="0">
                  <c:v>Percentage</c:v>
                </c:pt>
              </c:strCache>
            </c:strRef>
          </c:tx>
          <c:spPr>
            <a:ln w="38100" cap="flat">
              <a:solidFill>
                <a:schemeClr val="accent1"/>
              </a:solidFill>
              <a:prstDash val="solid"/>
              <a:miter lim="800000"/>
            </a:ln>
            <a:effectLst/>
          </c:spPr>
          <c:marker>
            <c:symbol val="none"/>
          </c:marker>
          <c:dLbls>
            <c:dLbl>
              <c:idx val="0"/>
              <c:layout>
                <c:manualLayout>
                  <c:x val="-3.6822059138836412E-2"/>
                  <c:y val="-4.1531034501552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604-4DA8-9F31-37129883AD0B}"/>
                </c:ext>
              </c:extLst>
            </c:dLbl>
            <c:dLbl>
              <c:idx val="1"/>
              <c:layout>
                <c:manualLayout>
                  <c:x val="-6.2597500536021936E-2"/>
                  <c:y val="3.80701149597565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604-4DA8-9F31-37129883AD0B}"/>
                </c:ext>
              </c:extLst>
            </c:dLbl>
            <c:dLbl>
              <c:idx val="2"/>
              <c:layout>
                <c:manualLayout>
                  <c:x val="-4.7086704978308615E-2"/>
                  <c:y val="-5.5639620786213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604-4DA8-9F31-37129883AD0B}"/>
                </c:ext>
              </c:extLst>
            </c:dLbl>
            <c:dLbl>
              <c:idx val="3"/>
              <c:layout>
                <c:manualLayout>
                  <c:x val="-6.8120809406847435E-2"/>
                  <c:y val="-3.11482758761644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604-4DA8-9F31-37129883AD0B}"/>
                </c:ext>
              </c:extLst>
            </c:dLbl>
            <c:dLbl>
              <c:idx val="4"/>
              <c:layout>
                <c:manualLayout>
                  <c:x val="-5.5233088708254621E-2"/>
                  <c:y val="-3.11482758761644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604-4DA8-9F31-37129883AD0B}"/>
                </c:ext>
              </c:extLst>
            </c:dLbl>
            <c:dLbl>
              <c:idx val="5"/>
              <c:layout>
                <c:manualLayout>
                  <c:x val="-4.4186470966603698E-2"/>
                  <c:y val="-4.49919540433487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604-4DA8-9F31-37129883AD0B}"/>
                </c:ext>
              </c:extLst>
            </c:dLbl>
            <c:spPr>
              <a:noFill/>
              <a:ln>
                <a:noFill/>
              </a:ln>
              <a:effectLst/>
            </c:spPr>
            <c:txPr>
              <a:bodyPr wrap="square" lIns="38100" tIns="19050" rIns="38100" bIns="19050" anchor="ctr">
                <a:spAutoFit/>
              </a:bodyPr>
              <a:lstStyle/>
              <a:p>
                <a:pPr>
                  <a:defRPr sz="1400">
                    <a:latin typeface="+mn-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January</c:v>
                </c:pt>
                <c:pt idx="1">
                  <c:v>February</c:v>
                </c:pt>
                <c:pt idx="2">
                  <c:v>March</c:v>
                </c:pt>
                <c:pt idx="3">
                  <c:v>April</c:v>
                </c:pt>
                <c:pt idx="4">
                  <c:v>May </c:v>
                </c:pt>
                <c:pt idx="5">
                  <c:v>June</c:v>
                </c:pt>
              </c:strCache>
            </c:strRef>
          </c:cat>
          <c:val>
            <c:numRef>
              <c:f>Sheet1!$B$2:$B$7</c:f>
              <c:numCache>
                <c:formatCode>0.0%</c:formatCode>
                <c:ptCount val="6"/>
                <c:pt idx="0">
                  <c:v>9.5000000000000001E-2</c:v>
                </c:pt>
                <c:pt idx="1">
                  <c:v>7.1999999999999995E-2</c:v>
                </c:pt>
                <c:pt idx="2">
                  <c:v>5.1999999999999998E-2</c:v>
                </c:pt>
                <c:pt idx="3">
                  <c:v>9.8000000000000004E-2</c:v>
                </c:pt>
                <c:pt idx="4">
                  <c:v>0.17599999999999999</c:v>
                </c:pt>
                <c:pt idx="5">
                  <c:v>0.16800000000000001</c:v>
                </c:pt>
              </c:numCache>
            </c:numRef>
          </c:val>
          <c:smooth val="0"/>
          <c:extLst>
            <c:ext xmlns:c16="http://schemas.microsoft.com/office/drawing/2014/chart" uri="{C3380CC4-5D6E-409C-BE32-E72D297353CC}">
              <c16:uniqueId val="{00000000-215D-40B9-8AD7-48B659BE5CD6}"/>
            </c:ext>
          </c:extLst>
        </c:ser>
        <c:dLbls>
          <c:showLegendKey val="0"/>
          <c:showVal val="0"/>
          <c:showCatName val="0"/>
          <c:showSerName val="0"/>
          <c:showPercent val="0"/>
          <c:showBubbleSize val="0"/>
        </c:dLbls>
        <c:smooth val="0"/>
        <c:axId val="687299848"/>
        <c:axId val="687300240"/>
      </c:lineChart>
      <c:catAx>
        <c:axId val="687299848"/>
        <c:scaling>
          <c:orientation val="minMax"/>
        </c:scaling>
        <c:delete val="0"/>
        <c:axPos val="b"/>
        <c:numFmt formatCode="General" sourceLinked="0"/>
        <c:majorTickMark val="out"/>
        <c:minorTickMark val="none"/>
        <c:tickLblPos val="nextTo"/>
        <c:txPr>
          <a:bodyPr/>
          <a:lstStyle/>
          <a:p>
            <a:pPr>
              <a:defRPr sz="1600">
                <a:latin typeface="+mn-lt"/>
              </a:defRPr>
            </a:pPr>
            <a:endParaRPr lang="en-US"/>
          </a:p>
        </c:txPr>
        <c:crossAx val="687300240"/>
        <c:crosses val="autoZero"/>
        <c:auto val="1"/>
        <c:lblAlgn val="ctr"/>
        <c:lblOffset val="100"/>
        <c:noMultiLvlLbl val="1"/>
      </c:catAx>
      <c:valAx>
        <c:axId val="687300240"/>
        <c:scaling>
          <c:orientation val="minMax"/>
          <c:max val="0.2"/>
          <c:min val="0"/>
        </c:scaling>
        <c:delete val="0"/>
        <c:axPos val="l"/>
        <c:majorGridlines>
          <c:spPr>
            <a:ln w="12700" cap="flat">
              <a:solidFill>
                <a:srgbClr val="8B8C8B"/>
              </a:solidFill>
              <a:prstDash val="solid"/>
              <a:miter lim="800000"/>
            </a:ln>
          </c:spPr>
        </c:majorGridlines>
        <c:numFmt formatCode="0%" sourceLinked="0"/>
        <c:majorTickMark val="out"/>
        <c:minorTickMark val="none"/>
        <c:tickLblPos val="nextTo"/>
        <c:spPr>
          <a:ln w="12700" cap="flat">
            <a:noFill/>
            <a:prstDash val="solid"/>
            <a:miter lim="800000"/>
          </a:ln>
        </c:spPr>
        <c:txPr>
          <a:bodyPr rot="0"/>
          <a:lstStyle/>
          <a:p>
            <a:pPr>
              <a:defRPr sz="1600">
                <a:latin typeface="+mn-lt"/>
              </a:defRPr>
            </a:pPr>
            <a:endParaRPr lang="en-US"/>
          </a:p>
        </c:txPr>
        <c:crossAx val="687299848"/>
        <c:crosses val="autoZero"/>
        <c:crossBetween val="between"/>
        <c:majorUnit val="4.0000000000000008E-2"/>
      </c:valAx>
      <c:spPr>
        <a:noFill/>
        <a:ln w="12700" cap="flat">
          <a:noFill/>
          <a:miter lim="400000"/>
        </a:ln>
        <a:effectLst/>
      </c:spPr>
    </c:plotArea>
    <c:plotVisOnly val="1"/>
    <c:dispBlanksAs val="gap"/>
    <c:showDLblsOverMax val="1"/>
  </c:chart>
  <c:spPr>
    <a:noFill/>
    <a:ln>
      <a:noFill/>
    </a:ln>
    <a:effectLst/>
  </c:spPr>
  <c:txPr>
    <a:bodyPr/>
    <a:lstStyle/>
    <a:p>
      <a:pPr>
        <a:defRPr sz="1200" b="0" i="0">
          <a:solidFill>
            <a:schemeClr val="bg1"/>
          </a:solidFill>
          <a:latin typeface="Symantec Sans" panose="02000503080000020004" pitchFamily="50"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5.png"/></Relationships>
</file>

<file path=ppt/drawings/drawing1.xml><?xml version="1.0" encoding="utf-8"?>
<c:userShapes xmlns:c="http://schemas.openxmlformats.org/drawingml/2006/chart">
  <cdr:relSizeAnchor xmlns:cdr="http://schemas.openxmlformats.org/drawingml/2006/chartDrawing">
    <cdr:from>
      <cdr:x>0</cdr:x>
      <cdr:y>0</cdr:y>
    </cdr:from>
    <cdr:to>
      <cdr:x>0.88454</cdr:x>
      <cdr:y>1</cdr:y>
    </cdr:to>
    <cdr:pic>
      <cdr:nvPicPr>
        <cdr:cNvPr id="2" name="chart">
          <a:extLst xmlns:a="http://schemas.openxmlformats.org/drawingml/2006/main">
            <a:ext uri="{FF2B5EF4-FFF2-40B4-BE49-F238E27FC236}">
              <a16:creationId xmlns:a16="http://schemas.microsoft.com/office/drawing/2014/main" id="{2C37C7BD-D4A4-395E-3EEE-A0881952672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4827651" cy="4084637"/>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95F97F5-0E0E-4E14-8D26-B437A313275B}" type="datetimeFigureOut">
              <a:rPr lang="en-US" smtClean="0">
                <a:latin typeface="Calibri" panose="020F0502020204030204" pitchFamily="34" charset="0"/>
              </a:rPr>
              <a:t>1/8/2025</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3964E49-8310-4B8D-910D-71EE35BFE056}"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27660875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Calibri" panose="020F0502020204030204" pitchFamily="34" charset="0"/>
              </a:defRPr>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Calibri" panose="020F0502020204030204" pitchFamily="34" charset="0"/>
              </a:defRPr>
            </a:lvl1pPr>
          </a:lstStyle>
          <a:p>
            <a:fld id="{30A50890-5BEE-463A-AC1C-AA014D9771AA}" type="datetimeFigureOut">
              <a:rPr lang="en-US" smtClean="0"/>
              <a:pPr/>
              <a:t>1/8/2025</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Calibri" panose="020F0502020204030204" pitchFamily="34" charset="0"/>
              </a:defRPr>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Calibri" panose="020F0502020204030204" pitchFamily="34" charset="0"/>
              </a:defRPr>
            </a:lvl1pPr>
          </a:lstStyle>
          <a:p>
            <a:fld id="{FAC02F30-A820-4C44-9475-11A7CFD9B01C}" type="slidenum">
              <a:rPr lang="en-US" smtClean="0"/>
              <a:pPr/>
              <a:t>‹#›</a:t>
            </a:fld>
            <a:endParaRPr lang="en-US" dirty="0"/>
          </a:p>
        </p:txBody>
      </p:sp>
    </p:spTree>
    <p:extLst>
      <p:ext uri="{BB962C8B-B14F-4D97-AF65-F5344CB8AC3E}">
        <p14:creationId xmlns:p14="http://schemas.microsoft.com/office/powerpoint/2010/main" val="120501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lgn="l" defTabSz="914400" rtl="0" eaLnBrk="1" latinLnBrk="0" hangingPunct="1">
      <a:defRPr sz="1200" kern="1200">
        <a:solidFill>
          <a:schemeClr val="tx1"/>
        </a:solidFill>
        <a:latin typeface="Calibri" panose="020F0502020204030204" pitchFamily="34" charset="0"/>
        <a:ea typeface="+mn-ea"/>
        <a:cs typeface="+mn-cs"/>
      </a:defRPr>
    </a:lvl2pPr>
    <a:lvl3pPr marL="914400" algn="l" defTabSz="914400" rtl="0" eaLnBrk="1" latinLnBrk="0" hangingPunct="1">
      <a:defRPr sz="1200" kern="1200">
        <a:solidFill>
          <a:schemeClr val="tx1"/>
        </a:solidFill>
        <a:latin typeface="Calibri" panose="020F0502020204030204" pitchFamily="34" charset="0"/>
        <a:ea typeface="+mn-ea"/>
        <a:cs typeface="+mn-cs"/>
      </a:defRPr>
    </a:lvl3pPr>
    <a:lvl4pPr marL="1371600" algn="l" defTabSz="914400" rtl="0" eaLnBrk="1" latinLnBrk="0" hangingPunct="1">
      <a:defRPr sz="1200" kern="1200">
        <a:solidFill>
          <a:schemeClr val="tx1"/>
        </a:solidFill>
        <a:latin typeface="Calibri" panose="020F0502020204030204" pitchFamily="34" charset="0"/>
        <a:ea typeface="+mn-ea"/>
        <a:cs typeface="+mn-cs"/>
      </a:defRPr>
    </a:lvl4pPr>
    <a:lvl5pPr marL="1828800" algn="l" defTabSz="914400" rtl="0" eaLnBrk="1" latinLnBrk="0" hangingPunct="1">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everyone, my</a:t>
            </a:r>
            <a:r>
              <a:rPr lang="en-US" baseline="0" dirty="0"/>
              <a:t> name is</a:t>
            </a:r>
            <a:r>
              <a:rPr lang="en-US" dirty="0"/>
              <a:t> Yvonne dresser with Symantec,</a:t>
            </a:r>
            <a:r>
              <a:rPr lang="en-US" baseline="0" dirty="0"/>
              <a:t> and I am very pleased to be here at this Business Email Comprise workshop. I am joined by 2 other Symantec folks, </a:t>
            </a:r>
            <a:r>
              <a:rPr lang="en-US" sz="1200" kern="1200" dirty="0">
                <a:solidFill>
                  <a:schemeClr val="tx1"/>
                </a:solidFill>
                <a:effectLst/>
                <a:latin typeface="Calibri" panose="020F0502020204030204" pitchFamily="34" charset="0"/>
                <a:ea typeface="+mn-ea"/>
                <a:cs typeface="+mn-cs"/>
              </a:rPr>
              <a:t>Raleigh Burns &amp; </a:t>
            </a:r>
            <a:r>
              <a:rPr lang="en-US" sz="1200" kern="1200" dirty="0" err="1">
                <a:solidFill>
                  <a:schemeClr val="tx1"/>
                </a:solidFill>
                <a:effectLst/>
                <a:latin typeface="Calibri" panose="020F0502020204030204" pitchFamily="34" charset="0"/>
                <a:ea typeface="+mn-ea"/>
                <a:cs typeface="+mn-cs"/>
              </a:rPr>
              <a:t>Jamille</a:t>
            </a:r>
            <a:r>
              <a:rPr lang="en-US" sz="1200" kern="1200" dirty="0">
                <a:solidFill>
                  <a:schemeClr val="tx1"/>
                </a:solidFill>
                <a:effectLst/>
                <a:latin typeface="Calibri" panose="020F0502020204030204" pitchFamily="34" charset="0"/>
                <a:ea typeface="+mn-ea"/>
                <a:cs typeface="+mn-cs"/>
              </a:rPr>
              <a:t> Kelly (both are Principal System Engineer for Public Sector Cyber Security).</a:t>
            </a:r>
            <a:endParaRPr lang="en-US" dirty="0"/>
          </a:p>
          <a:p>
            <a:r>
              <a:rPr lang="en-US" baseline="0" dirty="0"/>
              <a:t>A little about myself, I am part of the product strategy and marketing team for the email and endpoint security product lines at Symantec and have occupied this role for about a year. My background and experience for most of my career in product marketing and product management roles in the end user computing and endpoint data security space – including desktop and app virtualization, endpoint backup an now endpoint and email security.</a:t>
            </a:r>
          </a:p>
          <a:p>
            <a:endParaRPr lang="en-US" baseline="0" dirty="0"/>
          </a:p>
          <a:p>
            <a:r>
              <a:rPr lang="en-US" baseline="0" dirty="0"/>
              <a:t>It’s my hope that at end of this presentation you leave better informed about today’s email based security threats, especially, Business email compromise, and understand best practices and available technologies worth considering for your organizations.</a:t>
            </a:r>
          </a:p>
          <a:p>
            <a:endParaRPr lang="en-US" baseline="0"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1</a:t>
            </a:fld>
            <a:endParaRPr lang="en-US" dirty="0"/>
          </a:p>
        </p:txBody>
      </p:sp>
    </p:spTree>
    <p:extLst>
      <p:ext uri="{BB962C8B-B14F-4D97-AF65-F5344CB8AC3E}">
        <p14:creationId xmlns:p14="http://schemas.microsoft.com/office/powerpoint/2010/main" val="3744228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this increase in spam mean to organizations?</a:t>
            </a:r>
            <a:r>
              <a:rPr lang="en-US" baseline="0" dirty="0"/>
              <a:t> It means 11 more spam emails in the mailboxes of your users. And that without strong spam protection, your messaging team could be spending a lot of cycles controlling spam distribution. In terms of types of spam, the most popular types being generated by </a:t>
            </a:r>
            <a:r>
              <a:rPr lang="en-US" baseline="0" dirty="0" err="1"/>
              <a:t>spambots</a:t>
            </a:r>
            <a:r>
              <a:rPr lang="en-US" baseline="0" dirty="0"/>
              <a:t> include;</a:t>
            </a:r>
          </a:p>
          <a:p>
            <a:pPr marL="174708" indent="-174708">
              <a:buFont typeface="Arial" panose="020B0604020202020204" pitchFamily="34" charset="0"/>
              <a:buChar char="•"/>
            </a:pPr>
            <a:r>
              <a:rPr lang="en-US" baseline="0" dirty="0"/>
              <a:t>Pump and dump stock scams where scammers purchase large quantities of low priced stocks. Send out spam advertisements based on an erroneous insider tip predicting the stock will rise shortly and encouraging users to purchase the cheap stock which drives up the stock price. Then the scammers sell the stock once it’s risen.</a:t>
            </a:r>
          </a:p>
          <a:p>
            <a:pPr marL="174708" indent="-174708">
              <a:buFont typeface="Arial" panose="020B0604020202020204" pitchFamily="34" charset="0"/>
              <a:buChar char="•"/>
            </a:pPr>
            <a:r>
              <a:rPr lang="en-US" baseline="0" dirty="0"/>
              <a:t>Advertising of various products such as wonder drugs or dating sites seeking to capture user credentials.</a:t>
            </a:r>
          </a:p>
          <a:p>
            <a:pPr marL="174708" indent="-174708">
              <a:buFont typeface="Arial" panose="020B0604020202020204" pitchFamily="34" charset="0"/>
              <a:buChar char="•"/>
            </a:pPr>
            <a:r>
              <a:rPr lang="en-US" baseline="0" dirty="0"/>
              <a:t>Other scams are looking for ways to launder money from Bitcoin and work from home campaigns. Where the user is asked to convert bitcoin to cash using their personal accounts and then taking a cut.</a:t>
            </a: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10</a:t>
            </a:fld>
            <a:endParaRPr lang="en-US" dirty="0"/>
          </a:p>
        </p:txBody>
      </p:sp>
    </p:spTree>
    <p:extLst>
      <p:ext uri="{BB962C8B-B14F-4D97-AF65-F5344CB8AC3E}">
        <p14:creationId xmlns:p14="http://schemas.microsoft.com/office/powerpoint/2010/main" val="1383107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strengths that have made email such a popular communication tool are the same reasons cyber criminals use it to spread their wares. The attackers just fire off a spam message to a target, or group of targets, and that’s it—no need to rely on indirect methods where the target might or might not visit a compromised site or click a malicious banner ad. It is a direct channel to an end user who, if they can be convinced to open an attachment or click a link in the email, can cut a large swath through a variety of network security layers, gaining an attacker access to their intended target. </a:t>
            </a:r>
          </a:p>
          <a:p>
            <a:endParaRPr lang="en-US" dirty="0"/>
          </a:p>
          <a:p>
            <a:r>
              <a:rPr lang="en-US" dirty="0"/>
              <a:t>This direct access to the intended target is reason alone to get businesses to take malicious email seriously. Businesses are regularly targeted by malicious emails. In fact, in the first half of 2017, more than 11 percent of users had at least one malicious email sent to them. That’s one out of every nine email users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11</a:t>
            </a:fld>
            <a:endParaRPr lang="en-US" dirty="0"/>
          </a:p>
        </p:txBody>
      </p:sp>
    </p:spTree>
    <p:extLst>
      <p:ext uri="{BB962C8B-B14F-4D97-AF65-F5344CB8AC3E}">
        <p14:creationId xmlns:p14="http://schemas.microsoft.com/office/powerpoint/2010/main" val="3446460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the industry that a given user works within, this number could rise even higher. The percentage of users that will have a malicious email sent to them climbs as high as 23.8 percent in industries such as Wholesale Trade and 22.6 percent in Mining. It’s 18.4 percent in Agriculture, Forestry, &amp; Fishing and more than 18.2 percent in Manufacturing.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12</a:t>
            </a:fld>
            <a:endParaRPr lang="en-US" dirty="0"/>
          </a:p>
        </p:txBody>
      </p:sp>
    </p:spTree>
    <p:extLst>
      <p:ext uri="{BB962C8B-B14F-4D97-AF65-F5344CB8AC3E}">
        <p14:creationId xmlns:p14="http://schemas.microsoft.com/office/powerpoint/2010/main" val="3989460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latest data presented in the Symantec Shadow Data Report, 29 percent of all emails within an organization are widely distributed throughout that organization, shared externally with external contractors and partners, or shared with the public. This in-and-of-itself isn’t a huge issue, and is often a necessity when doing business. </a:t>
            </a:r>
          </a:p>
          <a:p>
            <a:r>
              <a:rPr lang="en-US" dirty="0"/>
              <a:t>The risk associated with such emails comes into play when sensitive data is involved. </a:t>
            </a:r>
          </a:p>
          <a:p>
            <a:r>
              <a:rPr lang="en-US" dirty="0"/>
              <a:t>Sometimes it is necessary to share these various types of data widely, and email can be a good way to distribute it quickly. This is generally fine, so long as the sender implements encryption. The good news is that overall there does appear to be a definitive move towards the adoption of encryption when it comes to transmitting email. </a:t>
            </a:r>
          </a:p>
          <a:p>
            <a:r>
              <a:rPr lang="en-US" dirty="0"/>
              <a:t>In addition to the rapid adoption of TLS, organizations need to do more to ensure the actual messages and content are encrypted by adopting encryption standards such as S/MIME and PGP.</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13</a:t>
            </a:fld>
            <a:endParaRPr lang="en-US" dirty="0"/>
          </a:p>
        </p:txBody>
      </p:sp>
    </p:spTree>
    <p:extLst>
      <p:ext uri="{BB962C8B-B14F-4D97-AF65-F5344CB8AC3E}">
        <p14:creationId xmlns:p14="http://schemas.microsoft.com/office/powerpoint/2010/main" val="410098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vast majority of malicious emails attempt to entice the user through socially engineered subject lines and message bodies in order to trick the user into opening a malicious attachment. The top three themes centered around billing, package delivery, and scanned documents—all topics where an email attachment wouldn’t appear out of the ordinary. Over the years, to improve their chances of successfully delivering their malware and evading email security, attackers have moved from distributing their payloads outright and come to rely on downloaders. Generally speaking, downloaders are small programs or scripts that, when run, can download further files. In the first half of 2017, 53.3 percent of malicious attachments were scripts or macro-loaded office files, designed to download further malicious software once they are run by the user.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14</a:t>
            </a:fld>
            <a:endParaRPr lang="en-US" dirty="0"/>
          </a:p>
        </p:txBody>
      </p:sp>
    </p:spTree>
    <p:extLst>
      <p:ext uri="{BB962C8B-B14F-4D97-AF65-F5344CB8AC3E}">
        <p14:creationId xmlns:p14="http://schemas.microsoft.com/office/powerpoint/2010/main" val="3415754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tactic used by attackers is to forego attachments entirely and include a link to a malicious website instead. This is not a new technique.  In the first half of 2017, the proportion of URL-laden malicious emails was one in six. This is the highest rate seen since November 2014.</a:t>
            </a:r>
          </a:p>
        </p:txBody>
      </p:sp>
      <p:sp>
        <p:nvSpPr>
          <p:cNvPr id="4" name="Slide Number Placeholder 3"/>
          <p:cNvSpPr>
            <a:spLocks noGrp="1"/>
          </p:cNvSpPr>
          <p:nvPr>
            <p:ph type="sldNum" sz="quarter" idx="10"/>
          </p:nvPr>
        </p:nvSpPr>
        <p:spPr/>
        <p:txBody>
          <a:bodyPr/>
          <a:lstStyle/>
          <a:p>
            <a:fld id="{FAC02F30-A820-4C44-9475-11A7CFD9B01C}" type="slidenum">
              <a:rPr lang="en-US" smtClean="0"/>
              <a:pPr/>
              <a:t>15</a:t>
            </a:fld>
            <a:endParaRPr lang="en-US" dirty="0"/>
          </a:p>
        </p:txBody>
      </p:sp>
    </p:spTree>
    <p:extLst>
      <p:ext uri="{BB962C8B-B14F-4D97-AF65-F5344CB8AC3E}">
        <p14:creationId xmlns:p14="http://schemas.microsoft.com/office/powerpoint/2010/main" val="3274536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51375" cy="2616200"/>
          </a:xfrm>
        </p:spPr>
      </p:sp>
      <p:sp>
        <p:nvSpPr>
          <p:cNvPr id="3" name="Notes Placeholder 2"/>
          <p:cNvSpPr>
            <a:spLocks noGrp="1"/>
          </p:cNvSpPr>
          <p:nvPr>
            <p:ph type="body" idx="1"/>
          </p:nvPr>
        </p:nvSpPr>
        <p:spPr/>
        <p:txBody>
          <a:bodyPr/>
          <a:lstStyle/>
          <a:p>
            <a:pPr marL="37271" indent="-37271" defTabSz="931774">
              <a:spcBef>
                <a:spcPts val="611"/>
              </a:spcBef>
              <a:buSzPct val="25000"/>
              <a:buFont typeface="Calibri" panose="020F0502020204030204" pitchFamily="34" charset="0"/>
              <a:buChar char=" "/>
              <a:defRPr/>
            </a:pPr>
            <a:r>
              <a:rPr lang="en-US" sz="1100" dirty="0">
                <a:latin typeface="+mn-lt"/>
              </a:rPr>
              <a:t>Lets take a look at a real world spear phishing attack that</a:t>
            </a:r>
            <a:r>
              <a:rPr lang="en-US" sz="1100" baseline="0" dirty="0">
                <a:latin typeface="+mn-lt"/>
              </a:rPr>
              <a:t> used a </a:t>
            </a:r>
            <a:r>
              <a:rPr lang="en-US" sz="1100" dirty="0">
                <a:latin typeface="+mn-lt"/>
              </a:rPr>
              <a:t>malicious URL delivered via email that was made very public last year. </a:t>
            </a:r>
            <a:r>
              <a:rPr lang="en-US" dirty="0"/>
              <a:t>In 2016 John Podesta was the Chairman of the</a:t>
            </a:r>
            <a:r>
              <a:rPr lang="en-US" baseline="0" dirty="0"/>
              <a:t> Hillary Clinton presidential campaign.</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16</a:t>
            </a:fld>
            <a:endParaRPr lang="uk-UA"/>
          </a:p>
        </p:txBody>
      </p:sp>
    </p:spTree>
    <p:extLst>
      <p:ext uri="{BB962C8B-B14F-4D97-AF65-F5344CB8AC3E}">
        <p14:creationId xmlns:p14="http://schemas.microsoft.com/office/powerpoint/2010/main" val="675543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latin typeface="+mn-lt"/>
              </a:rPr>
              <a:t>In what may be the world’s most famous targeted spear phishing attack, the Gmail account of John Podesta was compromised.  According to the FBI, this spear-phishing email was sent to campaign chairman John Podesta’s email account on March 19, 2016. </a:t>
            </a:r>
          </a:p>
          <a:p>
            <a:pPr marL="37271" defTabSz="931774">
              <a:defRPr/>
            </a:pPr>
            <a:endParaRPr lang="en-US" sz="1100" dirty="0">
              <a:latin typeface="+mn-lt"/>
            </a:endParaRPr>
          </a:p>
          <a:p>
            <a:pPr>
              <a:buClr>
                <a:srgbClr val="C43C1F"/>
              </a:buClr>
            </a:pPr>
            <a:r>
              <a:rPr lang="en-US" sz="1100" dirty="0">
                <a:latin typeface="+mn-lt"/>
              </a:rPr>
              <a:t>The email was crafted to appear as though it originated from an official Gmail administrative account. </a:t>
            </a:r>
            <a:r>
              <a:rPr lang="en-US" dirty="0">
                <a:solidFill>
                  <a:srgbClr val="EBEBEB"/>
                </a:solidFill>
              </a:rPr>
              <a:t>The branding looks consistent (Google logo, shield logo). The email is addressed to the recipient (not “Dear Sir”).</a:t>
            </a:r>
            <a:r>
              <a:rPr lang="en-US" baseline="0" dirty="0">
                <a:solidFill>
                  <a:srgbClr val="EBEBEB"/>
                </a:solidFill>
              </a:rPr>
              <a:t>  </a:t>
            </a:r>
            <a:r>
              <a:rPr lang="en-US" dirty="0">
                <a:solidFill>
                  <a:srgbClr val="EBEBEB"/>
                </a:solidFill>
              </a:rPr>
              <a:t>The English is not broken.  It appears to be very well crafted.</a:t>
            </a:r>
          </a:p>
          <a:p>
            <a:pPr marL="37271" defTabSz="931774">
              <a:defRPr/>
            </a:pPr>
            <a:endParaRPr lang="en-US" dirty="0">
              <a:solidFill>
                <a:srgbClr val="EBEBEB"/>
              </a:solidFill>
            </a:endParaRPr>
          </a:p>
          <a:p>
            <a:pPr marL="37271" defTabSz="931774">
              <a:defRPr/>
            </a:pPr>
            <a:r>
              <a:rPr lang="en-US" sz="1100" dirty="0">
                <a:latin typeface="+mn-lt"/>
              </a:rPr>
              <a:t>. </a:t>
            </a:r>
            <a:endParaRPr lang="en-US" dirty="0"/>
          </a:p>
          <a:p>
            <a:pPr marL="37271" defTabSz="931774">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17</a:t>
            </a:fld>
            <a:endParaRPr lang="en-US" dirty="0"/>
          </a:p>
        </p:txBody>
      </p:sp>
    </p:spTree>
    <p:extLst>
      <p:ext uri="{BB962C8B-B14F-4D97-AF65-F5344CB8AC3E}">
        <p14:creationId xmlns:p14="http://schemas.microsoft.com/office/powerpoint/2010/main" val="3515007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51375" cy="2616200"/>
          </a:xfrm>
        </p:spPr>
      </p:sp>
      <p:sp>
        <p:nvSpPr>
          <p:cNvPr id="3" name="Notes Placeholder 2"/>
          <p:cNvSpPr>
            <a:spLocks noGrp="1"/>
          </p:cNvSpPr>
          <p:nvPr>
            <p:ph type="body" idx="1"/>
          </p:nvPr>
        </p:nvSpPr>
        <p:spPr/>
        <p:txBody>
          <a:bodyPr/>
          <a:lstStyle/>
          <a:p>
            <a:pPr marL="37271" indent="-37271" defTabSz="931774">
              <a:spcBef>
                <a:spcPts val="611"/>
              </a:spcBef>
              <a:buSzPct val="25000"/>
              <a:buFont typeface="Calibri" panose="020F0502020204030204" pitchFamily="34" charset="0"/>
              <a:buChar char=" "/>
              <a:defRPr/>
            </a:pPr>
            <a:r>
              <a:rPr lang="en-US" sz="1100" dirty="0">
                <a:latin typeface="+mn-lt"/>
              </a:rPr>
              <a:t>We know that best practice is to hover your mouse over a link to view the real URL of a link.  This email used a shortened URL which obfuscated a malicious URL.  </a:t>
            </a:r>
          </a:p>
          <a:p>
            <a:pPr marL="37271" indent="-37271" defTabSz="931774">
              <a:spcBef>
                <a:spcPts val="611"/>
              </a:spcBef>
              <a:buSzPct val="25000"/>
              <a:buFont typeface="Calibri" panose="020F0502020204030204" pitchFamily="34" charset="0"/>
              <a:buChar char=" "/>
              <a:defRPr/>
            </a:pPr>
            <a:endParaRPr lang="en-US" sz="1100" dirty="0">
              <a:latin typeface="+mn-lt"/>
            </a:endParaRPr>
          </a:p>
          <a:p>
            <a:pPr marL="37271" indent="-37271" defTabSz="931774">
              <a:spcBef>
                <a:spcPts val="611"/>
              </a:spcBef>
              <a:buSzPct val="25000"/>
              <a:buFont typeface="Calibri" panose="020F0502020204030204" pitchFamily="34" charset="0"/>
              <a:buChar char=" "/>
              <a:defRPr/>
            </a:pPr>
            <a:r>
              <a:rPr lang="en-US" sz="1100" dirty="0">
                <a:latin typeface="+mn-lt"/>
              </a:rPr>
              <a:t>Even if an end-user could see the full length of the URL, the true domain is obfuscated.  At first glance, the domain appears to be myaccount.google.com.  But if you look closely you can see that the actual domain is </a:t>
            </a:r>
            <a:r>
              <a:rPr lang="en-US" sz="1100" dirty="0" err="1">
                <a:latin typeface="+mn-lt"/>
              </a:rPr>
              <a:t>myaccount.google.com-</a:t>
            </a:r>
            <a:r>
              <a:rPr lang="en-US" sz="1100" dirty="0" err="1">
                <a:solidFill>
                  <a:srgbClr val="C43C1F"/>
                </a:solidFill>
              </a:rPr>
              <a:t>securitysettingpage.tk</a:t>
            </a:r>
            <a:r>
              <a:rPr lang="en-US" sz="1100" dirty="0">
                <a:solidFill>
                  <a:srgbClr val="C43C1F"/>
                </a:solidFill>
              </a:rPr>
              <a:t>  That’s not Google.  But it</a:t>
            </a:r>
            <a:r>
              <a:rPr lang="uk-UA" sz="1100" dirty="0">
                <a:solidFill>
                  <a:srgbClr val="C43C1F"/>
                </a:solidFill>
              </a:rPr>
              <a:t>’</a:t>
            </a:r>
            <a:r>
              <a:rPr lang="en-US" sz="1100" dirty="0">
                <a:solidFill>
                  <a:srgbClr val="C43C1F"/>
                </a:solidFill>
              </a:rPr>
              <a:t>s a lot more social engineering than a cyber-criminal puts into a basic phishing attack.</a:t>
            </a:r>
          </a:p>
          <a:p>
            <a:pPr marL="37271" indent="-37271" defTabSz="931774">
              <a:spcBef>
                <a:spcPts val="611"/>
              </a:spcBef>
              <a:buSzPct val="25000"/>
              <a:buFont typeface="Calibri" panose="020F0502020204030204" pitchFamily="34" charset="0"/>
              <a:buChar char=" "/>
              <a:defRPr/>
            </a:pPr>
            <a:endParaRPr lang="en-US" sz="1100" dirty="0">
              <a:latin typeface="+mn-lt"/>
            </a:endParaRPr>
          </a:p>
          <a:p>
            <a:pPr marL="37271" indent="-37271" defTabSz="931774">
              <a:spcBef>
                <a:spcPts val="611"/>
              </a:spcBef>
              <a:buSzPct val="25000"/>
              <a:buFont typeface="Calibri" panose="020F0502020204030204" pitchFamily="34" charset="0"/>
              <a:buChar char=" "/>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18</a:t>
            </a:fld>
            <a:endParaRPr lang="uk-UA"/>
          </a:p>
        </p:txBody>
      </p:sp>
    </p:spTree>
    <p:extLst>
      <p:ext uri="{BB962C8B-B14F-4D97-AF65-F5344CB8AC3E}">
        <p14:creationId xmlns:p14="http://schemas.microsoft.com/office/powerpoint/2010/main" val="3362275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buClr>
                <a:srgbClr val="C43C1F"/>
              </a:buClr>
            </a:pPr>
            <a:r>
              <a:rPr lang="en-US" sz="1100" dirty="0">
                <a:latin typeface="+mn-lt"/>
              </a:rPr>
              <a:t>Once clicked, the victim, in this case, John Podesta, is directed to a fake password reset page masquerading as a legitimate Gmail account reset page. </a:t>
            </a:r>
            <a:r>
              <a:rPr lang="en-US" dirty="0">
                <a:solidFill>
                  <a:srgbClr val="EBEBEB"/>
                </a:solidFill>
              </a:rPr>
              <a:t>The login page looks identical to the actual login page (in fact the HTML was cloned). Once the user submits the username/password combination, it doesn’t matter what happens next.</a:t>
            </a:r>
          </a:p>
          <a:p>
            <a:pPr marL="465887" indent="-465887">
              <a:buClr>
                <a:srgbClr val="C43C1F"/>
              </a:buClr>
              <a:buFont typeface="Courier New"/>
              <a:buChar char="o"/>
            </a:pPr>
            <a:endParaRPr lang="en-US" dirty="0">
              <a:solidFill>
                <a:srgbClr val="EBEBEB"/>
              </a:solidFill>
            </a:endParaRPr>
          </a:p>
          <a:p>
            <a:pPr indent="-79201">
              <a:spcBef>
                <a:spcPts val="1834"/>
              </a:spcBef>
            </a:pPr>
            <a:r>
              <a:rPr lang="en-US" dirty="0">
                <a:solidFill>
                  <a:srgbClr val="EBEBEB"/>
                </a:solidFill>
              </a:rPr>
              <a:t>Typically, the phishing page redirects users back to </a:t>
            </a:r>
            <a:r>
              <a:rPr lang="en-US" dirty="0" err="1">
                <a:solidFill>
                  <a:srgbClr val="EBEBEB"/>
                </a:solidFill>
              </a:rPr>
              <a:t>Google.com</a:t>
            </a:r>
            <a:endParaRPr lang="en-US" dirty="0">
              <a:solidFill>
                <a:srgbClr val="EBEBEB"/>
              </a:solidFill>
            </a:endParaRPr>
          </a:p>
          <a:p>
            <a:pPr marL="37271" indent="-37271" defTabSz="931774">
              <a:spcBef>
                <a:spcPts val="611"/>
              </a:spcBef>
              <a:buSzPct val="25000"/>
              <a:buFont typeface="Calibri" panose="020F0502020204030204" pitchFamily="34" charset="0"/>
              <a:buChar char=" "/>
              <a:defRPr/>
            </a:pPr>
            <a:endParaRPr lang="en-US" dirty="0">
              <a:solidFill>
                <a:srgbClr val="EBEBEB"/>
              </a:solidFill>
            </a:endParaRPr>
          </a:p>
          <a:p>
            <a:pPr defTabSz="931774">
              <a:spcBef>
                <a:spcPts val="611"/>
              </a:spcBef>
              <a:buSzPct val="25000"/>
              <a:defRPr/>
            </a:pPr>
            <a:r>
              <a:rPr lang="en-US" sz="1100" dirty="0">
                <a:latin typeface="+mn-lt"/>
              </a:rPr>
              <a:t>No malware or exploits were needed to perform the attack. Instead, simple social engineering was used to obtain a password. </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19</a:t>
            </a:fld>
            <a:endParaRPr lang="en-US" dirty="0"/>
          </a:p>
        </p:txBody>
      </p:sp>
    </p:spTree>
    <p:extLst>
      <p:ext uri="{BB962C8B-B14F-4D97-AF65-F5344CB8AC3E}">
        <p14:creationId xmlns:p14="http://schemas.microsoft.com/office/powerpoint/2010/main" val="207342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t>
            </a:r>
            <a:r>
              <a:rPr lang="en-US" baseline="0" dirty="0"/>
              <a:t> the next 40 minutes or so, the following topics will be covered including an overview of the email threat landscape – what’s popular today and how these malicious threats work, I will break down how BEC works and highlight key indicators or triggers of a BEC attack. I will spend some time discussing best practices from a people, process technology perspective. Then wrap with a quick overview of Symantec’s email security solution and open up the session with a question and answer segment.</a:t>
            </a: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2</a:t>
            </a:fld>
            <a:endParaRPr lang="en-US" dirty="0"/>
          </a:p>
        </p:txBody>
      </p:sp>
    </p:spTree>
    <p:extLst>
      <p:ext uri="{BB962C8B-B14F-4D97-AF65-F5344CB8AC3E}">
        <p14:creationId xmlns:p14="http://schemas.microsoft.com/office/powerpoint/2010/main" val="1749937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51375" cy="2616200"/>
          </a:xfrm>
        </p:spPr>
      </p:sp>
      <p:sp>
        <p:nvSpPr>
          <p:cNvPr id="3" name="Notes Placeholder 2"/>
          <p:cNvSpPr>
            <a:spLocks noGrp="1"/>
          </p:cNvSpPr>
          <p:nvPr>
            <p:ph type="body" idx="1"/>
          </p:nvPr>
        </p:nvSpPr>
        <p:spPr/>
        <p:txBody>
          <a:bodyPr/>
          <a:lstStyle/>
          <a:p>
            <a:r>
              <a:rPr lang="en-US" dirty="0"/>
              <a:t>But luck,</a:t>
            </a:r>
            <a:r>
              <a:rPr lang="en-US" baseline="0" dirty="0"/>
              <a:t> or a typo also played its part in the success of this attack.</a:t>
            </a:r>
          </a:p>
          <a:p>
            <a:endParaRPr lang="en-US" baseline="0" dirty="0"/>
          </a:p>
          <a:p>
            <a:r>
              <a:rPr lang="en-US" baseline="0" dirty="0"/>
              <a:t>Mr. </a:t>
            </a:r>
            <a:r>
              <a:rPr lang="en-US" baseline="0" dirty="0" err="1"/>
              <a:t>Podesta</a:t>
            </a:r>
            <a:r>
              <a:rPr lang="en-US" baseline="0" dirty="0"/>
              <a:t> asked about the email he received.  He didn’t just click it.  And IT sent back a response. You can see that the advice is good.  He was urged to change his password.  HE was urged to use 2-factor authentication.  All good.</a:t>
            </a:r>
          </a:p>
          <a:p>
            <a:endParaRPr lang="en-US" baseline="0" dirty="0"/>
          </a:p>
          <a:p>
            <a:r>
              <a:rPr lang="en-US" baseline="0" dirty="0"/>
              <a:t>He was given the correct URL to go to.</a:t>
            </a:r>
          </a:p>
          <a:p>
            <a:endParaRPr lang="en-US" baseline="0" dirty="0"/>
          </a:p>
          <a:p>
            <a:r>
              <a:rPr lang="en-US" baseline="0" dirty="0"/>
              <a:t>But the message contained a single typo.  The word NOT was left out.  This changed the meaning of the message.  And Mr. </a:t>
            </a:r>
            <a:r>
              <a:rPr lang="en-US" baseline="0" dirty="0" err="1"/>
              <a:t>Podesta</a:t>
            </a:r>
            <a:r>
              <a:rPr lang="en-US" baseline="0" dirty="0"/>
              <a:t> clicked on the link in the email.</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20</a:t>
            </a:fld>
            <a:endParaRPr lang="uk-UA"/>
          </a:p>
        </p:txBody>
      </p:sp>
    </p:spTree>
    <p:extLst>
      <p:ext uri="{BB962C8B-B14F-4D97-AF65-F5344CB8AC3E}">
        <p14:creationId xmlns:p14="http://schemas.microsoft.com/office/powerpoint/2010/main" val="189236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C02F30-A820-4C44-9475-11A7CFD9B01C}" type="slidenum">
              <a:rPr lang="en-US" smtClean="0"/>
              <a:pPr/>
              <a:t>21</a:t>
            </a:fld>
            <a:endParaRPr lang="en-US" dirty="0"/>
          </a:p>
        </p:txBody>
      </p:sp>
    </p:spTree>
    <p:extLst>
      <p:ext uri="{BB962C8B-B14F-4D97-AF65-F5344CB8AC3E}">
        <p14:creationId xmlns:p14="http://schemas.microsoft.com/office/powerpoint/2010/main" val="2601082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51375" cy="2616200"/>
          </a:xfrm>
        </p:spPr>
      </p:sp>
      <p:sp>
        <p:nvSpPr>
          <p:cNvPr id="3" name="Notes Placeholder 2"/>
          <p:cNvSpPr>
            <a:spLocks noGrp="1"/>
          </p:cNvSpPr>
          <p:nvPr>
            <p:ph type="body" idx="1"/>
          </p:nvPr>
        </p:nvSpPr>
        <p:spPr/>
        <p:txBody>
          <a:bodyPr/>
          <a:lstStyle/>
          <a:p>
            <a:r>
              <a:rPr lang="en-US" dirty="0"/>
              <a:t>The latest advanced attack to enter the email threat landscape, Business Email Compromise scams, also</a:t>
            </a:r>
            <a:r>
              <a:rPr lang="en-US" baseline="0" dirty="0"/>
              <a:t> known as “Whaling” or “CEO Fraud”,</a:t>
            </a:r>
            <a:r>
              <a:rPr lang="en-US" dirty="0"/>
              <a:t> are highly crafted emails sent to recipients by fraudsters pretending to be senior executives and they leverage social engineering and urgent requests to dupe employees into carrying out large wire transfers or sending over sensitive information.</a:t>
            </a:r>
          </a:p>
          <a:p>
            <a:endParaRPr lang="en-US" dirty="0"/>
          </a:p>
          <a:p>
            <a:r>
              <a:rPr lang="en-US" dirty="0"/>
              <a:t>Business Email Compromise scams are simple to craft, but difficult to detect because, unlike most email attacks, they do not contain malicious links or attachments. In addition, they are typically very targeted and have little content inside the email itself. As a result, there has been an explosion in these types of attacks, with a 2400% increase in just three years, which has resulted in more than $5 billion dollars in losses.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a:p>
        </p:txBody>
      </p:sp>
    </p:spTree>
    <p:extLst>
      <p:ext uri="{BB962C8B-B14F-4D97-AF65-F5344CB8AC3E}">
        <p14:creationId xmlns:p14="http://schemas.microsoft.com/office/powerpoint/2010/main" val="3183109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typical Business Email Compromise scam. With</a:t>
            </a:r>
            <a:r>
              <a:rPr lang="en-US" baseline="0" dirty="0"/>
              <a:t> this attack, you can see that it impersonates a CEO of a company as well as the domain of a company. </a:t>
            </a:r>
            <a:endParaRPr lang="en-US" dirty="0"/>
          </a:p>
          <a:p>
            <a:r>
              <a:rPr lang="en-US" dirty="0"/>
              <a:t>Next, you can see that it targets a specific user within an organization. These users are usually within Finance or Accounting, but they could be within HR and other functions as well. This attack also has a very simple, one-word subject line, an urgent request, along with no attachment or link, which together make it seem like it’s a legitimate request coming from a top executive. It even uses social engineering tricks such as spoofing a CEO’s email signature and pretending to be sent from a mobile device to dupe the user into thinking it’s an authentic request. </a:t>
            </a:r>
          </a:p>
          <a:p>
            <a:endParaRPr lang="en-US" dirty="0"/>
          </a:p>
          <a:p>
            <a:r>
              <a:rPr lang="en-US" dirty="0"/>
              <a:t>Because of these impersonations and social engineering tricks, Business Email Compromise attacks are very easy to fall for and hard to block.</a:t>
            </a:r>
          </a:p>
          <a:p>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23</a:t>
            </a:fld>
            <a:endParaRPr lang="en-US" dirty="0"/>
          </a:p>
        </p:txBody>
      </p:sp>
    </p:spTree>
    <p:extLst>
      <p:ext uri="{BB962C8B-B14F-4D97-AF65-F5344CB8AC3E}">
        <p14:creationId xmlns:p14="http://schemas.microsoft.com/office/powerpoint/2010/main" val="1351572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Business Email Compromise typically</a:t>
            </a:r>
            <a:r>
              <a:rPr lang="en-US" baseline="0" dirty="0"/>
              <a:t> impersonates a user, a domain, or both a user and a domain. One approach is to send the email using </a:t>
            </a:r>
            <a:r>
              <a:rPr lang="en-US" dirty="0"/>
              <a:t>free legitimate</a:t>
            </a:r>
            <a:r>
              <a:rPr lang="en-US" baseline="0" dirty="0"/>
              <a:t> </a:t>
            </a:r>
            <a:r>
              <a:rPr lang="en-US" dirty="0"/>
              <a:t>email providers with known domain reputations such as Gmail or Yahoo in</a:t>
            </a:r>
            <a:r>
              <a:rPr lang="en-US" baseline="0" dirty="0"/>
              <a:t> order to</a:t>
            </a:r>
            <a:r>
              <a:rPr lang="en-US" dirty="0"/>
              <a:t> bypass sender authentication</a:t>
            </a:r>
            <a:r>
              <a:rPr lang="en-US" baseline="0" dirty="0"/>
              <a:t> and evade detection. Which is an example of why you need more than DKIM, DMARC</a:t>
            </a:r>
            <a:endParaRPr lang="en-US" dirty="0"/>
          </a:p>
          <a:p>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24</a:t>
            </a:fld>
            <a:endParaRPr lang="en-US" dirty="0"/>
          </a:p>
        </p:txBody>
      </p:sp>
    </p:spTree>
    <p:extLst>
      <p:ext uri="{BB962C8B-B14F-4D97-AF65-F5344CB8AC3E}">
        <p14:creationId xmlns:p14="http://schemas.microsoft.com/office/powerpoint/2010/main" val="3062768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 even more sophisticated approach is to create cousin or new domains which appear as legitimate domains under DNS and thus are able to bypass SPF and DMARC email validation systems.. Because the domain is new, it likely passes  with a new or neutral reputation and gets delivered to the end user. Attackers will start using the domains and send out emails to give the domain a neutral reputation. Bypassing email validation systems such as DMARC, DKIM, SPF is not a cure all.</a:t>
            </a: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25</a:t>
            </a:fld>
            <a:endParaRPr lang="en-US" dirty="0"/>
          </a:p>
        </p:txBody>
      </p:sp>
    </p:spTree>
    <p:extLst>
      <p:ext uri="{BB962C8B-B14F-4D97-AF65-F5344CB8AC3E}">
        <p14:creationId xmlns:p14="http://schemas.microsoft.com/office/powerpoint/2010/main" val="3977239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does Business Email Compromise work? Because message header – the From,</a:t>
            </a:r>
            <a:r>
              <a:rPr lang="en-US" baseline="0" dirty="0"/>
              <a:t> To aliases the email receiver reads does not have to match the message envelope From, To email aliases allowing the scammer to send an email from it’s legitimately created domain but craft a different From email alias as depicted here. The user usually sees the message header (not the envelope header) and relies on them for determining legitimacy. Thus, the user typically recognizes a BEC scam when it’s too late.</a:t>
            </a: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26</a:t>
            </a:fld>
            <a:endParaRPr lang="en-US" dirty="0"/>
          </a:p>
        </p:txBody>
      </p:sp>
    </p:spTree>
    <p:extLst>
      <p:ext uri="{BB962C8B-B14F-4D97-AF65-F5344CB8AC3E}">
        <p14:creationId xmlns:p14="http://schemas.microsoft.com/office/powerpoint/2010/main" val="3011088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C02F30-A820-4C44-9475-11A7CFD9B01C}" type="slidenum">
              <a:rPr lang="en-US" smtClean="0"/>
              <a:pPr/>
              <a:t>27</a:t>
            </a:fld>
            <a:endParaRPr lang="en-US" dirty="0"/>
          </a:p>
        </p:txBody>
      </p:sp>
    </p:spTree>
    <p:extLst>
      <p:ext uri="{BB962C8B-B14F-4D97-AF65-F5344CB8AC3E}">
        <p14:creationId xmlns:p14="http://schemas.microsoft.com/office/powerpoint/2010/main" val="421557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several best practices for defending your organization</a:t>
            </a:r>
            <a:r>
              <a:rPr lang="en-US" baseline="0" dirty="0"/>
              <a:t> from targeted attacks such as BEC?</a:t>
            </a:r>
          </a:p>
          <a:p>
            <a:pPr marL="174708" indent="-174708">
              <a:buFont typeface="Arial" panose="020B0604020202020204" pitchFamily="34" charset="0"/>
              <a:buChar char="•"/>
            </a:pPr>
            <a:r>
              <a:rPr lang="en-US" baseline="0" dirty="0"/>
              <a:t>It begins with investing in strong email security with built in technologies designed specifically for blocking email impersonation attacks.</a:t>
            </a:r>
          </a:p>
          <a:p>
            <a:pPr marL="174708" indent="-174708">
              <a:buFont typeface="Arial" panose="020B0604020202020204" pitchFamily="34" charset="0"/>
              <a:buChar char="•"/>
            </a:pPr>
            <a:r>
              <a:rPr lang="en-US" baseline="0" dirty="0"/>
              <a:t>Train your users to recognize BEC attacks through awareness and education. Many phishing readiness tools exist on the market to help organizations assess, train, and benchmark their users.</a:t>
            </a:r>
          </a:p>
          <a:p>
            <a:pPr marL="174708" indent="-174708">
              <a:buFont typeface="Arial" panose="020B0604020202020204" pitchFamily="34" charset="0"/>
              <a:buChar char="•"/>
            </a:pPr>
            <a:r>
              <a:rPr lang="en-US" baseline="0" dirty="0"/>
              <a:t>Use an email security solution that includes DMARC, SPF and DKIM email validation systems  Some implementation is required and experts in this area can assist. And, register and protect not only your email domains, but </a:t>
            </a:r>
            <a:r>
              <a:rPr lang="en-US" baseline="0" dirty="0" err="1"/>
              <a:t>typsquatted</a:t>
            </a:r>
            <a:r>
              <a:rPr lang="en-US" baseline="0" dirty="0"/>
              <a:t> domains as  well using SPF </a:t>
            </a:r>
            <a:r>
              <a:rPr lang="en-US" baseline="0" dirty="0" err="1"/>
              <a:t>hardfail</a:t>
            </a:r>
            <a:r>
              <a:rPr lang="en-US" baseline="0" dirty="0"/>
              <a:t> and DMARC reject policies</a:t>
            </a:r>
          </a:p>
          <a:p>
            <a:pPr marL="174708" indent="-174708">
              <a:buFont typeface="Arial" panose="020B0604020202020204" pitchFamily="34" charset="0"/>
              <a:buChar char="•"/>
            </a:pPr>
            <a:r>
              <a:rPr lang="en-US" baseline="0" dirty="0"/>
              <a:t>Flag external messages to </a:t>
            </a:r>
            <a:r>
              <a:rPr lang="en-US" baseline="0" dirty="0" err="1"/>
              <a:t>enform</a:t>
            </a:r>
            <a:r>
              <a:rPr lang="en-US" baseline="0" dirty="0"/>
              <a:t> users to use caution when working with these emails.</a:t>
            </a:r>
          </a:p>
          <a:p>
            <a:pPr marL="174708" indent="-174708">
              <a:buFont typeface="Arial" panose="020B0604020202020204" pitchFamily="34" charset="0"/>
              <a:buChar char="•"/>
            </a:pPr>
            <a:r>
              <a:rPr lang="en-US" baseline="0" dirty="0"/>
              <a:t>Enforce the use of two-factor authentication when executing wire transfers</a:t>
            </a:r>
          </a:p>
          <a:p>
            <a:pPr marL="174708" indent="-174708">
              <a:buFont typeface="Arial" panose="020B0604020202020204" pitchFamily="34" charset="0"/>
              <a:buChar char="•"/>
            </a:pPr>
            <a:r>
              <a:rPr lang="en-US" baseline="0" dirty="0"/>
              <a:t>Implement data loss prevention measures including policy based encryption of emails containing sensitive information from being shared with unauthorized users.</a:t>
            </a: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28</a:t>
            </a:fld>
            <a:endParaRPr lang="en-US" dirty="0"/>
          </a:p>
        </p:txBody>
      </p:sp>
    </p:spTree>
    <p:extLst>
      <p:ext uri="{BB962C8B-B14F-4D97-AF65-F5344CB8AC3E}">
        <p14:creationId xmlns:p14="http://schemas.microsoft.com/office/powerpoint/2010/main" val="937799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best practices we recommend sharing</a:t>
            </a:r>
            <a:r>
              <a:rPr lang="en-US" baseline="0" dirty="0"/>
              <a:t> with your end users include:</a:t>
            </a:r>
            <a:endParaRPr lang="en-US" dirty="0"/>
          </a:p>
          <a:p>
            <a:pPr marL="174708" indent="-174708">
              <a:buFont typeface="Arial" panose="020B0604020202020204" pitchFamily="34" charset="0"/>
              <a:buChar char="•"/>
            </a:pPr>
            <a:r>
              <a:rPr lang="en-US" dirty="0"/>
              <a:t>Questioning emails that request taking an action that seems unusual</a:t>
            </a:r>
          </a:p>
          <a:p>
            <a:pPr marL="174708" indent="-174708">
              <a:buFont typeface="Arial" panose="020B0604020202020204" pitchFamily="34" charset="0"/>
              <a:buChar char="•"/>
            </a:pPr>
            <a:r>
              <a:rPr lang="en-US" dirty="0"/>
              <a:t>Do</a:t>
            </a:r>
            <a:r>
              <a:rPr lang="en-US" baseline="0" dirty="0"/>
              <a:t> not reply to emails that seem suspicious or differ from normal procedure.</a:t>
            </a:r>
          </a:p>
          <a:p>
            <a:pPr marL="174708" indent="-174708">
              <a:buFont typeface="Arial" panose="020B0604020202020204" pitchFamily="34" charset="0"/>
              <a:buChar char="•"/>
            </a:pPr>
            <a:r>
              <a:rPr lang="en-US" baseline="0" dirty="0"/>
              <a:t>Reporting to IT any suspicious emails.</a:t>
            </a: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29</a:t>
            </a:fld>
            <a:endParaRPr lang="en-US" dirty="0"/>
          </a:p>
        </p:txBody>
      </p:sp>
    </p:spTree>
    <p:extLst>
      <p:ext uri="{BB962C8B-B14F-4D97-AF65-F5344CB8AC3E}">
        <p14:creationId xmlns:p14="http://schemas.microsoft.com/office/powerpoint/2010/main" val="2641422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C02F30-A820-4C44-9475-11A7CFD9B01C}" type="slidenum">
              <a:rPr lang="en-US" smtClean="0"/>
              <a:pPr/>
              <a:t>3</a:t>
            </a:fld>
            <a:endParaRPr lang="en-US" dirty="0"/>
          </a:p>
        </p:txBody>
      </p:sp>
    </p:spTree>
    <p:extLst>
      <p:ext uri="{BB962C8B-B14F-4D97-AF65-F5344CB8AC3E}">
        <p14:creationId xmlns:p14="http://schemas.microsoft.com/office/powerpoint/2010/main" val="851624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 would like to take this opportunity to share a short introduction to Symantec’s email security solutions which includes the latest threat prevention technologies to address the advanced threats we just covered.</a:t>
            </a:r>
          </a:p>
          <a:p>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30</a:t>
            </a:fld>
            <a:endParaRPr lang="en-US" dirty="0"/>
          </a:p>
        </p:txBody>
      </p:sp>
    </p:spTree>
    <p:extLst>
      <p:ext uri="{BB962C8B-B14F-4D97-AF65-F5344CB8AC3E}">
        <p14:creationId xmlns:p14="http://schemas.microsoft.com/office/powerpoint/2010/main" val="2136380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51375" cy="2616200"/>
          </a:xfrm>
        </p:spPr>
      </p:sp>
      <p:sp>
        <p:nvSpPr>
          <p:cNvPr id="3" name="Notes Placeholder 2"/>
          <p:cNvSpPr>
            <a:spLocks noGrp="1"/>
          </p:cNvSpPr>
          <p:nvPr>
            <p:ph type="body" idx="1"/>
          </p:nvPr>
        </p:nvSpPr>
        <p:spPr/>
        <p:txBody>
          <a:bodyPr/>
          <a:lstStyle/>
          <a:p>
            <a:pPr marL="37979" marR="0" lvl="0" indent="-37979" algn="l" defTabSz="949478" rtl="0" eaLnBrk="1" fontAlgn="auto" latinLnBrk="0" hangingPunct="1">
              <a:lnSpc>
                <a:spcPct val="100000"/>
              </a:lnSpc>
              <a:spcBef>
                <a:spcPts val="623"/>
              </a:spcBef>
              <a:spcAft>
                <a:spcPts val="0"/>
              </a:spcAft>
              <a:buClrTx/>
              <a:buSzPct val="25000"/>
              <a:buFont typeface="Calibri" panose="020F0502020204030204" pitchFamily="34" charset="0"/>
              <a:buChar char=" "/>
              <a:tabLst/>
              <a:defRPr/>
            </a:pPr>
            <a:r>
              <a:rPr lang="en-US" baseline="0" dirty="0"/>
              <a:t>Symantec addresses customer challenges with either a cloud or an on-premises solution. Both of these solutions include  anti-spam, anti-malware, and advanced threat protection technologies to block sophisticated ransomware, spear phishing and BEC attacks.</a:t>
            </a:r>
          </a:p>
          <a:p>
            <a:pPr marL="37979" indent="-37979" defTabSz="949478">
              <a:spcBef>
                <a:spcPts val="623"/>
              </a:spcBef>
              <a:buSzPct val="25000"/>
              <a:buFont typeface="Calibri" panose="020F0502020204030204" pitchFamily="34" charset="0"/>
              <a:buChar char=" "/>
              <a:defRPr/>
            </a:pPr>
            <a:r>
              <a:rPr lang="en-US" baseline="0" dirty="0"/>
              <a:t>If an attack happens, These solutions also provide deep visibility and reporting into targeted attacks capturing over 60 data points which helps accelerate detection and remediation. </a:t>
            </a:r>
          </a:p>
          <a:p>
            <a:pPr marL="37979" indent="-37979" defTabSz="949478">
              <a:spcBef>
                <a:spcPts val="623"/>
              </a:spcBef>
              <a:buSzPct val="25000"/>
              <a:buFont typeface="Calibri" panose="020F0502020204030204" pitchFamily="34" charset="0"/>
              <a:buChar char=" "/>
              <a:defRPr/>
            </a:pPr>
            <a:r>
              <a:rPr lang="en-US" baseline="0" dirty="0"/>
              <a:t>This data can be streamed into 3</a:t>
            </a:r>
            <a:r>
              <a:rPr lang="en-US" baseline="30000" dirty="0"/>
              <a:t>rd</a:t>
            </a:r>
            <a:r>
              <a:rPr lang="en-US" baseline="0" dirty="0"/>
              <a:t> party SIEM tools and leveraged by Symantec Managed Security Services for in-depth analysis and correlation.</a:t>
            </a:r>
          </a:p>
          <a:p>
            <a:pPr marL="37979" indent="-37979" defTabSz="949478">
              <a:spcBef>
                <a:spcPts val="623"/>
              </a:spcBef>
              <a:buSzPct val="25000"/>
              <a:buFont typeface="Calibri" panose="020F0502020204030204" pitchFamily="34" charset="0"/>
              <a:buChar char=" "/>
              <a:defRPr/>
            </a:pPr>
            <a:r>
              <a:rPr lang="en-US" baseline="0" dirty="0"/>
              <a:t>We offer an online phishing readiness service to help with user awareness and training</a:t>
            </a:r>
          </a:p>
          <a:p>
            <a:pPr marL="37979" indent="-37979" defTabSz="949478">
              <a:spcBef>
                <a:spcPts val="623"/>
              </a:spcBef>
              <a:buSzPct val="25000"/>
              <a:buFont typeface="Calibri" panose="020F0502020204030204" pitchFamily="34" charset="0"/>
              <a:buChar char=" "/>
              <a:defRPr/>
            </a:pPr>
            <a:r>
              <a:rPr lang="en-US" baseline="0" dirty="0"/>
              <a:t>These solutions also integrate with Symantec’s Data loss Prevention and encryption solutions to help with compliance and privacy requirements.</a:t>
            </a:r>
          </a:p>
          <a:p>
            <a:pPr marL="37979" indent="-37979" defTabSz="949478">
              <a:spcBef>
                <a:spcPts val="623"/>
              </a:spcBef>
              <a:buSzPct val="25000"/>
              <a:buFont typeface="Calibri" panose="020F0502020204030204" pitchFamily="34" charset="0"/>
              <a:buChar char=" "/>
              <a:defRPr/>
            </a:pPr>
            <a:endParaRPr lang="en-US" baseline="0" dirty="0"/>
          </a:p>
          <a:p>
            <a:pPr marL="37979" indent="-37979" defTabSz="949478">
              <a:spcBef>
                <a:spcPts val="623"/>
              </a:spcBef>
              <a:buSzPct val="25000"/>
              <a:buFont typeface="Calibri" panose="020F0502020204030204" pitchFamily="34" charset="0"/>
              <a:buChar char=" "/>
              <a:defRPr/>
            </a:pPr>
            <a:endParaRPr lang="en-US" baseline="0" dirty="0"/>
          </a:p>
          <a:p>
            <a:pPr marL="37979" indent="-37979" defTabSz="949478">
              <a:spcBef>
                <a:spcPts val="623"/>
              </a:spcBef>
              <a:buSzPct val="25000"/>
              <a:buFont typeface="Calibri" panose="020F0502020204030204" pitchFamily="34" charset="0"/>
              <a:buChar char=" "/>
              <a:defRPr/>
            </a:pPr>
            <a:endParaRPr lang="en-US" baseline="0" dirty="0"/>
          </a:p>
          <a:p>
            <a:pPr marL="37979" indent="-37979" defTabSz="949478">
              <a:spcBef>
                <a:spcPts val="623"/>
              </a:spcBef>
              <a:buSzPct val="25000"/>
              <a:buFont typeface="Calibri" panose="020F0502020204030204" pitchFamily="34" charset="0"/>
              <a:buChar char=" "/>
              <a:defRPr/>
            </a:pPr>
            <a:endParaRPr lang="en-US" baseline="0" dirty="0"/>
          </a:p>
          <a:p>
            <a:pPr marL="37979" indent="-37979" defTabSz="949478">
              <a:spcBef>
                <a:spcPts val="623"/>
              </a:spcBef>
              <a:buSzPct val="25000"/>
              <a:buFont typeface="Calibri" panose="020F0502020204030204" pitchFamily="34" charset="0"/>
              <a:buChar char=" "/>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1088077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Symantec email security</a:t>
            </a:r>
            <a:r>
              <a:rPr lang="en-US" baseline="0" dirty="0"/>
              <a:t> offers comprehensive protection against BEC attacks.</a:t>
            </a:r>
          </a:p>
          <a:p>
            <a:r>
              <a:rPr lang="en-US" baseline="0" dirty="0"/>
              <a:t>Several detection engines are utilized to block BEC beginning with essential sender authentication that validates SPF, DKIM and DMARC rules.</a:t>
            </a:r>
          </a:p>
          <a:p>
            <a:r>
              <a:rPr lang="en-US" baseline="0" dirty="0"/>
              <a:t>A business email scam analyzer uses advanced heuristics, </a:t>
            </a:r>
            <a:r>
              <a:rPr lang="en-US" baseline="0" dirty="0" err="1"/>
              <a:t>typosquatting</a:t>
            </a:r>
            <a:r>
              <a:rPr lang="en-US" baseline="0" dirty="0"/>
              <a:t> analysis, and spoofed and phishing domain intelligence to uncover BEC email.</a:t>
            </a:r>
          </a:p>
          <a:p>
            <a:r>
              <a:rPr lang="en-US" baseline="0" dirty="0"/>
              <a:t>And user and domain impersonation controls provide an additional layer of BEC detection.</a:t>
            </a:r>
          </a:p>
          <a:p>
            <a:r>
              <a:rPr lang="en-US" baseline="0" dirty="0"/>
              <a:t>Provide visibility in into BEC attacks with reports and logs. </a:t>
            </a:r>
          </a:p>
          <a:p>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32</a:t>
            </a:fld>
            <a:endParaRPr lang="en-US" dirty="0"/>
          </a:p>
        </p:txBody>
      </p:sp>
    </p:spTree>
    <p:extLst>
      <p:ext uri="{BB962C8B-B14F-4D97-AF65-F5344CB8AC3E}">
        <p14:creationId xmlns:p14="http://schemas.microsoft.com/office/powerpoint/2010/main" val="4267968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401638"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Symantec Sans" panose="02000503080000020004"/>
              </a:rPr>
              <a:t>Something new Symantec has introduced that is very powerful is automated impersonation controls which are a set of policies that detect Business Email Compromise scams. </a:t>
            </a:r>
            <a:r>
              <a:rPr lang="en-US" dirty="0"/>
              <a:t>These controls identify and prevent</a:t>
            </a:r>
            <a:r>
              <a:rPr lang="en-US" baseline="0" dirty="0"/>
              <a:t> </a:t>
            </a:r>
            <a:r>
              <a:rPr lang="en-US" dirty="0"/>
              <a:t>BEC scams by using a sophisticated impersonation engine to sniff</a:t>
            </a:r>
            <a:r>
              <a:rPr lang="en-US" baseline="0" dirty="0"/>
              <a:t> </a:t>
            </a:r>
            <a:r>
              <a:rPr lang="en-US" dirty="0"/>
              <a:t>out attacks that masquerade as a specific user or spoof a legitimate</a:t>
            </a:r>
            <a:r>
              <a:rPr lang="en-US" baseline="0" dirty="0"/>
              <a:t> </a:t>
            </a:r>
            <a:r>
              <a:rPr lang="en-US" dirty="0"/>
              <a:t>email domain. This includes the ability to set policy rules specifically for certain senior</a:t>
            </a:r>
            <a:r>
              <a:rPr lang="en-US" baseline="0" dirty="0"/>
              <a:t> </a:t>
            </a:r>
            <a:r>
              <a:rPr lang="en-US" dirty="0"/>
              <a:t>executives or email domains as well as whitelist</a:t>
            </a:r>
            <a:r>
              <a:rPr lang="en-US" baseline="0" dirty="0"/>
              <a:t> </a:t>
            </a:r>
            <a:r>
              <a:rPr lang="en-US" dirty="0"/>
              <a:t>trusted users, domains, and IP addresses. Additionally, you can get</a:t>
            </a:r>
            <a:r>
              <a:rPr lang="en-US" baseline="0" dirty="0"/>
              <a:t> </a:t>
            </a:r>
            <a:r>
              <a:rPr lang="en-US" dirty="0"/>
              <a:t>complete visibility into BEC attacks through detailed reporting on</a:t>
            </a:r>
            <a:r>
              <a:rPr lang="en-US" baseline="0" dirty="0"/>
              <a:t> </a:t>
            </a:r>
            <a:r>
              <a:rPr lang="en-US" dirty="0"/>
              <a:t>these threats.</a:t>
            </a:r>
            <a:endParaRPr lang="en-US" altLang="en-US" dirty="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855B1CB-C5CC-4467-909C-F38E7CA7D64C}" type="slidenum">
              <a:rPr lang="en-US" altLang="en-US" smtClean="0"/>
              <a:pPr/>
              <a:t>33</a:t>
            </a:fld>
            <a:endParaRPr lang="en-US" altLang="en-US"/>
          </a:p>
        </p:txBody>
      </p:sp>
    </p:spTree>
    <p:extLst>
      <p:ext uri="{BB962C8B-B14F-4D97-AF65-F5344CB8AC3E}">
        <p14:creationId xmlns:p14="http://schemas.microsoft.com/office/powerpoint/2010/main" val="2506897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411163" y="390525"/>
            <a:ext cx="4683125" cy="263366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0" lvl="2" fontAlgn="ctr">
              <a:spcBef>
                <a:spcPts val="623"/>
              </a:spcBef>
              <a:defRPr/>
            </a:pPr>
            <a:r>
              <a:rPr lang="en-GB" b="0" baseline="0" dirty="0">
                <a:solidFill>
                  <a:schemeClr val="accent1"/>
                </a:solidFill>
              </a:rPr>
              <a:t>Going deeper into advanced email security analytics, Symantec provides 60+ data points on both clean and blocked emails. This includes visibility into phishing, ransomware, and Business Email Compromise attacks with data points such as email domains, attachment information, and email headers. Moreover, this includes sandboxing information such as malicious behavioural indicators, threat risk score, network communication, and detailed execution analysis. </a:t>
            </a:r>
          </a:p>
          <a:p>
            <a:pPr marL="0" lvl="2" fontAlgn="ctr">
              <a:spcBef>
                <a:spcPts val="623"/>
              </a:spcBef>
              <a:defRPr/>
            </a:pPr>
            <a:endParaRPr lang="en-GB" b="0" baseline="0" dirty="0">
              <a:solidFill>
                <a:schemeClr val="accent1"/>
              </a:solidFill>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BEA8A234-6201-4D52-8215-8628268E325D}" type="slidenum">
              <a:rPr lang="uk-UA" altLang="en-US" smtClean="0"/>
              <a:pPr/>
              <a:t>34</a:t>
            </a:fld>
            <a:endParaRPr lang="uk-UA" altLang="en-US"/>
          </a:p>
        </p:txBody>
      </p:sp>
    </p:spTree>
    <p:extLst>
      <p:ext uri="{BB962C8B-B14F-4D97-AF65-F5344CB8AC3E}">
        <p14:creationId xmlns:p14="http://schemas.microsoft.com/office/powerpoint/2010/main" val="1380445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have shared</a:t>
            </a:r>
            <a:r>
              <a:rPr lang="en-US" baseline="0" dirty="0"/>
              <a:t> is a short introduction into </a:t>
            </a:r>
            <a:r>
              <a:rPr lang="en-US" dirty="0"/>
              <a:t>Symantec’s email security</a:t>
            </a:r>
            <a:r>
              <a:rPr lang="en-US" baseline="0" dirty="0"/>
              <a:t> solutions and built-in technologies for </a:t>
            </a:r>
            <a:r>
              <a:rPr lang="en-US" baseline="0" dirty="0" err="1"/>
              <a:t>twarting</a:t>
            </a:r>
            <a:r>
              <a:rPr lang="en-US" baseline="0" dirty="0"/>
              <a:t> BEC attacks. Much more is available with our email security solutions, so if I have piqued your interest, I encourage you to learn more by visiting the email security section on Symantec.com, where you can find detailed solution information and register for an online trial.  and I recommend contacting your Symantec sales rep.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35</a:t>
            </a:fld>
            <a:endParaRPr lang="en-US" dirty="0"/>
          </a:p>
        </p:txBody>
      </p:sp>
    </p:spTree>
    <p:extLst>
      <p:ext uri="{BB962C8B-B14F-4D97-AF65-F5344CB8AC3E}">
        <p14:creationId xmlns:p14="http://schemas.microsoft.com/office/powerpoint/2010/main" val="3148827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this concludes the presentation and I will now open up the session to your questions. </a:t>
            </a:r>
            <a:endParaRPr lang="en-US" dirty="0"/>
          </a:p>
          <a:p>
            <a:endParaRPr lang="en-US"/>
          </a:p>
          <a:p>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36</a:t>
            </a:fld>
            <a:endParaRPr lang="en-US" dirty="0"/>
          </a:p>
        </p:txBody>
      </p:sp>
    </p:spTree>
    <p:extLst>
      <p:ext uri="{BB962C8B-B14F-4D97-AF65-F5344CB8AC3E}">
        <p14:creationId xmlns:p14="http://schemas.microsoft.com/office/powerpoint/2010/main" val="1192238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Calibri" panose="020F0502020204030204" pitchFamily="34" charset="0"/>
                <a:ea typeface="+mn-ea"/>
                <a:cs typeface="+mn-cs"/>
              </a:rPr>
              <a:t>Symantec Research labs is Symantec’s global research organization that plays a leading role in developing and commercializing numerous cutting-edge technologies across Symantec’s business areas. </a:t>
            </a:r>
            <a:r>
              <a:rPr lang="en-US" dirty="0"/>
              <a:t>Symantec’s security</a:t>
            </a:r>
            <a:r>
              <a:rPr lang="en-US" baseline="0" dirty="0"/>
              <a:t> research lab also analyzes and reports annually on a broad array of cybersecurity topics including this recently published email threats report, which I encourage you to read to truly understand the scope and techniques of today’s modern email threats. In the meantime, I have pulled a number of email threat topics  I would like to share with you. </a:t>
            </a: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4</a:t>
            </a:fld>
            <a:endParaRPr lang="en-US" dirty="0"/>
          </a:p>
        </p:txBody>
      </p:sp>
    </p:spTree>
    <p:extLst>
      <p:ext uri="{BB962C8B-B14F-4D97-AF65-F5344CB8AC3E}">
        <p14:creationId xmlns:p14="http://schemas.microsoft.com/office/powerpoint/2010/main" val="74766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And, so to begin, email attacks are becoming more targeted and sophisticated</a:t>
            </a:r>
            <a:r>
              <a:rPr lang="en-US" baseline="0" dirty="0"/>
              <a:t> than ever before. </a:t>
            </a:r>
            <a:r>
              <a:rPr lang="en-US" dirty="0"/>
              <a:t>Email attacks are increasingly evolving beyond basic spam and phishing emails to highly targeted &amp; advanced email threats such as spear phishing, ransomware, and Business Email Compromise. These threats typically use social engineering to trick vulnerable users and leverage complex techniques to evade detection, such as concealing malicious links, hiding malware in attachments, or using cousin domains to impersonate a legitimate domain.</a:t>
            </a:r>
          </a:p>
          <a:p>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5</a:t>
            </a:fld>
            <a:endParaRPr lang="en-US" dirty="0"/>
          </a:p>
        </p:txBody>
      </p:sp>
    </p:spTree>
    <p:extLst>
      <p:ext uri="{BB962C8B-B14F-4D97-AF65-F5344CB8AC3E}">
        <p14:creationId xmlns:p14="http://schemas.microsoft.com/office/powerpoint/2010/main" val="523007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threat of business email compromise (BEC) scams continues to grow, as does the financial impact of the scam. According to a recent analysis by the FBI, over US$5 billion in losses have occurred between late 2013 and the end of 2016. It’s not just large enterprises that are being targeted either, as businesses of all sizes have reported attempted attacks.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6</a:t>
            </a:fld>
            <a:endParaRPr lang="en-US" dirty="0"/>
          </a:p>
        </p:txBody>
      </p:sp>
    </p:spTree>
    <p:extLst>
      <p:ext uri="{BB962C8B-B14F-4D97-AF65-F5344CB8AC3E}">
        <p14:creationId xmlns:p14="http://schemas.microsoft.com/office/powerpoint/2010/main" val="180151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what you must understand is that a BEC scam relies on social engineering instead</a:t>
            </a:r>
            <a:r>
              <a:rPr lang="en-US" baseline="0" dirty="0"/>
              <a:t> of malware to extract money or sensitive company information, thus eluding traditional email security technologies and engines. </a:t>
            </a:r>
            <a:endParaRPr lang="en-US" dirty="0"/>
          </a:p>
          <a:p>
            <a:r>
              <a:rPr lang="en-US" dirty="0"/>
              <a:t>Looking at the content of BEC scam emails, the dominant motif seen in the subject lines tends to carry a sense of urgency, requiring immediate action, in the hopes that the recipient will be coerced into acting quickly without thinking too much about what it is he or she is being asked to do. In fact, when looking at the top email subject lines seen in emails we have identified as BEC scams, this trend becomes all the more clear.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7</a:t>
            </a:fld>
            <a:endParaRPr lang="en-US" dirty="0"/>
          </a:p>
        </p:txBody>
      </p:sp>
    </p:spTree>
    <p:extLst>
      <p:ext uri="{BB962C8B-B14F-4D97-AF65-F5344CB8AC3E}">
        <p14:creationId xmlns:p14="http://schemas.microsoft.com/office/powerpoint/2010/main" val="1288542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trend that has become more prominent in the BEC landscape is </a:t>
            </a:r>
            <a:r>
              <a:rPr lang="en-US" dirty="0" err="1"/>
              <a:t>typosquatting</a:t>
            </a:r>
            <a:r>
              <a:rPr lang="en-US" baseline="0" dirty="0"/>
              <a:t> where a</a:t>
            </a:r>
            <a:r>
              <a:rPr lang="en-US" dirty="0"/>
              <a:t>ttackers frequently register domains that look similar to the official email addresses of the organizations they intend to target. The domains may have a character or two misplaced, for instance “amce_inc.com” for the legitimate business, “acme_inc.com.”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8</a:t>
            </a:fld>
            <a:endParaRPr lang="en-US" dirty="0"/>
          </a:p>
        </p:txBody>
      </p:sp>
    </p:spTree>
    <p:extLst>
      <p:ext uri="{BB962C8B-B14F-4D97-AF65-F5344CB8AC3E}">
        <p14:creationId xmlns:p14="http://schemas.microsoft.com/office/powerpoint/2010/main" val="21111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predictable of annoyances in the email landscape is spam. While it has declined since this infamous quote from Bill Gates, often blocked or relegated to a folder that most users ignore entirely, it still sticks around. </a:t>
            </a:r>
          </a:p>
          <a:p>
            <a:r>
              <a:rPr lang="en-US" dirty="0"/>
              <a:t>While seemingly in decline, the spam rate continues to comprise more than half of all email traffic. </a:t>
            </a:r>
            <a:r>
              <a:rPr lang="en-US"/>
              <a:t>For the first half of 2017, this rate has reached 54 percent and all signs point to a continuation of this upward trajectory. </a:t>
            </a:r>
          </a:p>
        </p:txBody>
      </p:sp>
      <p:sp>
        <p:nvSpPr>
          <p:cNvPr id="4" name="Slide Number Placeholder 3"/>
          <p:cNvSpPr>
            <a:spLocks noGrp="1"/>
          </p:cNvSpPr>
          <p:nvPr>
            <p:ph type="sldNum" sz="quarter" idx="10"/>
          </p:nvPr>
        </p:nvSpPr>
        <p:spPr/>
        <p:txBody>
          <a:bodyPr/>
          <a:lstStyle/>
          <a:p>
            <a:fld id="{FAC02F30-A820-4C44-9475-11A7CFD9B01C}" type="slidenum">
              <a:rPr lang="en-US" smtClean="0"/>
              <a:pPr/>
              <a:t>9</a:t>
            </a:fld>
            <a:endParaRPr lang="en-US" dirty="0"/>
          </a:p>
        </p:txBody>
      </p:sp>
    </p:spTree>
    <p:extLst>
      <p:ext uri="{BB962C8B-B14F-4D97-AF65-F5344CB8AC3E}">
        <p14:creationId xmlns:p14="http://schemas.microsoft.com/office/powerpoint/2010/main" val="1245084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ags" Target="../tags/tag42.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tags" Target="../tags/tag5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19233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84395" y="1820425"/>
            <a:ext cx="11090769" cy="1177673"/>
          </a:xfrm>
        </p:spPr>
        <p:txBody>
          <a:bodyPr anchor="t" anchorCtr="0">
            <a:noAutofit/>
          </a:bodyPr>
          <a:lstStyle>
            <a:lvl1pPr algn="l">
              <a:lnSpc>
                <a:spcPct val="90000"/>
              </a:lnSpc>
              <a:defRPr sz="4300" b="1" i="0" cap="none" baseline="0">
                <a:solidFill>
                  <a:schemeClr val="bg1"/>
                </a:solidFill>
                <a:latin typeface="+mj-lt"/>
                <a:cs typeface="Calibri" panose="020F0502020204030204" pitchFamily="34" charset="0"/>
              </a:defRPr>
            </a:lvl1pPr>
          </a:lstStyle>
          <a:p>
            <a:r>
              <a:rPr lang="en-US" dirty="0"/>
              <a:t>The new Symantec PowerPoint presentation deck</a:t>
            </a:r>
          </a:p>
        </p:txBody>
      </p:sp>
      <p:sp>
        <p:nvSpPr>
          <p:cNvPr id="3" name="Subtitle 2"/>
          <p:cNvSpPr>
            <a:spLocks noGrp="1"/>
          </p:cNvSpPr>
          <p:nvPr>
            <p:ph type="subTitle" idx="1" hasCustomPrompt="1"/>
          </p:nvPr>
        </p:nvSpPr>
        <p:spPr bwMode="gray">
          <a:xfrm>
            <a:off x="584394" y="4108982"/>
            <a:ext cx="5102352" cy="384048"/>
          </a:xfrm>
        </p:spPr>
        <p:txBody>
          <a:bodyPr vert="horz" lIns="0" tIns="0" rIns="0" bIns="0" rtlCol="0" anchor="t" anchorCtr="0">
            <a:normAutofit/>
          </a:bodyPr>
          <a:lstStyle>
            <a:lvl1pPr marL="0" indent="0">
              <a:buNone/>
              <a:defRPr lang="en-US" sz="2700" b="1" i="0" kern="1200" cap="none" spc="0" baseline="0" dirty="0">
                <a:solidFill>
                  <a:schemeClr val="bg1"/>
                </a:solidFill>
                <a:latin typeface="+mn-lt"/>
                <a:ea typeface="+mn-ea"/>
                <a:cs typeface="Calibri" panose="020F0502020204030204" pitchFamily="34" charset="0"/>
              </a:defRPr>
            </a:lvl1pPr>
          </a:lstStyle>
          <a:p>
            <a:pPr marL="0" lvl="0" indent="0" algn="l" defTabSz="914400" rtl="0" eaLnBrk="1" latinLnBrk="0" hangingPunct="1">
              <a:lnSpc>
                <a:spcPct val="80000"/>
              </a:lnSpc>
              <a:spcBef>
                <a:spcPts val="1000"/>
              </a:spcBef>
              <a:buFont typeface="Courier New" panose="02070309020205020404" pitchFamily="49" charset="0"/>
              <a:buNone/>
            </a:pPr>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0" name="Text Placeholder 69"/>
          <p:cNvSpPr>
            <a:spLocks noGrp="1"/>
          </p:cNvSpPr>
          <p:nvPr>
            <p:ph type="body" sz="quarter" idx="10" hasCustomPrompt="1"/>
          </p:nvPr>
        </p:nvSpPr>
        <p:spPr bwMode="gray">
          <a:xfrm>
            <a:off x="584394" y="5966357"/>
            <a:ext cx="5102352" cy="384048"/>
          </a:xfrm>
        </p:spPr>
        <p:txBody>
          <a:bodyPr anchor="t" anchorCtr="0">
            <a:normAutofit/>
          </a:bodyPr>
          <a:lstStyle>
            <a:lvl1pPr marL="0" indent="0">
              <a:lnSpc>
                <a:spcPct val="80000"/>
              </a:lnSpc>
              <a:buNone/>
              <a:defRPr sz="2700" b="1" i="0" cap="none" spc="0" baseline="0">
                <a:solidFill>
                  <a:schemeClr val="bg1"/>
                </a:solidFill>
                <a:latin typeface="+mn-lt"/>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pic>
        <p:nvPicPr>
          <p:cNvPr id="29" name="image3.pdf"/>
          <p:cNvPicPr>
            <a:picLocks noChangeAspect="1"/>
          </p:cNvPicPr>
          <p:nvPr userDrawn="1"/>
        </p:nvPicPr>
        <p:blipFill>
          <a:blip r:embed="rId3"/>
          <a:stretch>
            <a:fillRect/>
          </a:stretch>
        </p:blipFill>
        <p:spPr>
          <a:xfrm>
            <a:off x="613057" y="525493"/>
            <a:ext cx="1890829" cy="500265"/>
          </a:xfrm>
          <a:prstGeom prst="rect">
            <a:avLst/>
          </a:prstGeom>
          <a:ln w="12700">
            <a:miter lim="400000"/>
          </a:ln>
        </p:spPr>
      </p:pic>
      <p:sp>
        <p:nvSpPr>
          <p:cNvPr id="30" name="Shape 13"/>
          <p:cNvSpPr/>
          <p:nvPr userDrawn="1"/>
        </p:nvSpPr>
        <p:spPr>
          <a:xfrm>
            <a:off x="529390" y="1559847"/>
            <a:ext cx="9144001" cy="22359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spAutoFit/>
          </a:bodyPr>
          <a:lstStyle>
            <a:lvl1pPr>
              <a:lnSpc>
                <a:spcPct val="90000"/>
              </a:lnSpc>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Title</a:t>
            </a:r>
          </a:p>
        </p:txBody>
      </p:sp>
      <p:sp>
        <p:nvSpPr>
          <p:cNvPr id="31" name="Shape 14"/>
          <p:cNvSpPr/>
          <p:nvPr userDrawn="1"/>
        </p:nvSpPr>
        <p:spPr>
          <a:xfrm>
            <a:off x="529390" y="3815183"/>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Presenter</a:t>
            </a:r>
          </a:p>
        </p:txBody>
      </p:sp>
      <p:sp>
        <p:nvSpPr>
          <p:cNvPr id="32" name="Shape 15"/>
          <p:cNvSpPr/>
          <p:nvPr userDrawn="1"/>
        </p:nvSpPr>
        <p:spPr>
          <a:xfrm>
            <a:off x="529390" y="567255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Date</a:t>
            </a:r>
          </a:p>
        </p:txBody>
      </p:sp>
      <p:sp>
        <p:nvSpPr>
          <p:cNvPr id="5" name="Text Placeholder 4">
            <a:extLst>
              <a:ext uri="{FF2B5EF4-FFF2-40B4-BE49-F238E27FC236}">
                <a16:creationId xmlns:a16="http://schemas.microsoft.com/office/drawing/2014/main" id="{7439CEAD-9A91-467D-91E8-FB55F3B2831F}"/>
              </a:ext>
            </a:extLst>
          </p:cNvPr>
          <p:cNvSpPr>
            <a:spLocks noGrp="1"/>
          </p:cNvSpPr>
          <p:nvPr>
            <p:ph type="body" sz="quarter" idx="11"/>
          </p:nvPr>
        </p:nvSpPr>
        <p:spPr>
          <a:xfrm>
            <a:off x="584394" y="4585183"/>
            <a:ext cx="5102352" cy="457200"/>
          </a:xfrm>
        </p:spPr>
        <p:txBody>
          <a:bodyPr>
            <a:normAutofit/>
          </a:bodyPr>
          <a:lstStyle>
            <a:lvl1pPr marL="0" indent="0">
              <a:buNone/>
              <a:defRPr sz="1800"/>
            </a:lvl1pPr>
          </a:lstStyle>
          <a:p>
            <a:pPr lvl="0"/>
            <a:r>
              <a:rPr lang="en-US" dirty="0"/>
              <a:t>Edit Master text styles</a:t>
            </a:r>
          </a:p>
        </p:txBody>
      </p:sp>
    </p:spTree>
    <p:extLst>
      <p:ext uri="{BB962C8B-B14F-4D97-AF65-F5344CB8AC3E}">
        <p14:creationId xmlns:p14="http://schemas.microsoft.com/office/powerpoint/2010/main" val="88046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p:cNvSpPr>
            <a:spLocks noGrp="1"/>
          </p:cNvSpPr>
          <p:nvPr>
            <p:ph idx="1"/>
          </p:nvPr>
        </p:nvSpPr>
        <p:spPr>
          <a:xfrm>
            <a:off x="530352" y="1759949"/>
            <a:ext cx="11109960" cy="4352544"/>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191D798B-98B1-4F55-8797-4566DE6CA68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377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CONFIDENTIAL">
    <p:spTree>
      <p:nvGrpSpPr>
        <p:cNvPr id="1" name=""/>
        <p:cNvGrpSpPr/>
        <p:nvPr/>
      </p:nvGrpSpPr>
      <p:grpSpPr>
        <a:xfrm>
          <a:off x="0" y="0"/>
          <a:ext cx="0" cy="0"/>
          <a:chOff x="0" y="0"/>
          <a:chExt cx="0" cy="0"/>
        </a:xfrm>
      </p:grpSpPr>
      <p:sp>
        <p:nvSpPr>
          <p:cNvPr id="10" name="Content Placeholder 2"/>
          <p:cNvSpPr>
            <a:spLocks noGrp="1"/>
          </p:cNvSpPr>
          <p:nvPr>
            <p:ph idx="1"/>
          </p:nvPr>
        </p:nvSpPr>
        <p:spPr>
          <a:xfrm>
            <a:off x="530352" y="1759949"/>
            <a:ext cx="11109960" cy="4352544"/>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Rectangle 3">
            <a:extLst>
              <a:ext uri="{FF2B5EF4-FFF2-40B4-BE49-F238E27FC236}">
                <a16:creationId xmlns:a16="http://schemas.microsoft.com/office/drawing/2014/main" id="{C2CD2D8A-E072-45F5-9C1B-464C8B828CB8}"/>
              </a:ext>
            </a:extLst>
          </p:cNvPr>
          <p:cNvSpPr/>
          <p:nvPr userDrawn="1"/>
        </p:nvSpPr>
        <p:spPr>
          <a:xfrm>
            <a:off x="530352" y="6392804"/>
            <a:ext cx="3253904" cy="276999"/>
          </a:xfrm>
          <a:prstGeom prst="rect">
            <a:avLst/>
          </a:prstGeom>
        </p:spPr>
        <p:txBody>
          <a:bodyPr wrap="none" lIns="0" anchor="b" anchorCtr="0">
            <a:spAutoFit/>
          </a:bodyPr>
          <a:lstStyle/>
          <a:p>
            <a:r>
              <a:rPr lang="en-US" sz="1200" dirty="0">
                <a:solidFill>
                  <a:schemeClr val="bg1"/>
                </a:solidFill>
                <a:effectLst/>
                <a:latin typeface="Calibri" panose="020F0502020204030204" pitchFamily="34" charset="0"/>
              </a:rPr>
              <a:t>SYMANTEC CONFIDENTIAL – INTERNAL USE ONLY</a:t>
            </a:r>
          </a:p>
        </p:txBody>
      </p:sp>
      <p:sp>
        <p:nvSpPr>
          <p:cNvPr id="2" name="Title 1">
            <a:extLst>
              <a:ext uri="{FF2B5EF4-FFF2-40B4-BE49-F238E27FC236}">
                <a16:creationId xmlns:a16="http://schemas.microsoft.com/office/drawing/2014/main" id="{07817F3A-3BE5-4487-9C9C-23D29305112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4124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Content">
    <p:spTree>
      <p:nvGrpSpPr>
        <p:cNvPr id="1" name=""/>
        <p:cNvGrpSpPr/>
        <p:nvPr/>
      </p:nvGrpSpPr>
      <p:grpSpPr>
        <a:xfrm>
          <a:off x="0" y="0"/>
          <a:ext cx="0" cy="0"/>
          <a:chOff x="0" y="0"/>
          <a:chExt cx="0" cy="0"/>
        </a:xfrm>
      </p:grpSpPr>
      <p:grpSp>
        <p:nvGrpSpPr>
          <p:cNvPr id="25" name="Group 24" hidden="1"/>
          <p:cNvGrpSpPr/>
          <p:nvPr userDrawn="1">
            <p:custDataLst>
              <p:tags r:id="rId1"/>
            </p:custDataLst>
          </p:nvPr>
        </p:nvGrpSpPr>
        <p:grpSpPr>
          <a:xfrm>
            <a:off x="-282027" y="-714736"/>
            <a:ext cx="12740305" cy="8287473"/>
            <a:chOff x="-282027" y="-714736"/>
            <a:chExt cx="12740305" cy="8287473"/>
          </a:xfrm>
        </p:grpSpPr>
        <p:cxnSp>
          <p:nvCxnSpPr>
            <p:cNvPr id="26" name="Straight Connector 25"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hidden="1"/>
            <p:cNvGrpSpPr/>
            <p:nvPr userDrawn="1"/>
          </p:nvGrpSpPr>
          <p:grpSpPr>
            <a:xfrm>
              <a:off x="11640116" y="-714736"/>
              <a:ext cx="551884" cy="8287473"/>
              <a:chOff x="11640116" y="-714736"/>
              <a:chExt cx="551884" cy="8287473"/>
            </a:xfrm>
          </p:grpSpPr>
          <p:cxnSp>
            <p:nvCxnSpPr>
              <p:cNvPr id="43" name="Straight Connector 4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hidden="1"/>
            <p:cNvGrpSpPr/>
            <p:nvPr userDrawn="1"/>
          </p:nvGrpSpPr>
          <p:grpSpPr>
            <a:xfrm>
              <a:off x="-282027" y="-714736"/>
              <a:ext cx="12740305" cy="8287473"/>
              <a:chOff x="-282026" y="-714736"/>
              <a:chExt cx="12740305" cy="8287473"/>
            </a:xfrm>
          </p:grpSpPr>
          <p:grpSp>
            <p:nvGrpSpPr>
              <p:cNvPr id="31" name="Group 30" hidden="1"/>
              <p:cNvGrpSpPr/>
              <p:nvPr userDrawn="1"/>
            </p:nvGrpSpPr>
            <p:grpSpPr>
              <a:xfrm>
                <a:off x="-282026" y="0"/>
                <a:ext cx="12740305" cy="246887"/>
                <a:chOff x="-282026" y="0"/>
                <a:chExt cx="12740305" cy="246887"/>
              </a:xfrm>
            </p:grpSpPr>
            <p:cxnSp>
              <p:nvCxnSpPr>
                <p:cNvPr id="41" name="Straight Connector 40"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6" y="1280053"/>
                <a:ext cx="12740305" cy="442593"/>
                <a:chOff x="-282026" y="1280053"/>
                <a:chExt cx="12740305" cy="442593"/>
              </a:xfrm>
            </p:grpSpPr>
            <p:cxnSp>
              <p:nvCxnSpPr>
                <p:cNvPr id="39" name="Straight Connector 38"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hidden="1"/>
              <p:cNvGrpSpPr/>
              <p:nvPr userDrawn="1"/>
            </p:nvGrpSpPr>
            <p:grpSpPr>
              <a:xfrm>
                <a:off x="0" y="-714736"/>
                <a:ext cx="551884" cy="8287473"/>
                <a:chOff x="11640116" y="-714736"/>
                <a:chExt cx="551884" cy="8287473"/>
              </a:xfrm>
            </p:grpSpPr>
            <p:cxnSp>
              <p:nvCxnSpPr>
                <p:cNvPr id="37" name="Straight Connector 3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6584314"/>
                <a:ext cx="12740305" cy="273686"/>
                <a:chOff x="-282026" y="0"/>
                <a:chExt cx="12740305" cy="273686"/>
              </a:xfrm>
            </p:grpSpPr>
            <p:cxnSp>
              <p:nvCxnSpPr>
                <p:cNvPr id="35" name="Straight Connector 3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7" name="Content Placeholder 2"/>
          <p:cNvSpPr>
            <a:spLocks noGrp="1"/>
          </p:cNvSpPr>
          <p:nvPr>
            <p:ph idx="10"/>
          </p:nvPr>
        </p:nvSpPr>
        <p:spPr>
          <a:xfrm>
            <a:off x="530352" y="2244581"/>
            <a:ext cx="11109960" cy="3867912"/>
          </a:xfrm>
        </p:spPr>
        <p:txBody>
          <a:bodyPr>
            <a:norm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8" name="Subtitle 2"/>
          <p:cNvSpPr>
            <a:spLocks noGrp="1"/>
          </p:cNvSpPr>
          <p:nvPr>
            <p:ph type="subTitle" idx="1" hasCustomPrompt="1"/>
          </p:nvPr>
        </p:nvSpPr>
        <p:spPr>
          <a:xfrm>
            <a:off x="529576" y="1577192"/>
            <a:ext cx="11110736" cy="355824"/>
          </a:xfrm>
        </p:spPr>
        <p:txBody>
          <a:bodyPr anchor="t">
            <a:noAutofit/>
          </a:bodyPr>
          <a:lstStyle>
            <a:lvl1pPr marL="0" indent="0" algn="l" defTabSz="914400" rtl="0" eaLnBrk="1" latinLnBrk="0" hangingPunct="1">
              <a:lnSpc>
                <a:spcPct val="90000"/>
              </a:lnSpc>
              <a:spcBef>
                <a:spcPts val="0"/>
              </a:spcBef>
              <a:buFont typeface="Arial" panose="020B0604020202020204" pitchFamily="34" charset="0"/>
              <a:buNone/>
              <a:defRPr lang="en-US" sz="2600" b="0" i="0" kern="1200" dirty="0">
                <a:solidFill>
                  <a:schemeClr val="accent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0"/>
              </a:spcBef>
              <a:buFont typeface="Arial" panose="020B0604020202020204" pitchFamily="34" charset="0"/>
              <a:buNone/>
            </a:pPr>
            <a:r>
              <a:rPr lang="en-US" dirty="0"/>
              <a:t>Click to add subtitle</a:t>
            </a:r>
          </a:p>
        </p:txBody>
      </p:sp>
      <p:sp>
        <p:nvSpPr>
          <p:cNvPr id="2" name="Title 1">
            <a:extLst>
              <a:ext uri="{FF2B5EF4-FFF2-40B4-BE49-F238E27FC236}">
                <a16:creationId xmlns:a16="http://schemas.microsoft.com/office/drawing/2014/main" id="{13B99CC2-D099-4B1A-98E1-9431048847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686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
        <p:nvSpPr>
          <p:cNvPr id="3" name="Content Placeholder 2"/>
          <p:cNvSpPr>
            <a:spLocks noGrp="1"/>
          </p:cNvSpPr>
          <p:nvPr>
            <p:ph sz="half" idx="1"/>
          </p:nvPr>
        </p:nvSpPr>
        <p:spPr>
          <a:xfrm>
            <a:off x="530352" y="2027354"/>
            <a:ext cx="5458364" cy="4085139"/>
          </a:xfrm>
        </p:spPr>
        <p:txBody>
          <a:bodyPr>
            <a:normAutofit/>
          </a:bodyPr>
          <a:lstStyle>
            <a:lvl1pPr>
              <a:spcBef>
                <a:spcPts val="1000"/>
              </a:spcBef>
              <a:defRPr b="0" i="0">
                <a:latin typeface="+mn-lt"/>
              </a:defRPr>
            </a:lvl1pPr>
            <a:lvl2pPr>
              <a:spcBef>
                <a:spcPts val="500"/>
              </a:spcBef>
              <a:defRPr sz="2400" b="0" i="0">
                <a:latin typeface="+mn-lt"/>
              </a:defRPr>
            </a:lvl2pPr>
            <a:lvl3pPr>
              <a:spcBef>
                <a:spcPts val="500"/>
              </a:spcBef>
              <a:defRPr b="0" i="0">
                <a:latin typeface="+mn-lt"/>
              </a:defRPr>
            </a:lvl3pPr>
            <a:lvl4pPr>
              <a:spcBef>
                <a:spcPts val="500"/>
              </a:spcBef>
              <a:defRPr b="0" i="0">
                <a:latin typeface="+mn-lt"/>
              </a:defRPr>
            </a:lvl4pPr>
            <a:lvl5pPr>
              <a:spcBef>
                <a:spcPts val="500"/>
              </a:spcBef>
              <a:defRPr b="0" i="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181752" y="2027354"/>
            <a:ext cx="5458364" cy="4085139"/>
          </a:xfrm>
        </p:spPr>
        <p:txBody>
          <a:bodyPr>
            <a:normAutofit/>
          </a:bodyPr>
          <a:lstStyle>
            <a:lvl1pPr>
              <a:spcBef>
                <a:spcPts val="500"/>
              </a:spcBef>
              <a:defRPr b="0" i="0" spc="0">
                <a:latin typeface="+mn-lt"/>
              </a:defRPr>
            </a:lvl1pPr>
            <a:lvl2pPr>
              <a:spcBef>
                <a:spcPts val="500"/>
              </a:spcBef>
              <a:defRPr sz="2400" b="0" i="0" spc="0">
                <a:latin typeface="+mn-lt"/>
              </a:defRPr>
            </a:lvl2pPr>
            <a:lvl3pPr>
              <a:spcBef>
                <a:spcPts val="500"/>
              </a:spcBef>
              <a:defRPr b="0" i="0" spc="0">
                <a:latin typeface="+mn-lt"/>
              </a:defRPr>
            </a:lvl3pPr>
            <a:lvl4pPr>
              <a:spcBef>
                <a:spcPts val="500"/>
              </a:spcBef>
              <a:defRPr b="0" i="0" spc="0">
                <a:latin typeface="+mn-lt"/>
              </a:defRPr>
            </a:lvl4pPr>
            <a:lvl5pPr>
              <a:spcBef>
                <a:spcPts val="500"/>
              </a:spcBef>
              <a:defRPr b="0" i="0" spc="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 name="Title 4">
            <a:extLst>
              <a:ext uri="{FF2B5EF4-FFF2-40B4-BE49-F238E27FC236}">
                <a16:creationId xmlns:a16="http://schemas.microsoft.com/office/drawing/2014/main" id="{8B92523A-3251-46DB-AA89-5309211A0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4123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
        <p:nvSpPr>
          <p:cNvPr id="3" name="Content Placeholder 2"/>
          <p:cNvSpPr>
            <a:spLocks noGrp="1"/>
          </p:cNvSpPr>
          <p:nvPr>
            <p:ph sz="half" idx="1"/>
          </p:nvPr>
        </p:nvSpPr>
        <p:spPr>
          <a:xfrm>
            <a:off x="530352" y="2027354"/>
            <a:ext cx="5458364" cy="4085139"/>
          </a:xfrm>
        </p:spPr>
        <p:txBody>
          <a:bodyPr>
            <a:normAutofit/>
          </a:bodyPr>
          <a:lstStyle>
            <a:lvl1pPr>
              <a:spcBef>
                <a:spcPts val="1000"/>
              </a:spcBef>
              <a:defRPr b="0" i="0">
                <a:latin typeface="+mn-lt"/>
              </a:defRPr>
            </a:lvl1pPr>
            <a:lvl2pPr>
              <a:spcBef>
                <a:spcPts val="500"/>
              </a:spcBef>
              <a:defRPr sz="2400" b="0" i="0">
                <a:latin typeface="+mn-lt"/>
              </a:defRPr>
            </a:lvl2pPr>
            <a:lvl3pPr>
              <a:spcBef>
                <a:spcPts val="500"/>
              </a:spcBef>
              <a:defRPr b="0" i="0">
                <a:latin typeface="+mn-lt"/>
              </a:defRPr>
            </a:lvl3pPr>
            <a:lvl4pPr>
              <a:spcBef>
                <a:spcPts val="500"/>
              </a:spcBef>
              <a:defRPr b="0" i="0">
                <a:latin typeface="+mn-lt"/>
              </a:defRPr>
            </a:lvl4pPr>
            <a:lvl5pPr>
              <a:spcBef>
                <a:spcPts val="500"/>
              </a:spcBef>
              <a:defRPr b="0" i="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181752" y="2027354"/>
            <a:ext cx="5458364" cy="4085139"/>
          </a:xfrm>
        </p:spPr>
        <p:txBody>
          <a:bodyPr>
            <a:normAutofit/>
          </a:bodyPr>
          <a:lstStyle>
            <a:lvl1pPr>
              <a:spcBef>
                <a:spcPts val="500"/>
              </a:spcBef>
              <a:defRPr b="0" i="0" spc="0">
                <a:latin typeface="+mn-lt"/>
              </a:defRPr>
            </a:lvl1pPr>
            <a:lvl2pPr>
              <a:spcBef>
                <a:spcPts val="500"/>
              </a:spcBef>
              <a:defRPr sz="2400" b="0" i="0" spc="0">
                <a:latin typeface="+mn-lt"/>
              </a:defRPr>
            </a:lvl2pPr>
            <a:lvl3pPr>
              <a:spcBef>
                <a:spcPts val="500"/>
              </a:spcBef>
              <a:defRPr b="0" i="0" spc="0">
                <a:latin typeface="+mn-lt"/>
              </a:defRPr>
            </a:lvl3pPr>
            <a:lvl4pPr>
              <a:spcBef>
                <a:spcPts val="500"/>
              </a:spcBef>
              <a:defRPr b="0" i="0" spc="0">
                <a:latin typeface="+mn-lt"/>
              </a:defRPr>
            </a:lvl4pPr>
            <a:lvl5pPr>
              <a:spcBef>
                <a:spcPts val="500"/>
              </a:spcBef>
              <a:defRPr b="0" i="0" spc="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7" name="Subtitle 2"/>
          <p:cNvSpPr>
            <a:spLocks noGrp="1"/>
          </p:cNvSpPr>
          <p:nvPr>
            <p:ph type="subTitle" idx="10"/>
          </p:nvPr>
        </p:nvSpPr>
        <p:spPr>
          <a:xfrm>
            <a:off x="529576" y="1577192"/>
            <a:ext cx="11110736" cy="355824"/>
          </a:xfrm>
        </p:spPr>
        <p:txBody>
          <a:bodyPr anchor="t">
            <a:noAutofit/>
          </a:bodyPr>
          <a:lstStyle>
            <a:lvl1pPr marL="0" indent="0" algn="l">
              <a:buNone/>
              <a:defRPr lang="en-US" sz="2600" b="0" i="0" kern="1200" dirty="0">
                <a:solidFill>
                  <a:schemeClr val="accent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0"/>
              </a:spcBef>
              <a:buFont typeface="Arial" panose="020B0604020202020204" pitchFamily="34" charset="0"/>
              <a:buNone/>
            </a:pPr>
            <a:r>
              <a:rPr lang="en-US"/>
              <a:t>Click to edit Master subtitle style</a:t>
            </a:r>
            <a:endParaRPr lang="en-US" dirty="0"/>
          </a:p>
        </p:txBody>
      </p:sp>
      <p:sp>
        <p:nvSpPr>
          <p:cNvPr id="5" name="Title 4">
            <a:extLst>
              <a:ext uri="{FF2B5EF4-FFF2-40B4-BE49-F238E27FC236}">
                <a16:creationId xmlns:a16="http://schemas.microsoft.com/office/drawing/2014/main" id="{526BECAF-1DD1-41AF-BEA3-6162D76DE4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1682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231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no logo">
    <p:spTree>
      <p:nvGrpSpPr>
        <p:cNvPr id="1" name=""/>
        <p:cNvGrpSpPr/>
        <p:nvPr/>
      </p:nvGrpSpPr>
      <p:grpSpPr>
        <a:xfrm>
          <a:off x="0" y="0"/>
          <a:ext cx="0" cy="0"/>
          <a:chOff x="0" y="0"/>
          <a:chExt cx="0" cy="0"/>
        </a:xfrm>
      </p:grpSpPr>
      <p:sp>
        <p:nvSpPr>
          <p:cNvPr id="4" name="TextBox 3"/>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Calibri" panose="020F0502020204030204" pitchFamily="34" charset="0"/>
              </a:rPr>
              <a:pPr algn="r"/>
              <a:t>‹#›</a:t>
            </a:fld>
            <a:endParaRPr lang="en-US" sz="1600" b="1" dirty="0">
              <a:solidFill>
                <a:srgbClr val="A79D97"/>
              </a:solidFill>
              <a:latin typeface="Calibri" panose="020F0502020204030204" pitchFamily="34" charset="0"/>
            </a:endParaRPr>
          </a:p>
        </p:txBody>
      </p:sp>
      <p:sp>
        <p:nvSpPr>
          <p:cNvPr id="5" name="TextBox 4"/>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Calibri" panose="020F0502020204030204" pitchFamily="34" charset="0"/>
              </a:rPr>
              <a:t>Copyright © 2017 Symantec Corporation </a:t>
            </a:r>
          </a:p>
        </p:txBody>
      </p:sp>
    </p:spTree>
    <p:extLst>
      <p:ext uri="{BB962C8B-B14F-4D97-AF65-F5344CB8AC3E}">
        <p14:creationId xmlns:p14="http://schemas.microsoft.com/office/powerpoint/2010/main" val="3531118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normAutofit/>
          </a:bodyPr>
          <a:lstStyle>
            <a:lvl1pPr>
              <a:defRPr/>
            </a:lvl1pPr>
          </a:lstStyle>
          <a:p>
            <a:r>
              <a:rPr lang="en-US" dirty="0"/>
              <a:t>This is a bar chart</a:t>
            </a:r>
          </a:p>
        </p:txBody>
      </p:sp>
      <p:sp>
        <p:nvSpPr>
          <p:cNvPr id="2" name="Freeform: Shape 1"/>
          <p:cNvSpPr/>
          <p:nvPr userDrawn="1"/>
        </p:nvSpPr>
        <p:spPr>
          <a:xfrm>
            <a:off x="8256104" y="2358887"/>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rgbClr val="A79D97"/>
            </a:solidFill>
            <a:miter lim="800000"/>
            <a:headEnd/>
            <a:tailEnd/>
          </a:ln>
        </p:spPr>
        <p:txBody>
          <a:bodyPr rtlCol="0" anchor="ctr"/>
          <a:lstStyle/>
          <a:p>
            <a:pPr algn="ctr"/>
            <a:endParaRPr lang="en-US" dirty="0">
              <a:latin typeface="Calibri" panose="020F0502020204030204" pitchFamily="34" charset="0"/>
            </a:endParaRPr>
          </a:p>
        </p:txBody>
      </p:sp>
      <p:sp>
        <p:nvSpPr>
          <p:cNvPr id="5" name="Text Placeholder 4"/>
          <p:cNvSpPr>
            <a:spLocks noGrp="1"/>
          </p:cNvSpPr>
          <p:nvPr>
            <p:ph type="body" sz="quarter" idx="10" hasCustomPrompt="1"/>
          </p:nvPr>
        </p:nvSpPr>
        <p:spPr>
          <a:xfrm>
            <a:off x="8256588" y="2505075"/>
            <a:ext cx="3352800" cy="2384425"/>
          </a:xfrm>
        </p:spPr>
        <p:txBody>
          <a:bodyPr>
            <a:normAutofit/>
          </a:bodyPr>
          <a:lstStyle>
            <a:lvl1pPr marL="0" indent="0">
              <a:buFontTx/>
              <a:buNone/>
              <a:defRPr sz="1600"/>
            </a:lvl1pPr>
          </a:lstStyle>
          <a:p>
            <a:r>
              <a:rPr lang="en-US" dirty="0"/>
              <a:t>You can caption your chart here with 1-3 sentences. This text should help clarify and add context to your chart. </a:t>
            </a:r>
          </a:p>
        </p:txBody>
      </p:sp>
    </p:spTree>
    <p:extLst>
      <p:ext uri="{BB962C8B-B14F-4D97-AF65-F5344CB8AC3E}">
        <p14:creationId xmlns:p14="http://schemas.microsoft.com/office/powerpoint/2010/main" val="37718877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Way Simple Content">
    <p:spTree>
      <p:nvGrpSpPr>
        <p:cNvPr id="1" name=""/>
        <p:cNvGrpSpPr/>
        <p:nvPr/>
      </p:nvGrpSpPr>
      <p:grpSpPr>
        <a:xfrm>
          <a:off x="0" y="0"/>
          <a:ext cx="0" cy="0"/>
          <a:chOff x="0" y="0"/>
          <a:chExt cx="0" cy="0"/>
        </a:xfrm>
      </p:grpSpPr>
      <p:sp>
        <p:nvSpPr>
          <p:cNvPr id="53" name="Rectangle 52"/>
          <p:cNvSpPr/>
          <p:nvPr userDrawn="1"/>
        </p:nvSpPr>
        <p:spPr>
          <a:xfrm>
            <a:off x="5566410" y="1300163"/>
            <a:ext cx="2253615" cy="3914775"/>
          </a:xfrm>
          <a:prstGeom prst="rect">
            <a:avLst/>
          </a:prstGeom>
          <a:solidFill>
            <a:schemeClr val="accent3"/>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pic>
        <p:nvPicPr>
          <p:cNvPr id="58" name="image12.pdf"/>
          <p:cNvPicPr>
            <a:picLocks noChangeAspect="1"/>
          </p:cNvPicPr>
          <p:nvPr userDrawn="1"/>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6010591" y="2568586"/>
            <a:ext cx="1348572" cy="1348570"/>
          </a:xfrm>
          <a:prstGeom prst="rect">
            <a:avLst/>
          </a:prstGeom>
          <a:ln w="12700">
            <a:miter lim="400000"/>
          </a:ln>
        </p:spPr>
      </p:pic>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 name="Rectangle 4"/>
          <p:cNvSpPr/>
          <p:nvPr userDrawn="1"/>
        </p:nvSpPr>
        <p:spPr>
          <a:xfrm>
            <a:off x="518160" y="1300163"/>
            <a:ext cx="2253615" cy="3914775"/>
          </a:xfrm>
          <a:prstGeom prst="rect">
            <a:avLst/>
          </a:prstGeom>
          <a:solidFill>
            <a:schemeClr val="accent1"/>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2" name="Rectangle 51"/>
          <p:cNvSpPr/>
          <p:nvPr userDrawn="1"/>
        </p:nvSpPr>
        <p:spPr>
          <a:xfrm>
            <a:off x="3042285" y="1300163"/>
            <a:ext cx="2253615" cy="3914775"/>
          </a:xfrm>
          <a:prstGeom prst="rect">
            <a:avLst/>
          </a:prstGeom>
          <a:solidFill>
            <a:schemeClr val="tx2">
              <a:lumMod val="75000"/>
            </a:schemeClr>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4" name="Rectangle 53"/>
          <p:cNvSpPr/>
          <p:nvPr userDrawn="1"/>
        </p:nvSpPr>
        <p:spPr>
          <a:xfrm>
            <a:off x="8090535" y="1300163"/>
            <a:ext cx="2253615" cy="3914775"/>
          </a:xfrm>
          <a:prstGeom prst="rect">
            <a:avLst/>
          </a:prstGeom>
          <a:solidFill>
            <a:schemeClr val="tx2">
              <a:lumMod val="75000"/>
            </a:schemeClr>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5" name="Freeform: Shape 54"/>
          <p:cNvSpPr/>
          <p:nvPr userDrawn="1"/>
        </p:nvSpPr>
        <p:spPr>
          <a:xfrm>
            <a:off x="8256104" y="1630226"/>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56" name="Freeform: Shape 55"/>
          <p:cNvSpPr/>
          <p:nvPr userDrawn="1"/>
        </p:nvSpPr>
        <p:spPr>
          <a:xfrm>
            <a:off x="3236429" y="1630226"/>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7" name="Text Placeholder 6"/>
          <p:cNvSpPr>
            <a:spLocks noGrp="1"/>
          </p:cNvSpPr>
          <p:nvPr>
            <p:ph type="body" sz="quarter" idx="10"/>
          </p:nvPr>
        </p:nvSpPr>
        <p:spPr>
          <a:xfrm>
            <a:off x="3236429" y="1728787"/>
            <a:ext cx="1821346"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7" name="Text Placeholder 6"/>
          <p:cNvSpPr>
            <a:spLocks noGrp="1"/>
          </p:cNvSpPr>
          <p:nvPr>
            <p:ph type="body" sz="quarter" idx="11"/>
          </p:nvPr>
        </p:nvSpPr>
        <p:spPr>
          <a:xfrm>
            <a:off x="8256104" y="1728786"/>
            <a:ext cx="1821346" cy="600077"/>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60" name="Text Placeholder 58"/>
          <p:cNvSpPr>
            <a:spLocks noGrp="1"/>
          </p:cNvSpPr>
          <p:nvPr>
            <p:ph type="body" sz="quarter" idx="13"/>
          </p:nvPr>
        </p:nvSpPr>
        <p:spPr>
          <a:xfrm>
            <a:off x="8256104" y="2371718"/>
            <a:ext cx="1835634" cy="2614620"/>
          </a:xfrm>
        </p:spPr>
        <p:txBody>
          <a:bodyPr vert="horz" lIns="0" tIns="0" rIns="0" bIns="0" rtlCol="0">
            <a:normAutofit/>
          </a:bodyPr>
          <a:lstStyle>
            <a:lvl1pPr marL="0" inden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pic>
        <p:nvPicPr>
          <p:cNvPr id="61" name="image17.pdf"/>
          <p:cNvPicPr>
            <a:picLocks noChangeAspect="1"/>
          </p:cNvPicPr>
          <p:nvPr userDrawn="1"/>
        </p:nvPicPr>
        <p:blipFill>
          <a:blip r:embed="rId6"/>
          <a:stretch>
            <a:fillRect/>
          </a:stretch>
        </p:blipFill>
        <p:spPr>
          <a:xfrm>
            <a:off x="897173" y="2509757"/>
            <a:ext cx="1495588" cy="1495587"/>
          </a:xfrm>
          <a:prstGeom prst="rect">
            <a:avLst/>
          </a:prstGeom>
          <a:ln w="12700">
            <a:miter lim="400000"/>
          </a:ln>
        </p:spPr>
      </p:pic>
      <p:sp>
        <p:nvSpPr>
          <p:cNvPr id="3" name="Text Placeholder 2"/>
          <p:cNvSpPr>
            <a:spLocks noGrp="1"/>
          </p:cNvSpPr>
          <p:nvPr>
            <p:ph type="body" sz="quarter" idx="14"/>
          </p:nvPr>
        </p:nvSpPr>
        <p:spPr>
          <a:xfrm>
            <a:off x="3227388" y="2371718"/>
            <a:ext cx="1830387" cy="2614620"/>
          </a:xfrm>
        </p:spPr>
        <p:txBody>
          <a:bodyPr>
            <a:normAutofit/>
          </a:bodyPr>
          <a:lstStyle>
            <a:lvl1pPr marL="0" indent="0">
              <a:buNone/>
              <a:defRPr sz="1600"/>
            </a:lvl1pPr>
          </a:lstStyle>
          <a:p>
            <a:pPr lvl="0"/>
            <a:r>
              <a:rPr lang="en-US" dirty="0"/>
              <a:t>Edit Master text styles</a:t>
            </a:r>
          </a:p>
        </p:txBody>
      </p:sp>
    </p:spTree>
    <p:extLst>
      <p:ext uri="{BB962C8B-B14F-4D97-AF65-F5344CB8AC3E}">
        <p14:creationId xmlns:p14="http://schemas.microsoft.com/office/powerpoint/2010/main" val="3024327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Way Simple Content accent">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 name="Rectangle 4"/>
          <p:cNvSpPr/>
          <p:nvPr userDrawn="1"/>
        </p:nvSpPr>
        <p:spPr>
          <a:xfrm>
            <a:off x="518160" y="1300163"/>
            <a:ext cx="2253615" cy="3914775"/>
          </a:xfrm>
          <a:prstGeom prst="rect">
            <a:avLst/>
          </a:prstGeom>
          <a:solidFill>
            <a:schemeClr val="accent1"/>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5" name="Freeform: Shape 54"/>
          <p:cNvSpPr/>
          <p:nvPr userDrawn="1"/>
        </p:nvSpPr>
        <p:spPr>
          <a:xfrm>
            <a:off x="8256104"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56" name="Freeform: Shape 55"/>
          <p:cNvSpPr/>
          <p:nvPr userDrawn="1"/>
        </p:nvSpPr>
        <p:spPr>
          <a:xfrm>
            <a:off x="3236429"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7" name="Text Placeholder 6"/>
          <p:cNvSpPr>
            <a:spLocks noGrp="1"/>
          </p:cNvSpPr>
          <p:nvPr>
            <p:ph type="body" sz="quarter" idx="10"/>
          </p:nvPr>
        </p:nvSpPr>
        <p:spPr>
          <a:xfrm>
            <a:off x="3236429" y="1400629"/>
            <a:ext cx="1821346"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7" name="Text Placeholder 6"/>
          <p:cNvSpPr>
            <a:spLocks noGrp="1"/>
          </p:cNvSpPr>
          <p:nvPr>
            <p:ph type="body" sz="quarter" idx="11"/>
          </p:nvPr>
        </p:nvSpPr>
        <p:spPr>
          <a:xfrm>
            <a:off x="8256104" y="1400628"/>
            <a:ext cx="1821346" cy="600077"/>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9" name="Text Placeholder 58"/>
          <p:cNvSpPr>
            <a:spLocks noGrp="1"/>
          </p:cNvSpPr>
          <p:nvPr>
            <p:ph type="body" sz="quarter" idx="12"/>
          </p:nvPr>
        </p:nvSpPr>
        <p:spPr>
          <a:xfrm>
            <a:off x="3236429" y="2043560"/>
            <a:ext cx="1835634" cy="3171378"/>
          </a:xfrm>
        </p:spPr>
        <p:txBody>
          <a:bodyPr vert="horz" lIns="0" tIns="0" rIns="0" bIns="0" rtlCol="0">
            <a:normAutofit/>
          </a:bodyPr>
          <a:lstStyle>
            <a:lvl1pPr marL="0" inden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
        <p:nvSpPr>
          <p:cNvPr id="60" name="Text Placeholder 58"/>
          <p:cNvSpPr>
            <a:spLocks noGrp="1"/>
          </p:cNvSpPr>
          <p:nvPr>
            <p:ph type="body" sz="quarter" idx="13"/>
          </p:nvPr>
        </p:nvSpPr>
        <p:spPr>
          <a:xfrm>
            <a:off x="8256104" y="2043560"/>
            <a:ext cx="1835634" cy="3171378"/>
          </a:xfrm>
        </p:spPr>
        <p:txBody>
          <a:bodyPr vert="horz" lIns="0" tIns="0" rIns="0" bIns="0" rtlCol="0">
            <a:normAutofit/>
          </a:bodyPr>
          <a:lstStyle>
            <a:lvl1pPr marL="0" inden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pic>
        <p:nvPicPr>
          <p:cNvPr id="61" name="image17.pdf"/>
          <p:cNvPicPr>
            <a:picLocks noChangeAspect="1"/>
          </p:cNvPicPr>
          <p:nvPr userDrawn="1"/>
        </p:nvPicPr>
        <p:blipFill>
          <a:blip r:embed="rId4"/>
          <a:stretch>
            <a:fillRect/>
          </a:stretch>
        </p:blipFill>
        <p:spPr>
          <a:xfrm>
            <a:off x="897173" y="2509757"/>
            <a:ext cx="1495588" cy="1495587"/>
          </a:xfrm>
          <a:prstGeom prst="rect">
            <a:avLst/>
          </a:prstGeom>
          <a:ln w="12700">
            <a:miter lim="400000"/>
          </a:ln>
        </p:spPr>
      </p:pic>
      <p:sp>
        <p:nvSpPr>
          <p:cNvPr id="58" name="Freeform: Shape 57"/>
          <p:cNvSpPr/>
          <p:nvPr userDrawn="1"/>
        </p:nvSpPr>
        <p:spPr>
          <a:xfrm>
            <a:off x="5731982"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3" name="Text Placeholder 6"/>
          <p:cNvSpPr>
            <a:spLocks noGrp="1"/>
          </p:cNvSpPr>
          <p:nvPr>
            <p:ph type="body" sz="quarter" idx="14"/>
          </p:nvPr>
        </p:nvSpPr>
        <p:spPr>
          <a:xfrm>
            <a:off x="5731982" y="1400629"/>
            <a:ext cx="1821346"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64" name="Text Placeholder 58"/>
          <p:cNvSpPr>
            <a:spLocks noGrp="1"/>
          </p:cNvSpPr>
          <p:nvPr>
            <p:ph type="body" sz="quarter" idx="15"/>
          </p:nvPr>
        </p:nvSpPr>
        <p:spPr>
          <a:xfrm>
            <a:off x="5731982" y="2043560"/>
            <a:ext cx="1835634" cy="3171378"/>
          </a:xfrm>
        </p:spPr>
        <p:txBody>
          <a:bodyPr vert="horz" lIns="0" tIns="0" rIns="0" bIns="0" rtlCol="0">
            <a:normAutofit/>
          </a:bodyPr>
          <a:lstStyle>
            <a:lvl1pPr marL="0" inden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Tree>
    <p:extLst>
      <p:ext uri="{BB962C8B-B14F-4D97-AF65-F5344CB8AC3E}">
        <p14:creationId xmlns:p14="http://schemas.microsoft.com/office/powerpoint/2010/main" val="195965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Co-branded">
    <p:bg>
      <p:bgPr>
        <a:solidFill>
          <a:srgbClr val="19233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84395" y="1820425"/>
            <a:ext cx="11090769" cy="1177673"/>
          </a:xfrm>
        </p:spPr>
        <p:txBody>
          <a:bodyPr anchor="t" anchorCtr="0">
            <a:noAutofit/>
          </a:bodyPr>
          <a:lstStyle>
            <a:lvl1pPr algn="l">
              <a:lnSpc>
                <a:spcPct val="90000"/>
              </a:lnSpc>
              <a:defRPr sz="4300" b="1" i="0" cap="none" baseline="0">
                <a:solidFill>
                  <a:schemeClr val="bg1"/>
                </a:solidFill>
                <a:latin typeface="+mj-lt"/>
                <a:cs typeface="Calibri" panose="020F0502020204030204" pitchFamily="34" charset="0"/>
              </a:defRPr>
            </a:lvl1pPr>
          </a:lstStyle>
          <a:p>
            <a:r>
              <a:rPr lang="en-US" dirty="0"/>
              <a:t>The new Symantec PowerPoint presentation deck</a:t>
            </a:r>
          </a:p>
        </p:txBody>
      </p:sp>
      <p:sp>
        <p:nvSpPr>
          <p:cNvPr id="3" name="Subtitle 2"/>
          <p:cNvSpPr>
            <a:spLocks noGrp="1"/>
          </p:cNvSpPr>
          <p:nvPr>
            <p:ph type="subTitle" idx="1" hasCustomPrompt="1"/>
          </p:nvPr>
        </p:nvSpPr>
        <p:spPr bwMode="gray">
          <a:xfrm>
            <a:off x="584394" y="4108982"/>
            <a:ext cx="5102352" cy="384048"/>
          </a:xfrm>
        </p:spPr>
        <p:txBody>
          <a:bodyPr vert="horz" lIns="0" tIns="0" rIns="0" bIns="0" rtlCol="0" anchor="t" anchorCtr="0">
            <a:normAutofit/>
          </a:bodyPr>
          <a:lstStyle>
            <a:lvl1pPr marL="0" indent="0">
              <a:buNone/>
              <a:defRPr lang="en-US" sz="2700" b="1" i="0" kern="1200" cap="none" spc="0" baseline="0" dirty="0">
                <a:solidFill>
                  <a:schemeClr val="bg1"/>
                </a:solidFill>
                <a:latin typeface="+mn-lt"/>
                <a:ea typeface="+mn-ea"/>
                <a:cs typeface="Calibri" panose="020F0502020204030204" pitchFamily="34" charset="0"/>
              </a:defRPr>
            </a:lvl1pPr>
          </a:lstStyle>
          <a:p>
            <a:pPr marL="0" lvl="0" indent="0" algn="l" defTabSz="914400" rtl="0" eaLnBrk="1" latinLnBrk="0" hangingPunct="1">
              <a:lnSpc>
                <a:spcPct val="80000"/>
              </a:lnSpc>
              <a:spcBef>
                <a:spcPts val="1000"/>
              </a:spcBef>
              <a:buFont typeface="Courier New" panose="02070309020205020404" pitchFamily="49" charset="0"/>
              <a:buNone/>
            </a:pPr>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0" name="Text Placeholder 69"/>
          <p:cNvSpPr>
            <a:spLocks noGrp="1"/>
          </p:cNvSpPr>
          <p:nvPr>
            <p:ph type="body" sz="quarter" idx="10" hasCustomPrompt="1"/>
          </p:nvPr>
        </p:nvSpPr>
        <p:spPr bwMode="gray">
          <a:xfrm>
            <a:off x="584394" y="5966357"/>
            <a:ext cx="5102352" cy="384048"/>
          </a:xfrm>
        </p:spPr>
        <p:txBody>
          <a:bodyPr anchor="t" anchorCtr="0">
            <a:normAutofit/>
          </a:bodyPr>
          <a:lstStyle>
            <a:lvl1pPr marL="0" indent="0">
              <a:lnSpc>
                <a:spcPct val="80000"/>
              </a:lnSpc>
              <a:buNone/>
              <a:defRPr sz="2700" b="1" i="0" cap="none" spc="0" baseline="0">
                <a:solidFill>
                  <a:schemeClr val="bg1"/>
                </a:solidFill>
                <a:latin typeface="+mn-lt"/>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pic>
        <p:nvPicPr>
          <p:cNvPr id="29" name="image3.pdf"/>
          <p:cNvPicPr>
            <a:picLocks noChangeAspect="1"/>
          </p:cNvPicPr>
          <p:nvPr userDrawn="1"/>
        </p:nvPicPr>
        <p:blipFill>
          <a:blip r:embed="rId3"/>
          <a:stretch>
            <a:fillRect/>
          </a:stretch>
        </p:blipFill>
        <p:spPr>
          <a:xfrm>
            <a:off x="613057" y="525493"/>
            <a:ext cx="1890829" cy="500265"/>
          </a:xfrm>
          <a:prstGeom prst="rect">
            <a:avLst/>
          </a:prstGeom>
          <a:ln w="12700">
            <a:miter lim="400000"/>
          </a:ln>
        </p:spPr>
      </p:pic>
      <p:sp>
        <p:nvSpPr>
          <p:cNvPr id="30" name="Shape 13"/>
          <p:cNvSpPr/>
          <p:nvPr userDrawn="1"/>
        </p:nvSpPr>
        <p:spPr>
          <a:xfrm>
            <a:off x="529390" y="1559847"/>
            <a:ext cx="9144001" cy="22359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spAutoFit/>
          </a:bodyPr>
          <a:lstStyle>
            <a:lvl1pPr>
              <a:lnSpc>
                <a:spcPct val="90000"/>
              </a:lnSpc>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Title</a:t>
            </a:r>
          </a:p>
        </p:txBody>
      </p:sp>
      <p:sp>
        <p:nvSpPr>
          <p:cNvPr id="31" name="Shape 14"/>
          <p:cNvSpPr/>
          <p:nvPr userDrawn="1"/>
        </p:nvSpPr>
        <p:spPr>
          <a:xfrm>
            <a:off x="529390" y="3815183"/>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Presenter</a:t>
            </a:r>
          </a:p>
        </p:txBody>
      </p:sp>
      <p:sp>
        <p:nvSpPr>
          <p:cNvPr id="8" name="Picture Placeholder 7"/>
          <p:cNvSpPr>
            <a:spLocks noGrp="1"/>
          </p:cNvSpPr>
          <p:nvPr>
            <p:ph type="pic" sz="quarter" idx="11" hasCustomPrompt="1"/>
          </p:nvPr>
        </p:nvSpPr>
        <p:spPr>
          <a:xfrm>
            <a:off x="2862263" y="490538"/>
            <a:ext cx="2252662" cy="661987"/>
          </a:xfrm>
        </p:spPr>
        <p:txBody>
          <a:bodyPr anchor="ctr" anchorCtr="0"/>
          <a:lstStyle>
            <a:lvl1pPr marL="0" indent="0">
              <a:buFontTx/>
              <a:buNone/>
              <a:defRPr sz="1800"/>
            </a:lvl1pPr>
          </a:lstStyle>
          <a:p>
            <a:r>
              <a:rPr lang="en-US" dirty="0"/>
              <a:t>Co-branded logo here</a:t>
            </a:r>
          </a:p>
        </p:txBody>
      </p:sp>
      <p:sp>
        <p:nvSpPr>
          <p:cNvPr id="33" name="Shape 15">
            <a:extLst>
              <a:ext uri="{FF2B5EF4-FFF2-40B4-BE49-F238E27FC236}">
                <a16:creationId xmlns:a16="http://schemas.microsoft.com/office/drawing/2014/main" id="{A9D4ED03-1C92-40EB-8155-4EA684E4614D}"/>
              </a:ext>
            </a:extLst>
          </p:cNvPr>
          <p:cNvSpPr/>
          <p:nvPr userDrawn="1"/>
        </p:nvSpPr>
        <p:spPr>
          <a:xfrm>
            <a:off x="529390" y="567255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Date</a:t>
            </a:r>
          </a:p>
        </p:txBody>
      </p:sp>
      <p:sp>
        <p:nvSpPr>
          <p:cNvPr id="36" name="Text Placeholder 4">
            <a:extLst>
              <a:ext uri="{FF2B5EF4-FFF2-40B4-BE49-F238E27FC236}">
                <a16:creationId xmlns:a16="http://schemas.microsoft.com/office/drawing/2014/main" id="{AB3EB141-F5C8-414A-8D8F-045329607BD4}"/>
              </a:ext>
            </a:extLst>
          </p:cNvPr>
          <p:cNvSpPr>
            <a:spLocks noGrp="1"/>
          </p:cNvSpPr>
          <p:nvPr>
            <p:ph type="body" sz="quarter" idx="13"/>
          </p:nvPr>
        </p:nvSpPr>
        <p:spPr>
          <a:xfrm>
            <a:off x="584394" y="4585183"/>
            <a:ext cx="5102352" cy="457200"/>
          </a:xfrm>
        </p:spPr>
        <p:txBody>
          <a:bodyPr>
            <a:normAutofit/>
          </a:bodyPr>
          <a:lstStyle>
            <a:lvl1pPr marL="0" indent="0">
              <a:buNone/>
              <a:defRPr sz="180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1408525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Way Simple Content Photo">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517525" y="1300163"/>
            <a:ext cx="2254250" cy="3914775"/>
          </a:xfrm>
        </p:spPr>
        <p:txBody>
          <a:bodyPr/>
          <a:lstStyle>
            <a:lvl1pPr marL="0" indent="0">
              <a:buNone/>
              <a:defRPr/>
            </a:lvl1pPr>
          </a:lstStyle>
          <a:p>
            <a:endParaRPr lang="en-US" dirty="0"/>
          </a:p>
        </p:txBody>
      </p:sp>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5" name="Freeform: Shape 54"/>
          <p:cNvSpPr/>
          <p:nvPr userDrawn="1"/>
        </p:nvSpPr>
        <p:spPr>
          <a:xfrm>
            <a:off x="8256104"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56" name="Freeform: Shape 55"/>
          <p:cNvSpPr/>
          <p:nvPr userDrawn="1"/>
        </p:nvSpPr>
        <p:spPr>
          <a:xfrm>
            <a:off x="3236429"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7" name="Text Placeholder 6"/>
          <p:cNvSpPr>
            <a:spLocks noGrp="1"/>
          </p:cNvSpPr>
          <p:nvPr>
            <p:ph type="body" sz="quarter" idx="10"/>
          </p:nvPr>
        </p:nvSpPr>
        <p:spPr>
          <a:xfrm>
            <a:off x="3236429" y="1400629"/>
            <a:ext cx="1821346" cy="557214"/>
          </a:xfrm>
        </p:spPr>
        <p:txBody>
          <a:bodyPr>
            <a:normAutofit/>
          </a:bodyPr>
          <a:lstStyle>
            <a:lvl1pPr marL="0" indent="0">
              <a:lnSpc>
                <a:spcPct val="85000"/>
              </a:lnSpc>
              <a:buFont typeface="Arial" panose="020B0604020202020204" pitchFamily="34" charset="0"/>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7" name="Text Placeholder 6"/>
          <p:cNvSpPr>
            <a:spLocks noGrp="1"/>
          </p:cNvSpPr>
          <p:nvPr>
            <p:ph type="body" sz="quarter" idx="11"/>
          </p:nvPr>
        </p:nvSpPr>
        <p:spPr>
          <a:xfrm>
            <a:off x="8256104" y="1400628"/>
            <a:ext cx="1821346" cy="600077"/>
          </a:xfrm>
        </p:spPr>
        <p:txBody>
          <a:bodyPr>
            <a:normAutofit/>
          </a:bodyPr>
          <a:lstStyle>
            <a:lvl1pPr marL="0" indent="0">
              <a:lnSpc>
                <a:spcPct val="85000"/>
              </a:lnSpc>
              <a:buFont typeface="Arial" panose="020B0604020202020204" pitchFamily="34" charset="0"/>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9" name="Text Placeholder 58"/>
          <p:cNvSpPr>
            <a:spLocks noGrp="1"/>
          </p:cNvSpPr>
          <p:nvPr>
            <p:ph type="body" sz="quarter" idx="12"/>
          </p:nvPr>
        </p:nvSpPr>
        <p:spPr>
          <a:xfrm>
            <a:off x="3236429" y="2043560"/>
            <a:ext cx="1835634" cy="3171378"/>
          </a:xfrm>
        </p:spPr>
        <p:txBody>
          <a:bodyPr vert="horz" lIns="0" tIns="0" rIns="0" bIns="0" rtlCol="0">
            <a:normAutofit/>
          </a:bodyPr>
          <a:lstStyle>
            <a:lvl1pPr marL="0" indent="0">
              <a:buFont typeface="Arial" panose="020B0604020202020204" pitchFamily="34" charse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
        <p:nvSpPr>
          <p:cNvPr id="60" name="Text Placeholder 58"/>
          <p:cNvSpPr>
            <a:spLocks noGrp="1"/>
          </p:cNvSpPr>
          <p:nvPr>
            <p:ph type="body" sz="quarter" idx="13"/>
          </p:nvPr>
        </p:nvSpPr>
        <p:spPr>
          <a:xfrm>
            <a:off x="8256104" y="2043560"/>
            <a:ext cx="1835634" cy="3171378"/>
          </a:xfrm>
        </p:spPr>
        <p:txBody>
          <a:bodyPr vert="horz" lIns="0" tIns="0" rIns="0" bIns="0" rtlCol="0">
            <a:normAutofit/>
          </a:bodyPr>
          <a:lstStyle>
            <a:lvl1pPr marL="0" indent="0">
              <a:buFont typeface="Arial" panose="020B0604020202020204" pitchFamily="34" charse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
        <p:nvSpPr>
          <p:cNvPr id="58" name="Freeform: Shape 57"/>
          <p:cNvSpPr/>
          <p:nvPr userDrawn="1"/>
        </p:nvSpPr>
        <p:spPr>
          <a:xfrm>
            <a:off x="5731982"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3" name="Text Placeholder 6"/>
          <p:cNvSpPr>
            <a:spLocks noGrp="1"/>
          </p:cNvSpPr>
          <p:nvPr>
            <p:ph type="body" sz="quarter" idx="14"/>
          </p:nvPr>
        </p:nvSpPr>
        <p:spPr>
          <a:xfrm>
            <a:off x="5731982" y="1400629"/>
            <a:ext cx="1821346" cy="557214"/>
          </a:xfrm>
        </p:spPr>
        <p:txBody>
          <a:bodyPr>
            <a:normAutofit/>
          </a:bodyPr>
          <a:lstStyle>
            <a:lvl1pPr marL="0" indent="0">
              <a:lnSpc>
                <a:spcPct val="85000"/>
              </a:lnSpc>
              <a:buFont typeface="Arial" panose="020B0604020202020204" pitchFamily="34" charset="0"/>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64" name="Text Placeholder 58"/>
          <p:cNvSpPr>
            <a:spLocks noGrp="1"/>
          </p:cNvSpPr>
          <p:nvPr>
            <p:ph type="body" sz="quarter" idx="15"/>
          </p:nvPr>
        </p:nvSpPr>
        <p:spPr>
          <a:xfrm>
            <a:off x="5731982" y="2043560"/>
            <a:ext cx="1835634" cy="3171378"/>
          </a:xfrm>
        </p:spPr>
        <p:txBody>
          <a:bodyPr vert="horz" lIns="0" tIns="0" rIns="0" bIns="0" rtlCol="0">
            <a:normAutofit/>
          </a:bodyPr>
          <a:lstStyle>
            <a:lvl1pPr marL="0" indent="0">
              <a:buFont typeface="Arial" panose="020B0604020202020204" pitchFamily="34" charse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Tree>
    <p:extLst>
      <p:ext uri="{BB962C8B-B14F-4D97-AF65-F5344CB8AC3E}">
        <p14:creationId xmlns:p14="http://schemas.microsoft.com/office/powerpoint/2010/main" val="1444194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s w/Headline">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517525" y="1300163"/>
            <a:ext cx="2254250" cy="3914775"/>
          </a:xfrm>
        </p:spPr>
        <p:txBody>
          <a:bodyPr/>
          <a:lstStyle>
            <a:lvl1pPr marL="0" indent="0">
              <a:buNone/>
              <a:defRPr/>
            </a:lvl1pPr>
          </a:lstStyle>
          <a:p>
            <a:endParaRPr lang="en-US" dirty="0"/>
          </a:p>
        </p:txBody>
      </p:sp>
      <p:sp>
        <p:nvSpPr>
          <p:cNvPr id="66" name="Picture Placeholder 2"/>
          <p:cNvSpPr>
            <a:spLocks noGrp="1"/>
          </p:cNvSpPr>
          <p:nvPr>
            <p:ph type="pic" sz="quarter" idx="17"/>
          </p:nvPr>
        </p:nvSpPr>
        <p:spPr>
          <a:xfrm>
            <a:off x="3059751" y="1300163"/>
            <a:ext cx="2254250" cy="3914775"/>
          </a:xfrm>
        </p:spPr>
        <p:txBody>
          <a:bodyPr/>
          <a:lstStyle>
            <a:lvl1pPr marL="0" indent="0">
              <a:buNone/>
              <a:defRPr/>
            </a:lvl1pPr>
          </a:lstStyle>
          <a:p>
            <a:endParaRPr lang="en-US"/>
          </a:p>
        </p:txBody>
      </p:sp>
      <p:sp>
        <p:nvSpPr>
          <p:cNvPr id="67" name="Picture Placeholder 2"/>
          <p:cNvSpPr>
            <a:spLocks noGrp="1"/>
          </p:cNvSpPr>
          <p:nvPr>
            <p:ph type="pic" sz="quarter" idx="18"/>
          </p:nvPr>
        </p:nvSpPr>
        <p:spPr>
          <a:xfrm>
            <a:off x="5601977" y="1300163"/>
            <a:ext cx="2254250" cy="3914775"/>
          </a:xfrm>
        </p:spPr>
        <p:txBody>
          <a:bodyPr/>
          <a:lstStyle>
            <a:lvl1pPr marL="0" indent="0">
              <a:buNone/>
              <a:defRPr/>
            </a:lvl1pPr>
          </a:lstStyle>
          <a:p>
            <a:endParaRPr lang="en-US"/>
          </a:p>
        </p:txBody>
      </p:sp>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7" name="Text Placeholder 6"/>
          <p:cNvSpPr>
            <a:spLocks noGrp="1"/>
          </p:cNvSpPr>
          <p:nvPr>
            <p:ph type="body" sz="quarter" idx="11" hasCustomPrompt="1"/>
          </p:nvPr>
        </p:nvSpPr>
        <p:spPr>
          <a:xfrm>
            <a:off x="8256103" y="1300163"/>
            <a:ext cx="3273909" cy="2457450"/>
          </a:xfrm>
        </p:spPr>
        <p:txBody>
          <a:bodyPr>
            <a:normAutofit/>
          </a:bodyPr>
          <a:lstStyle>
            <a:lvl1pPr marL="0" indent="0">
              <a:lnSpc>
                <a:spcPct val="85000"/>
              </a:lnSpc>
              <a:buNone/>
              <a:defRPr sz="4400" b="1"/>
            </a:lvl1pPr>
            <a:lvl2pPr marL="457200" indent="0">
              <a:buNone/>
              <a:defRPr/>
            </a:lvl2pPr>
            <a:lvl3pPr marL="914400" indent="0">
              <a:buNone/>
              <a:defRPr/>
            </a:lvl3pPr>
            <a:lvl4pPr marL="1371600" indent="0">
              <a:buNone/>
              <a:defRPr/>
            </a:lvl4pPr>
            <a:lvl5pPr marL="1828800" indent="0">
              <a:buNone/>
              <a:defRPr/>
            </a:lvl5pPr>
          </a:lstStyle>
          <a:p>
            <a:r>
              <a:rPr lang="en-US" dirty="0"/>
              <a:t>Slide headline goes in this space</a:t>
            </a:r>
          </a:p>
        </p:txBody>
      </p:sp>
      <p:sp>
        <p:nvSpPr>
          <p:cNvPr id="60" name="Text Placeholder 58"/>
          <p:cNvSpPr>
            <a:spLocks noGrp="1"/>
          </p:cNvSpPr>
          <p:nvPr>
            <p:ph type="body" sz="quarter" idx="13" hasCustomPrompt="1"/>
          </p:nvPr>
        </p:nvSpPr>
        <p:spPr>
          <a:xfrm>
            <a:off x="8256103" y="3929062"/>
            <a:ext cx="3273910" cy="1285875"/>
          </a:xfrm>
        </p:spPr>
        <p:txBody>
          <a:bodyPr vert="horz" lIns="0" tIns="0" rIns="0" bIns="0" rtlCol="0">
            <a:normAutofit/>
          </a:bodyPr>
          <a:lstStyle>
            <a:lvl1pPr marL="0" marR="0" indent="0" algn="l" defTabSz="914400" rtl="0" eaLnBrk="1" fontAlgn="auto" latinLnBrk="0" hangingPunct="1">
              <a:lnSpc>
                <a:spcPct val="90000"/>
              </a:lnSpc>
              <a:spcBef>
                <a:spcPts val="1000"/>
              </a:spcBef>
              <a:spcAft>
                <a:spcPts val="0"/>
              </a:spcAft>
              <a:buClrTx/>
              <a:buSzTx/>
              <a:buFont typeface="Courier New" panose="02070309020205020404" pitchFamily="49" charset="0"/>
              <a:buNone/>
              <a:tabLst/>
              <a:defRPr lang="en-US" sz="1600" b="0" smtClean="0"/>
            </a:lvl1pPr>
            <a:lvl2pPr>
              <a:defRPr lang="en-US" smtClean="0"/>
            </a:lvl2pPr>
            <a:lvl3pPr>
              <a:defRPr lang="en-US" smtClean="0"/>
            </a:lvl3pPr>
            <a:lvl4pPr>
              <a:defRPr lang="en-US" smtClean="0"/>
            </a:lvl4pPr>
            <a:lvl5pPr>
              <a:defRPr lang="en-US"/>
            </a:lvl5pPr>
          </a:lstStyle>
          <a:p>
            <a:r>
              <a:rPr lang="en-US" dirty="0"/>
              <a:t>This optional short subhead supports  your headline.</a:t>
            </a:r>
          </a:p>
        </p:txBody>
      </p:sp>
    </p:spTree>
    <p:extLst>
      <p:ext uri="{BB962C8B-B14F-4D97-AF65-F5344CB8AC3E}">
        <p14:creationId xmlns:p14="http://schemas.microsoft.com/office/powerpoint/2010/main" val="1377539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hoto w/Headline &amp; Copy">
    <p:bg>
      <p:bgPr>
        <a:solidFill>
          <a:srgbClr val="19233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17525" y="1300163"/>
            <a:ext cx="5471848" cy="1994392"/>
          </a:xfrm>
        </p:spPr>
        <p:txBody>
          <a:bodyPr anchor="t" anchorCtr="0">
            <a:normAutofit/>
          </a:bodyPr>
          <a:lstStyle>
            <a:lvl1pPr algn="l">
              <a:lnSpc>
                <a:spcPct val="90000"/>
              </a:lnSpc>
              <a:defRPr sz="4400" b="1" i="0" cap="none" baseline="0">
                <a:solidFill>
                  <a:schemeClr val="bg1"/>
                </a:solidFill>
                <a:latin typeface="+mj-lt"/>
                <a:cs typeface="Calibri" panose="020F0502020204030204" pitchFamily="34" charset="0"/>
              </a:defRPr>
            </a:lvl1pPr>
          </a:lstStyle>
          <a:p>
            <a:r>
              <a:rPr lang="en-US" dirty="0"/>
              <a:t>Slide headline </a:t>
            </a:r>
            <a:r>
              <a:rPr lang="en-US" dirty="0">
                <a:solidFill>
                  <a:srgbClr val="FDC130"/>
                </a:solidFill>
              </a:rPr>
              <a:t>goes in this space</a:t>
            </a:r>
            <a:endParaRPr lang="en-US" dirty="0"/>
          </a:p>
        </p:txBody>
      </p:sp>
      <p:sp>
        <p:nvSpPr>
          <p:cNvPr id="3" name="Subtitle 2"/>
          <p:cNvSpPr>
            <a:spLocks noGrp="1"/>
          </p:cNvSpPr>
          <p:nvPr>
            <p:ph type="subTitle" idx="1" hasCustomPrompt="1"/>
          </p:nvPr>
        </p:nvSpPr>
        <p:spPr bwMode="gray">
          <a:xfrm>
            <a:off x="517525" y="3494613"/>
            <a:ext cx="4597400" cy="905931"/>
          </a:xfrm>
        </p:spPr>
        <p:txBody>
          <a:bodyPr vert="horz" lIns="0" tIns="0" rIns="0" bIns="0" rtlCol="0">
            <a:normAutofit/>
          </a:bodyPr>
          <a:lstStyle>
            <a:lvl1pPr marL="0" indent="0">
              <a:buNone/>
              <a:defRPr lang="en-US" sz="1600" dirty="0"/>
            </a:lvl1pPr>
          </a:lstStyle>
          <a:p>
            <a:r>
              <a:rPr lang="en-US" dirty="0"/>
              <a:t>This is a short intro paragraph. You could use this slide to lead into a new section of information or to break up your presentation and call something out. The possibilities are endless.</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p:cNvSpPr>
            <a:spLocks noGrp="1"/>
          </p:cNvSpPr>
          <p:nvPr>
            <p:ph type="pic" sz="quarter" idx="11" hasCustomPrompt="1"/>
          </p:nvPr>
        </p:nvSpPr>
        <p:spPr>
          <a:xfrm>
            <a:off x="6372225" y="0"/>
            <a:ext cx="5819775" cy="6858000"/>
          </a:xfrm>
        </p:spPr>
        <p:txBody>
          <a:bodyPr anchor="ctr" anchorCtr="0"/>
          <a:lstStyle>
            <a:lvl1pPr marL="0" indent="0" algn="ctr">
              <a:buFontTx/>
              <a:buNone/>
              <a:defRPr/>
            </a:lvl1pPr>
          </a:lstStyle>
          <a:p>
            <a:r>
              <a:rPr lang="en-US" dirty="0"/>
              <a:t>Add Picture Here</a:t>
            </a:r>
          </a:p>
        </p:txBody>
      </p:sp>
      <p:sp>
        <p:nvSpPr>
          <p:cNvPr id="5" name="Text Placeholder 4"/>
          <p:cNvSpPr>
            <a:spLocks noGrp="1"/>
          </p:cNvSpPr>
          <p:nvPr>
            <p:ph type="body" sz="quarter" idx="12" hasCustomPrompt="1"/>
          </p:nvPr>
        </p:nvSpPr>
        <p:spPr>
          <a:xfrm>
            <a:off x="517525" y="4757734"/>
            <a:ext cx="5472113" cy="385762"/>
          </a:xfrm>
        </p:spPr>
        <p:txBody>
          <a:bodyPr>
            <a:normAutofit/>
          </a:bodyPr>
          <a:lstStyle>
            <a:lvl1pPr marL="0" indent="0">
              <a:buFont typeface="Arial" panose="020B0604020202020204" pitchFamily="34" charset="0"/>
              <a:buNone/>
              <a:defRPr sz="1600"/>
            </a:lvl1pPr>
          </a:lstStyle>
          <a:p>
            <a:r>
              <a:rPr lang="en-US" dirty="0"/>
              <a:t>This subhead can support what you just said.</a:t>
            </a:r>
          </a:p>
        </p:txBody>
      </p:sp>
    </p:spTree>
    <p:extLst>
      <p:ext uri="{BB962C8B-B14F-4D97-AF65-F5344CB8AC3E}">
        <p14:creationId xmlns:p14="http://schemas.microsoft.com/office/powerpoint/2010/main" val="492337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hotos w/Short Headlines">
    <p:bg>
      <p:bgPr>
        <a:solidFill>
          <a:srgbClr val="19233C"/>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517525" y="4623338"/>
            <a:ext cx="5471850" cy="305855"/>
          </a:xfrm>
        </p:spPr>
        <p:txBody>
          <a:bodyPr vert="horz" lIns="0" tIns="0" rIns="0" bIns="0" rtlCol="0">
            <a:normAutofit/>
          </a:bodyPr>
          <a:lstStyle>
            <a:lvl1pPr marL="0" indent="0">
              <a:buNone/>
              <a:defRPr lang="en-US" sz="1800" dirty="0"/>
            </a:lvl1pPr>
          </a:lstStyle>
          <a:p>
            <a:r>
              <a:rPr lang="en-US" dirty="0"/>
              <a:t>Short headline goes here.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p:cNvSpPr>
            <a:spLocks noGrp="1"/>
          </p:cNvSpPr>
          <p:nvPr>
            <p:ph type="pic" sz="quarter" idx="11" hasCustomPrompt="1"/>
          </p:nvPr>
        </p:nvSpPr>
        <p:spPr>
          <a:xfrm>
            <a:off x="517526" y="542932"/>
            <a:ext cx="5471850" cy="3843331"/>
          </a:xfrm>
        </p:spPr>
        <p:txBody>
          <a:bodyPr anchor="ctr" anchorCtr="0"/>
          <a:lstStyle>
            <a:lvl1pPr marL="0" indent="0" algn="ctr">
              <a:buFontTx/>
              <a:buNone/>
              <a:defRPr/>
            </a:lvl1pPr>
          </a:lstStyle>
          <a:p>
            <a:r>
              <a:rPr lang="en-US" dirty="0"/>
              <a:t>Add Picture Here</a:t>
            </a:r>
          </a:p>
        </p:txBody>
      </p:sp>
      <p:sp>
        <p:nvSpPr>
          <p:cNvPr id="5" name="Text Placeholder 4"/>
          <p:cNvSpPr>
            <a:spLocks noGrp="1"/>
          </p:cNvSpPr>
          <p:nvPr>
            <p:ph type="body" sz="quarter" idx="12" hasCustomPrompt="1"/>
          </p:nvPr>
        </p:nvSpPr>
        <p:spPr>
          <a:xfrm>
            <a:off x="517525" y="4957763"/>
            <a:ext cx="5472113" cy="442917"/>
          </a:xfrm>
        </p:spPr>
        <p:txBody>
          <a:bodyPr>
            <a:normAutofit/>
          </a:bodyPr>
          <a:lstStyle>
            <a:lvl1pPr marL="0" indent="0">
              <a:buFont typeface="Arial" panose="020B0604020202020204" pitchFamily="34" charset="0"/>
              <a:buNone/>
              <a:defRPr sz="1050"/>
            </a:lvl1pPr>
          </a:lstStyle>
          <a:p>
            <a:r>
              <a:rPr lang="en-US" dirty="0"/>
              <a:t>Subhead or picture caption goes here.</a:t>
            </a:r>
          </a:p>
        </p:txBody>
      </p:sp>
      <p:sp>
        <p:nvSpPr>
          <p:cNvPr id="29" name="Picture Placeholder 5"/>
          <p:cNvSpPr>
            <a:spLocks noGrp="1"/>
          </p:cNvSpPr>
          <p:nvPr>
            <p:ph type="pic" sz="quarter" idx="13" hasCustomPrompt="1"/>
          </p:nvPr>
        </p:nvSpPr>
        <p:spPr>
          <a:xfrm>
            <a:off x="6227764" y="542932"/>
            <a:ext cx="5471850" cy="3843331"/>
          </a:xfrm>
        </p:spPr>
        <p:txBody>
          <a:bodyPr anchor="ctr" anchorCtr="0"/>
          <a:lstStyle>
            <a:lvl1pPr marL="0" indent="0" algn="ctr">
              <a:buFontTx/>
              <a:buNone/>
              <a:defRPr/>
            </a:lvl1pPr>
          </a:lstStyle>
          <a:p>
            <a:r>
              <a:rPr lang="en-US" dirty="0"/>
              <a:t>Add Picture Here</a:t>
            </a:r>
          </a:p>
        </p:txBody>
      </p:sp>
      <p:sp>
        <p:nvSpPr>
          <p:cNvPr id="30" name="Text Placeholder 4"/>
          <p:cNvSpPr>
            <a:spLocks noGrp="1"/>
          </p:cNvSpPr>
          <p:nvPr>
            <p:ph type="body" sz="quarter" idx="14" hasCustomPrompt="1"/>
          </p:nvPr>
        </p:nvSpPr>
        <p:spPr>
          <a:xfrm>
            <a:off x="6227763" y="4957763"/>
            <a:ext cx="5472113" cy="442917"/>
          </a:xfrm>
        </p:spPr>
        <p:txBody>
          <a:bodyPr>
            <a:normAutofit/>
          </a:bodyPr>
          <a:lstStyle>
            <a:lvl1pPr marL="0" indent="0">
              <a:buFont typeface="Arial" panose="020B0604020202020204" pitchFamily="34" charset="0"/>
              <a:buNone/>
              <a:defRPr sz="1050"/>
            </a:lvl1pPr>
          </a:lstStyle>
          <a:p>
            <a:r>
              <a:rPr lang="en-US" dirty="0"/>
              <a:t>Subhead or picture caption goes here.</a:t>
            </a:r>
          </a:p>
        </p:txBody>
      </p:sp>
      <p:sp>
        <p:nvSpPr>
          <p:cNvPr id="36" name="Text Placeholder 4"/>
          <p:cNvSpPr>
            <a:spLocks noGrp="1"/>
          </p:cNvSpPr>
          <p:nvPr>
            <p:ph type="body" sz="quarter" idx="15" hasCustomPrompt="1"/>
          </p:nvPr>
        </p:nvSpPr>
        <p:spPr>
          <a:xfrm>
            <a:off x="6227763" y="4623338"/>
            <a:ext cx="5472113" cy="305855"/>
          </a:xfrm>
        </p:spPr>
        <p:txBody>
          <a:bodyPr>
            <a:normAutofit/>
          </a:bodyPr>
          <a:lstStyle>
            <a:lvl1pPr marL="0" indent="0">
              <a:buFont typeface="Arial" panose="020B0604020202020204" pitchFamily="34" charset="0"/>
              <a:buNone/>
              <a:defRPr sz="1800"/>
            </a:lvl1pPr>
          </a:lstStyle>
          <a:p>
            <a:r>
              <a:rPr lang="en-US" dirty="0"/>
              <a:t>Short headline goes here.</a:t>
            </a:r>
          </a:p>
        </p:txBody>
      </p:sp>
      <p:sp>
        <p:nvSpPr>
          <p:cNvPr id="37" name="TextBox 36"/>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Calibri" panose="020F0502020204030204" pitchFamily="34" charset="0"/>
              </a:rPr>
              <a:pPr algn="r"/>
              <a:t>‹#›</a:t>
            </a:fld>
            <a:endParaRPr lang="en-US" sz="1600" b="1" dirty="0">
              <a:solidFill>
                <a:srgbClr val="A79D97"/>
              </a:solidFill>
              <a:latin typeface="Calibri" panose="020F0502020204030204" pitchFamily="34" charset="0"/>
            </a:endParaRPr>
          </a:p>
        </p:txBody>
      </p:sp>
      <p:sp>
        <p:nvSpPr>
          <p:cNvPr id="38" name="TextBox 37"/>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Calibri" panose="020F0502020204030204" pitchFamily="34" charset="0"/>
              </a:rPr>
              <a:t>Copyright © 2017 Symantec Corporation </a:t>
            </a:r>
          </a:p>
        </p:txBody>
      </p:sp>
    </p:spTree>
    <p:extLst>
      <p:ext uri="{BB962C8B-B14F-4D97-AF65-F5344CB8AC3E}">
        <p14:creationId xmlns:p14="http://schemas.microsoft.com/office/powerpoint/2010/main" val="4138930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Way Simple Content Short">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 name="Rectangle 4"/>
          <p:cNvSpPr/>
          <p:nvPr userDrawn="1"/>
        </p:nvSpPr>
        <p:spPr>
          <a:xfrm>
            <a:off x="518160" y="1857377"/>
            <a:ext cx="2253615" cy="1514475"/>
          </a:xfrm>
          <a:prstGeom prst="rect">
            <a:avLst/>
          </a:prstGeom>
          <a:solidFill>
            <a:schemeClr val="accent1"/>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2" name="Rectangle 51"/>
          <p:cNvSpPr/>
          <p:nvPr userDrawn="1"/>
        </p:nvSpPr>
        <p:spPr>
          <a:xfrm>
            <a:off x="3042285" y="1857377"/>
            <a:ext cx="2253615" cy="1514475"/>
          </a:xfrm>
          <a:prstGeom prst="rect">
            <a:avLst/>
          </a:prstGeom>
          <a:solidFill>
            <a:schemeClr val="accent2"/>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3" name="Rectangle 52"/>
          <p:cNvSpPr/>
          <p:nvPr userDrawn="1"/>
        </p:nvSpPr>
        <p:spPr>
          <a:xfrm>
            <a:off x="5566410" y="1857377"/>
            <a:ext cx="2253615" cy="1514475"/>
          </a:xfrm>
          <a:prstGeom prst="rect">
            <a:avLst/>
          </a:prstGeom>
          <a:solidFill>
            <a:schemeClr val="accent3"/>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4" name="Rectangle 53"/>
          <p:cNvSpPr/>
          <p:nvPr userDrawn="1"/>
        </p:nvSpPr>
        <p:spPr>
          <a:xfrm>
            <a:off x="8090535" y="1857377"/>
            <a:ext cx="2253615" cy="1514475"/>
          </a:xfrm>
          <a:prstGeom prst="rect">
            <a:avLst/>
          </a:prstGeom>
          <a:solidFill>
            <a:schemeClr val="accent4">
              <a:lumMod val="75000"/>
            </a:schemeClr>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5" name="Freeform: Shape 54"/>
          <p:cNvSpPr/>
          <p:nvPr userDrawn="1"/>
        </p:nvSpPr>
        <p:spPr>
          <a:xfrm>
            <a:off x="8090535"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56" name="Freeform: Shape 55"/>
          <p:cNvSpPr/>
          <p:nvPr userDrawn="1"/>
        </p:nvSpPr>
        <p:spPr>
          <a:xfrm>
            <a:off x="3042285"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7" name="Text Placeholder 6"/>
          <p:cNvSpPr>
            <a:spLocks noGrp="1"/>
          </p:cNvSpPr>
          <p:nvPr>
            <p:ph type="body" sz="quarter" idx="10" hasCustomPrompt="1"/>
          </p:nvPr>
        </p:nvSpPr>
        <p:spPr>
          <a:xfrm>
            <a:off x="3042284" y="3729040"/>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r>
              <a:rPr lang="en-US" dirty="0"/>
              <a:t>Short headline goes here.</a:t>
            </a:r>
          </a:p>
        </p:txBody>
      </p:sp>
      <p:sp>
        <p:nvSpPr>
          <p:cNvPr id="57" name="Text Placeholder 6"/>
          <p:cNvSpPr>
            <a:spLocks noGrp="1"/>
          </p:cNvSpPr>
          <p:nvPr>
            <p:ph type="body" sz="quarter" idx="11" hasCustomPrompt="1"/>
          </p:nvPr>
        </p:nvSpPr>
        <p:spPr>
          <a:xfrm>
            <a:off x="8090534" y="3729040"/>
            <a:ext cx="2229803" cy="600077"/>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r>
              <a:rPr lang="en-US" dirty="0"/>
              <a:t>Short headline goes here.</a:t>
            </a:r>
          </a:p>
        </p:txBody>
      </p:sp>
      <p:pic>
        <p:nvPicPr>
          <p:cNvPr id="61" name="image17.pdf"/>
          <p:cNvPicPr>
            <a:picLocks noChangeAspect="1"/>
          </p:cNvPicPr>
          <p:nvPr userDrawn="1"/>
        </p:nvPicPr>
        <p:blipFill>
          <a:blip r:embed="rId4"/>
          <a:stretch>
            <a:fillRect/>
          </a:stretch>
        </p:blipFill>
        <p:spPr>
          <a:xfrm>
            <a:off x="1051560" y="2021208"/>
            <a:ext cx="1186814" cy="1186812"/>
          </a:xfrm>
          <a:prstGeom prst="rect">
            <a:avLst/>
          </a:prstGeom>
          <a:ln w="12700">
            <a:miter lim="400000"/>
          </a:ln>
        </p:spPr>
      </p:pic>
      <p:pic>
        <p:nvPicPr>
          <p:cNvPr id="58" name="image25.pdf"/>
          <p:cNvPicPr>
            <a:picLocks noChangeAspect="1"/>
          </p:cNvPicPr>
          <p:nvPr userDrawn="1"/>
        </p:nvPicPr>
        <p:blipFill>
          <a:blip r:embed="rId5"/>
          <a:stretch>
            <a:fillRect/>
          </a:stretch>
        </p:blipFill>
        <p:spPr>
          <a:xfrm>
            <a:off x="3618372" y="2063894"/>
            <a:ext cx="1101441" cy="1101441"/>
          </a:xfrm>
          <a:prstGeom prst="rect">
            <a:avLst/>
          </a:prstGeom>
          <a:ln w="12700">
            <a:miter lim="400000"/>
          </a:ln>
        </p:spPr>
      </p:pic>
      <p:pic>
        <p:nvPicPr>
          <p:cNvPr id="63" name="image12.pdf"/>
          <p:cNvPicPr>
            <a:picLocks noChangeAspect="1"/>
          </p:cNvPicPr>
          <p:nvPr userDrawn="1"/>
        </p:nvPicPr>
        <p:blipFill>
          <a:blip r:embed="rId6"/>
          <a:stretch>
            <a:fillRect/>
          </a:stretch>
        </p:blipFill>
        <p:spPr>
          <a:xfrm>
            <a:off x="8666622" y="2063894"/>
            <a:ext cx="1101441" cy="1101441"/>
          </a:xfrm>
          <a:prstGeom prst="rect">
            <a:avLst/>
          </a:prstGeom>
        </p:spPr>
      </p:pic>
      <p:sp>
        <p:nvSpPr>
          <p:cNvPr id="64" name="Freeform: Shape 63"/>
          <p:cNvSpPr/>
          <p:nvPr userDrawn="1"/>
        </p:nvSpPr>
        <p:spPr>
          <a:xfrm>
            <a:off x="518160"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5" name="Text Placeholder 6"/>
          <p:cNvSpPr>
            <a:spLocks noGrp="1"/>
          </p:cNvSpPr>
          <p:nvPr>
            <p:ph type="body" sz="quarter" idx="14" hasCustomPrompt="1"/>
          </p:nvPr>
        </p:nvSpPr>
        <p:spPr>
          <a:xfrm>
            <a:off x="518160" y="3729040"/>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r>
              <a:rPr lang="en-US" dirty="0"/>
              <a:t>Short headline goes here.</a:t>
            </a:r>
          </a:p>
        </p:txBody>
      </p:sp>
      <p:sp>
        <p:nvSpPr>
          <p:cNvPr id="67" name="Freeform: Shape 66"/>
          <p:cNvSpPr/>
          <p:nvPr userDrawn="1"/>
        </p:nvSpPr>
        <p:spPr>
          <a:xfrm>
            <a:off x="5566410"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8" name="Text Placeholder 6"/>
          <p:cNvSpPr>
            <a:spLocks noGrp="1"/>
          </p:cNvSpPr>
          <p:nvPr>
            <p:ph type="body" sz="quarter" idx="16" hasCustomPrompt="1"/>
          </p:nvPr>
        </p:nvSpPr>
        <p:spPr>
          <a:xfrm>
            <a:off x="5566410" y="3729040"/>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r>
              <a:rPr lang="en-US" dirty="0"/>
              <a:t>Short headline goes here.</a:t>
            </a:r>
          </a:p>
        </p:txBody>
      </p:sp>
      <p:sp>
        <p:nvSpPr>
          <p:cNvPr id="3" name="Text Placeholder 2"/>
          <p:cNvSpPr>
            <a:spLocks noGrp="1"/>
          </p:cNvSpPr>
          <p:nvPr>
            <p:ph type="body" sz="quarter" idx="18" hasCustomPrompt="1"/>
          </p:nvPr>
        </p:nvSpPr>
        <p:spPr>
          <a:xfrm>
            <a:off x="518160" y="4371972"/>
            <a:ext cx="2270760"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sp>
        <p:nvSpPr>
          <p:cNvPr id="70" name="Text Placeholder 2"/>
          <p:cNvSpPr>
            <a:spLocks noGrp="1"/>
          </p:cNvSpPr>
          <p:nvPr>
            <p:ph type="body" sz="quarter" idx="19" hasCustomPrompt="1"/>
          </p:nvPr>
        </p:nvSpPr>
        <p:spPr>
          <a:xfrm>
            <a:off x="3042284" y="4371972"/>
            <a:ext cx="2270760"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sp>
        <p:nvSpPr>
          <p:cNvPr id="71" name="Text Placeholder 2"/>
          <p:cNvSpPr>
            <a:spLocks noGrp="1"/>
          </p:cNvSpPr>
          <p:nvPr>
            <p:ph type="body" sz="quarter" idx="20" hasCustomPrompt="1"/>
          </p:nvPr>
        </p:nvSpPr>
        <p:spPr>
          <a:xfrm>
            <a:off x="5566410" y="4371972"/>
            <a:ext cx="2270760"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sp>
        <p:nvSpPr>
          <p:cNvPr id="72" name="Text Placeholder 2"/>
          <p:cNvSpPr>
            <a:spLocks noGrp="1"/>
          </p:cNvSpPr>
          <p:nvPr>
            <p:ph type="body" sz="quarter" idx="21" hasCustomPrompt="1"/>
          </p:nvPr>
        </p:nvSpPr>
        <p:spPr>
          <a:xfrm>
            <a:off x="8090534" y="4371972"/>
            <a:ext cx="2270760"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pic>
        <p:nvPicPr>
          <p:cNvPr id="4" name="Picture 3"/>
          <p:cNvPicPr>
            <a:picLocks noChangeAspect="1"/>
          </p:cNvPicPr>
          <p:nvPr userDrawn="1"/>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6036309" y="2060135"/>
            <a:ext cx="1313816" cy="1108959"/>
          </a:xfrm>
          <a:prstGeom prst="rect">
            <a:avLst/>
          </a:prstGeom>
        </p:spPr>
      </p:pic>
    </p:spTree>
    <p:extLst>
      <p:ext uri="{BB962C8B-B14F-4D97-AF65-F5344CB8AC3E}">
        <p14:creationId xmlns:p14="http://schemas.microsoft.com/office/powerpoint/2010/main" val="2737825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Way Section Content">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5" name="Freeform: Shape 54"/>
          <p:cNvSpPr/>
          <p:nvPr userDrawn="1"/>
        </p:nvSpPr>
        <p:spPr>
          <a:xfrm>
            <a:off x="8090535"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56" name="Freeform: Shape 55"/>
          <p:cNvSpPr/>
          <p:nvPr userDrawn="1"/>
        </p:nvSpPr>
        <p:spPr>
          <a:xfrm>
            <a:off x="3042285"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7" name="Text Placeholder 6"/>
          <p:cNvSpPr>
            <a:spLocks noGrp="1"/>
          </p:cNvSpPr>
          <p:nvPr>
            <p:ph type="body" sz="quarter" idx="10" hasCustomPrompt="1"/>
          </p:nvPr>
        </p:nvSpPr>
        <p:spPr>
          <a:xfrm>
            <a:off x="3042284" y="2814632"/>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r>
              <a:rPr lang="en-US" dirty="0"/>
              <a:t>Short headline goes here.</a:t>
            </a:r>
          </a:p>
        </p:txBody>
      </p:sp>
      <p:sp>
        <p:nvSpPr>
          <p:cNvPr id="57" name="Text Placeholder 6"/>
          <p:cNvSpPr>
            <a:spLocks noGrp="1"/>
          </p:cNvSpPr>
          <p:nvPr>
            <p:ph type="body" sz="quarter" idx="11" hasCustomPrompt="1"/>
          </p:nvPr>
        </p:nvSpPr>
        <p:spPr>
          <a:xfrm>
            <a:off x="8090534" y="2814632"/>
            <a:ext cx="2229803" cy="600077"/>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r>
              <a:rPr lang="en-US" dirty="0"/>
              <a:t>Short headline goes here.</a:t>
            </a:r>
          </a:p>
        </p:txBody>
      </p:sp>
      <p:sp>
        <p:nvSpPr>
          <p:cNvPr id="64" name="Freeform: Shape 63"/>
          <p:cNvSpPr/>
          <p:nvPr userDrawn="1"/>
        </p:nvSpPr>
        <p:spPr>
          <a:xfrm>
            <a:off x="518160"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5" name="Text Placeholder 6"/>
          <p:cNvSpPr>
            <a:spLocks noGrp="1"/>
          </p:cNvSpPr>
          <p:nvPr>
            <p:ph type="body" sz="quarter" idx="14" hasCustomPrompt="1"/>
          </p:nvPr>
        </p:nvSpPr>
        <p:spPr>
          <a:xfrm>
            <a:off x="518160" y="2814632"/>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r>
              <a:rPr lang="en-US" dirty="0"/>
              <a:t>Short headline goes here.</a:t>
            </a:r>
          </a:p>
        </p:txBody>
      </p:sp>
      <p:sp>
        <p:nvSpPr>
          <p:cNvPr id="67" name="Freeform: Shape 66"/>
          <p:cNvSpPr/>
          <p:nvPr userDrawn="1"/>
        </p:nvSpPr>
        <p:spPr>
          <a:xfrm>
            <a:off x="5566410"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8" name="Text Placeholder 6"/>
          <p:cNvSpPr>
            <a:spLocks noGrp="1"/>
          </p:cNvSpPr>
          <p:nvPr>
            <p:ph type="body" sz="quarter" idx="16" hasCustomPrompt="1"/>
          </p:nvPr>
        </p:nvSpPr>
        <p:spPr>
          <a:xfrm>
            <a:off x="5566410" y="2814632"/>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r>
              <a:rPr lang="en-US" dirty="0"/>
              <a:t>Short headline goes here.</a:t>
            </a:r>
          </a:p>
        </p:txBody>
      </p:sp>
      <p:sp>
        <p:nvSpPr>
          <p:cNvPr id="3" name="Text Placeholder 2"/>
          <p:cNvSpPr>
            <a:spLocks noGrp="1"/>
          </p:cNvSpPr>
          <p:nvPr>
            <p:ph type="body" sz="quarter" idx="18" hasCustomPrompt="1"/>
          </p:nvPr>
        </p:nvSpPr>
        <p:spPr>
          <a:xfrm>
            <a:off x="518160" y="3457564"/>
            <a:ext cx="2229803"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sp>
        <p:nvSpPr>
          <p:cNvPr id="70" name="Text Placeholder 2"/>
          <p:cNvSpPr>
            <a:spLocks noGrp="1"/>
          </p:cNvSpPr>
          <p:nvPr>
            <p:ph type="body" sz="quarter" idx="19" hasCustomPrompt="1"/>
          </p:nvPr>
        </p:nvSpPr>
        <p:spPr>
          <a:xfrm>
            <a:off x="3042284" y="3457564"/>
            <a:ext cx="2229803"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sp>
        <p:nvSpPr>
          <p:cNvPr id="71" name="Text Placeholder 2"/>
          <p:cNvSpPr>
            <a:spLocks noGrp="1"/>
          </p:cNvSpPr>
          <p:nvPr>
            <p:ph type="body" sz="quarter" idx="20" hasCustomPrompt="1"/>
          </p:nvPr>
        </p:nvSpPr>
        <p:spPr>
          <a:xfrm>
            <a:off x="5566410" y="3457564"/>
            <a:ext cx="2229803"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sp>
        <p:nvSpPr>
          <p:cNvPr id="72" name="Text Placeholder 2"/>
          <p:cNvSpPr>
            <a:spLocks noGrp="1"/>
          </p:cNvSpPr>
          <p:nvPr>
            <p:ph type="body" sz="quarter" idx="21" hasCustomPrompt="1"/>
          </p:nvPr>
        </p:nvSpPr>
        <p:spPr>
          <a:xfrm>
            <a:off x="8090534" y="3457564"/>
            <a:ext cx="2229803"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r>
              <a:rPr lang="en-US" dirty="0"/>
              <a:t>This is another great alternative to a simple bulleted list.</a:t>
            </a:r>
          </a:p>
        </p:txBody>
      </p:sp>
      <p:sp>
        <p:nvSpPr>
          <p:cNvPr id="66" name="Text Placeholder 6"/>
          <p:cNvSpPr>
            <a:spLocks noGrp="1"/>
          </p:cNvSpPr>
          <p:nvPr>
            <p:ph type="body" sz="quarter" idx="22" hasCustomPrompt="1"/>
          </p:nvPr>
        </p:nvSpPr>
        <p:spPr>
          <a:xfrm>
            <a:off x="3042284" y="1338269"/>
            <a:ext cx="2229803" cy="1176335"/>
          </a:xfrm>
        </p:spPr>
        <p:txBody>
          <a:bodyPr anchor="b" anchorCtr="0">
            <a:normAutofit/>
          </a:bodyPr>
          <a:lstStyle>
            <a:lvl1pPr marL="0" indent="0">
              <a:lnSpc>
                <a:spcPct val="85000"/>
              </a:lnSpc>
              <a:buNone/>
              <a:defRPr sz="6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69" name="Text Placeholder 6"/>
          <p:cNvSpPr>
            <a:spLocks noGrp="1"/>
          </p:cNvSpPr>
          <p:nvPr>
            <p:ph type="body" sz="quarter" idx="23" hasCustomPrompt="1"/>
          </p:nvPr>
        </p:nvSpPr>
        <p:spPr>
          <a:xfrm>
            <a:off x="8090534" y="1338269"/>
            <a:ext cx="2229803" cy="1176335"/>
          </a:xfrm>
        </p:spPr>
        <p:txBody>
          <a:bodyPr anchor="b" anchorCtr="0">
            <a:normAutofit/>
          </a:bodyPr>
          <a:lstStyle>
            <a:lvl1pPr marL="0" indent="0">
              <a:lnSpc>
                <a:spcPct val="85000"/>
              </a:lnSpc>
              <a:buNone/>
              <a:defRPr sz="6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73" name="Text Placeholder 6"/>
          <p:cNvSpPr>
            <a:spLocks noGrp="1"/>
          </p:cNvSpPr>
          <p:nvPr>
            <p:ph type="body" sz="quarter" idx="24" hasCustomPrompt="1"/>
          </p:nvPr>
        </p:nvSpPr>
        <p:spPr>
          <a:xfrm>
            <a:off x="518160" y="1338269"/>
            <a:ext cx="2229803" cy="1176335"/>
          </a:xfrm>
        </p:spPr>
        <p:txBody>
          <a:bodyPr anchor="b" anchorCtr="0">
            <a:normAutofit/>
          </a:bodyPr>
          <a:lstStyle>
            <a:lvl1pPr marL="0" indent="0">
              <a:lnSpc>
                <a:spcPct val="85000"/>
              </a:lnSpc>
              <a:buNone/>
              <a:defRPr sz="6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74" name="Text Placeholder 6"/>
          <p:cNvSpPr>
            <a:spLocks noGrp="1"/>
          </p:cNvSpPr>
          <p:nvPr>
            <p:ph type="body" sz="quarter" idx="25" hasCustomPrompt="1"/>
          </p:nvPr>
        </p:nvSpPr>
        <p:spPr>
          <a:xfrm>
            <a:off x="5566410" y="1338269"/>
            <a:ext cx="2229803" cy="1176335"/>
          </a:xfrm>
        </p:spPr>
        <p:txBody>
          <a:bodyPr anchor="b" anchorCtr="0">
            <a:normAutofit/>
          </a:bodyPr>
          <a:lstStyle>
            <a:lvl1pPr marL="0" indent="0">
              <a:lnSpc>
                <a:spcPct val="85000"/>
              </a:lnSpc>
              <a:buNone/>
              <a:defRPr sz="6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Tree>
    <p:extLst>
      <p:ext uri="{BB962C8B-B14F-4D97-AF65-F5344CB8AC3E}">
        <p14:creationId xmlns:p14="http://schemas.microsoft.com/office/powerpoint/2010/main" val="2077213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9233C"/>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19233C"/>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2" name="Title 1"/>
          <p:cNvSpPr>
            <a:spLocks noGrp="1"/>
          </p:cNvSpPr>
          <p:nvPr>
            <p:ph type="ctrTitle" hasCustomPrompt="1"/>
          </p:nvPr>
        </p:nvSpPr>
        <p:spPr bwMode="gray">
          <a:xfrm>
            <a:off x="584395" y="1820425"/>
            <a:ext cx="11090769" cy="1177673"/>
          </a:xfrm>
        </p:spPr>
        <p:txBody>
          <a:bodyPr anchor="t" anchorCtr="0">
            <a:normAutofit/>
          </a:bodyPr>
          <a:lstStyle>
            <a:lvl1pPr algn="l">
              <a:lnSpc>
                <a:spcPct val="90000"/>
              </a:lnSpc>
              <a:defRPr sz="6800" b="1" i="0" cap="none" baseline="0">
                <a:solidFill>
                  <a:schemeClr val="bg1"/>
                </a:solidFill>
                <a:latin typeface="+mj-lt"/>
                <a:cs typeface="Calibri" panose="020F0502020204030204" pitchFamily="34" charset="0"/>
              </a:defRPr>
            </a:lvl1pPr>
          </a:lstStyle>
          <a:p>
            <a:r>
              <a:rPr lang="en-US" dirty="0"/>
              <a:t>Thank you.</a:t>
            </a:r>
          </a:p>
        </p:txBody>
      </p:sp>
      <p:sp>
        <p:nvSpPr>
          <p:cNvPr id="3" name="Subtitle 2"/>
          <p:cNvSpPr>
            <a:spLocks noGrp="1"/>
          </p:cNvSpPr>
          <p:nvPr>
            <p:ph type="subTitle" idx="1" hasCustomPrompt="1"/>
          </p:nvPr>
        </p:nvSpPr>
        <p:spPr bwMode="gray">
          <a:xfrm>
            <a:off x="584394" y="4108982"/>
            <a:ext cx="2900928" cy="701557"/>
          </a:xfrm>
        </p:spPr>
        <p:txBody>
          <a:bodyPr anchor="b" anchorCtr="0">
            <a:normAutofit/>
          </a:bodyPr>
          <a:lstStyle>
            <a:lvl1pPr marL="0" indent="0" algn="l">
              <a:buNone/>
              <a:defRPr sz="2700" b="1" i="0">
                <a:solidFill>
                  <a:schemeClr val="bg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0" name="Text Placeholder 69"/>
          <p:cNvSpPr>
            <a:spLocks noGrp="1"/>
          </p:cNvSpPr>
          <p:nvPr>
            <p:ph type="body" sz="quarter" idx="10" hasCustomPrompt="1"/>
          </p:nvPr>
        </p:nvSpPr>
        <p:spPr bwMode="gray">
          <a:xfrm>
            <a:off x="584394" y="4890860"/>
            <a:ext cx="2898652" cy="436514"/>
          </a:xfrm>
        </p:spPr>
        <p:txBody>
          <a:bodyPr anchor="t" anchorCtr="0">
            <a:normAutofit/>
          </a:bodyPr>
          <a:lstStyle>
            <a:lvl1pPr marL="0" indent="0">
              <a:lnSpc>
                <a:spcPct val="80000"/>
              </a:lnSpc>
              <a:buNone/>
              <a:defRPr sz="1600" b="0" i="0" cap="none" spc="100" baseline="0">
                <a:solidFill>
                  <a:schemeClr val="bg1"/>
                </a:solidFill>
                <a:latin typeface="+mn-lt"/>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contact info</a:t>
            </a:r>
          </a:p>
        </p:txBody>
      </p:sp>
      <p:pic>
        <p:nvPicPr>
          <p:cNvPr id="29" name="image3.pdf"/>
          <p:cNvPicPr>
            <a:picLocks noChangeAspect="1"/>
          </p:cNvPicPr>
          <p:nvPr userDrawn="1"/>
        </p:nvPicPr>
        <p:blipFill>
          <a:blip r:embed="rId3"/>
          <a:stretch>
            <a:fillRect/>
          </a:stretch>
        </p:blipFill>
        <p:spPr>
          <a:xfrm>
            <a:off x="613057" y="525493"/>
            <a:ext cx="1890829" cy="500265"/>
          </a:xfrm>
          <a:prstGeom prst="rect">
            <a:avLst/>
          </a:prstGeom>
          <a:ln w="12700">
            <a:miter lim="400000"/>
          </a:ln>
        </p:spPr>
      </p:pic>
      <p:sp>
        <p:nvSpPr>
          <p:cNvPr id="33" name="TextBox 32"/>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Calibri" panose="020F0502020204030204" pitchFamily="34" charset="0"/>
              </a:rPr>
              <a:pPr algn="r"/>
              <a:t>‹#›</a:t>
            </a:fld>
            <a:endParaRPr lang="en-US" sz="1600" b="1" dirty="0">
              <a:solidFill>
                <a:srgbClr val="A79D97"/>
              </a:solidFill>
              <a:latin typeface="Calibri" panose="020F0502020204030204" pitchFamily="34" charset="0"/>
            </a:endParaRPr>
          </a:p>
        </p:txBody>
      </p:sp>
      <p:sp>
        <p:nvSpPr>
          <p:cNvPr id="34" name="TextBox 33"/>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Calibri" panose="020F0502020204030204" pitchFamily="34" charset="0"/>
              </a:rPr>
              <a:t>Copyright © 2017 Symantec Corporation </a:t>
            </a:r>
          </a:p>
        </p:txBody>
      </p:sp>
    </p:spTree>
    <p:extLst>
      <p:ext uri="{BB962C8B-B14F-4D97-AF65-F5344CB8AC3E}">
        <p14:creationId xmlns:p14="http://schemas.microsoft.com/office/powerpoint/2010/main" val="535470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ter Slid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3660775" y="3371850"/>
            <a:ext cx="3352800" cy="2384425"/>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r>
              <a:rPr lang="en-US" dirty="0"/>
              <a:t>Symantec Black is used for section and chapter dividers. Change Section ## to 01, 02, 03… as needed to represent section.</a:t>
            </a:r>
          </a:p>
        </p:txBody>
      </p:sp>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15263727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ter Slide w/graphic">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21925"/>
          <a:stretch/>
        </p:blipFill>
        <p:spPr>
          <a:xfrm>
            <a:off x="9196371" y="1632202"/>
            <a:ext cx="2995629" cy="3845405"/>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Black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23225944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hapter Slide w/graphic">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034872" y="1667127"/>
            <a:ext cx="2157128" cy="3799975"/>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Black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56944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photo">
    <p:bg>
      <p:bgPr>
        <a:solidFill>
          <a:srgbClr val="19233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84396" y="1820425"/>
            <a:ext cx="5471848" cy="1822888"/>
          </a:xfrm>
        </p:spPr>
        <p:txBody>
          <a:bodyPr anchor="t" anchorCtr="0">
            <a:normAutofit/>
          </a:bodyPr>
          <a:lstStyle>
            <a:lvl1pPr algn="l">
              <a:lnSpc>
                <a:spcPct val="90000"/>
              </a:lnSpc>
              <a:defRPr sz="3200" b="1" i="0" cap="none" baseline="0">
                <a:solidFill>
                  <a:schemeClr val="bg1"/>
                </a:solidFill>
                <a:latin typeface="+mj-lt"/>
                <a:cs typeface="Calibri" panose="020F0502020204030204" pitchFamily="34" charset="0"/>
              </a:defRPr>
            </a:lvl1pPr>
          </a:lstStyle>
          <a:p>
            <a:r>
              <a:rPr lang="en-US" dirty="0"/>
              <a:t>Title slide with photograph</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29" name="image3.pdf"/>
          <p:cNvPicPr>
            <a:picLocks noChangeAspect="1"/>
          </p:cNvPicPr>
          <p:nvPr userDrawn="1"/>
        </p:nvPicPr>
        <p:blipFill>
          <a:blip r:embed="rId3"/>
          <a:stretch>
            <a:fillRect/>
          </a:stretch>
        </p:blipFill>
        <p:spPr>
          <a:xfrm>
            <a:off x="613057" y="525493"/>
            <a:ext cx="1890829" cy="500265"/>
          </a:xfrm>
          <a:prstGeom prst="rect">
            <a:avLst/>
          </a:prstGeom>
          <a:ln w="12700">
            <a:miter lim="400000"/>
          </a:ln>
        </p:spPr>
      </p:pic>
      <p:sp>
        <p:nvSpPr>
          <p:cNvPr id="30" name="Shape 13"/>
          <p:cNvSpPr/>
          <p:nvPr userDrawn="1"/>
        </p:nvSpPr>
        <p:spPr>
          <a:xfrm>
            <a:off x="529390" y="1559847"/>
            <a:ext cx="9144001" cy="22359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spAutoFit/>
          </a:bodyPr>
          <a:lstStyle>
            <a:lvl1pPr>
              <a:lnSpc>
                <a:spcPct val="90000"/>
              </a:lnSpc>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Title</a:t>
            </a:r>
          </a:p>
        </p:txBody>
      </p:sp>
      <p:sp>
        <p:nvSpPr>
          <p:cNvPr id="6" name="Picture Placeholder 5"/>
          <p:cNvSpPr>
            <a:spLocks noGrp="1"/>
          </p:cNvSpPr>
          <p:nvPr>
            <p:ph type="pic" sz="quarter" idx="11" hasCustomPrompt="1"/>
          </p:nvPr>
        </p:nvSpPr>
        <p:spPr>
          <a:xfrm>
            <a:off x="7928264" y="0"/>
            <a:ext cx="4263736" cy="6858000"/>
          </a:xfrm>
        </p:spPr>
        <p:txBody>
          <a:bodyPr anchor="ctr" anchorCtr="0"/>
          <a:lstStyle>
            <a:lvl1pPr marL="0" indent="0" algn="ctr">
              <a:buFontTx/>
              <a:buNone/>
              <a:defRPr/>
            </a:lvl1pPr>
          </a:lstStyle>
          <a:p>
            <a:r>
              <a:rPr lang="en-US" dirty="0"/>
              <a:t>Add Picture Here</a:t>
            </a:r>
          </a:p>
        </p:txBody>
      </p:sp>
      <p:sp>
        <p:nvSpPr>
          <p:cNvPr id="33" name="Subtitle 2">
            <a:extLst>
              <a:ext uri="{FF2B5EF4-FFF2-40B4-BE49-F238E27FC236}">
                <a16:creationId xmlns:a16="http://schemas.microsoft.com/office/drawing/2014/main" id="{5FD57C54-157E-42ED-BBC2-36F0FA55D071}"/>
              </a:ext>
            </a:extLst>
          </p:cNvPr>
          <p:cNvSpPr>
            <a:spLocks noGrp="1"/>
          </p:cNvSpPr>
          <p:nvPr>
            <p:ph type="subTitle" idx="1" hasCustomPrompt="1"/>
          </p:nvPr>
        </p:nvSpPr>
        <p:spPr bwMode="gray">
          <a:xfrm>
            <a:off x="584394" y="4108982"/>
            <a:ext cx="5102352" cy="384048"/>
          </a:xfrm>
        </p:spPr>
        <p:txBody>
          <a:bodyPr vert="horz" lIns="0" tIns="0" rIns="0" bIns="0" rtlCol="0" anchor="t" anchorCtr="0">
            <a:normAutofit/>
          </a:bodyPr>
          <a:lstStyle>
            <a:lvl1pPr marL="0" indent="0">
              <a:buNone/>
              <a:defRPr lang="en-US" sz="1800" b="1" i="0" kern="1200" cap="none" spc="0" baseline="0" dirty="0">
                <a:solidFill>
                  <a:schemeClr val="bg1"/>
                </a:solidFill>
                <a:latin typeface="+mn-lt"/>
                <a:ea typeface="+mn-ea"/>
                <a:cs typeface="Calibri" panose="020F0502020204030204" pitchFamily="34" charset="0"/>
              </a:defRPr>
            </a:lvl1pPr>
          </a:lstStyle>
          <a:p>
            <a:pPr marL="0" lvl="0" indent="0" algn="l" defTabSz="914400" rtl="0" eaLnBrk="1" latinLnBrk="0" hangingPunct="1">
              <a:lnSpc>
                <a:spcPct val="80000"/>
              </a:lnSpc>
              <a:spcBef>
                <a:spcPts val="1000"/>
              </a:spcBef>
              <a:buFont typeface="Courier New" panose="02070309020205020404" pitchFamily="49" charset="0"/>
              <a:buNone/>
            </a:pPr>
            <a:r>
              <a:rPr lang="en-US" dirty="0"/>
              <a:t>Click to add name</a:t>
            </a:r>
          </a:p>
        </p:txBody>
      </p:sp>
      <p:sp>
        <p:nvSpPr>
          <p:cNvPr id="34" name="Text Placeholder 69">
            <a:extLst>
              <a:ext uri="{FF2B5EF4-FFF2-40B4-BE49-F238E27FC236}">
                <a16:creationId xmlns:a16="http://schemas.microsoft.com/office/drawing/2014/main" id="{0E76BD23-80D1-4C92-B0C2-E4A777A82365}"/>
              </a:ext>
            </a:extLst>
          </p:cNvPr>
          <p:cNvSpPr>
            <a:spLocks noGrp="1"/>
          </p:cNvSpPr>
          <p:nvPr>
            <p:ph type="body" sz="quarter" idx="10" hasCustomPrompt="1"/>
          </p:nvPr>
        </p:nvSpPr>
        <p:spPr bwMode="gray">
          <a:xfrm>
            <a:off x="584394" y="5966357"/>
            <a:ext cx="5102352" cy="384048"/>
          </a:xfrm>
        </p:spPr>
        <p:txBody>
          <a:bodyPr anchor="t" anchorCtr="0">
            <a:normAutofit/>
          </a:bodyPr>
          <a:lstStyle>
            <a:lvl1pPr marL="0" indent="0">
              <a:lnSpc>
                <a:spcPct val="80000"/>
              </a:lnSpc>
              <a:buNone/>
              <a:defRPr sz="1800" b="1" i="0" cap="none" spc="100" baseline="0">
                <a:solidFill>
                  <a:schemeClr val="bg1"/>
                </a:solidFill>
                <a:latin typeface="+mn-lt"/>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sp>
        <p:nvSpPr>
          <p:cNvPr id="35" name="Shape 14">
            <a:extLst>
              <a:ext uri="{FF2B5EF4-FFF2-40B4-BE49-F238E27FC236}">
                <a16:creationId xmlns:a16="http://schemas.microsoft.com/office/drawing/2014/main" id="{F626FFD0-B189-43DD-8BA6-4F670A2B0292}"/>
              </a:ext>
            </a:extLst>
          </p:cNvPr>
          <p:cNvSpPr/>
          <p:nvPr userDrawn="1"/>
        </p:nvSpPr>
        <p:spPr>
          <a:xfrm>
            <a:off x="529390" y="3815183"/>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Presenter</a:t>
            </a:r>
          </a:p>
        </p:txBody>
      </p:sp>
      <p:sp>
        <p:nvSpPr>
          <p:cNvPr id="36" name="Shape 15">
            <a:extLst>
              <a:ext uri="{FF2B5EF4-FFF2-40B4-BE49-F238E27FC236}">
                <a16:creationId xmlns:a16="http://schemas.microsoft.com/office/drawing/2014/main" id="{474B2BE4-8163-4C54-85D5-F3E92F84553C}"/>
              </a:ext>
            </a:extLst>
          </p:cNvPr>
          <p:cNvSpPr/>
          <p:nvPr userDrawn="1"/>
        </p:nvSpPr>
        <p:spPr>
          <a:xfrm>
            <a:off x="529390" y="567255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Date</a:t>
            </a:r>
          </a:p>
        </p:txBody>
      </p:sp>
      <p:sp>
        <p:nvSpPr>
          <p:cNvPr id="37" name="Text Placeholder 4">
            <a:extLst>
              <a:ext uri="{FF2B5EF4-FFF2-40B4-BE49-F238E27FC236}">
                <a16:creationId xmlns:a16="http://schemas.microsoft.com/office/drawing/2014/main" id="{82748881-0E61-47EF-985D-BB0855C9BB37}"/>
              </a:ext>
            </a:extLst>
          </p:cNvPr>
          <p:cNvSpPr>
            <a:spLocks noGrp="1"/>
          </p:cNvSpPr>
          <p:nvPr>
            <p:ph type="body" sz="quarter" idx="13"/>
          </p:nvPr>
        </p:nvSpPr>
        <p:spPr>
          <a:xfrm>
            <a:off x="584394" y="4585183"/>
            <a:ext cx="5102352" cy="457200"/>
          </a:xfrm>
        </p:spPr>
        <p:txBody>
          <a:bodyPr>
            <a:normAutofit/>
          </a:bodyPr>
          <a:lstStyle>
            <a:lvl1pPr marL="0" indent="0">
              <a:buNone/>
              <a:defRPr sz="140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39329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hapter Slide w/graphic">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298999" y="1672762"/>
            <a:ext cx="1893001" cy="3794340"/>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Black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32958736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hapter Slide w/graphic">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2"/>
          <a:stretch/>
        </p:blipFill>
        <p:spPr>
          <a:xfrm>
            <a:off x="9944369" y="1672762"/>
            <a:ext cx="2247632" cy="3794340"/>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Black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3295172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hapter Slide w/graphic">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324314" y="2242039"/>
            <a:ext cx="1875682" cy="2607008"/>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Black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34115967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Chapter Slide w/graphic">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549472" y="1906311"/>
            <a:ext cx="1642528" cy="3277885"/>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Black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19608866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pter Slide w/photo">
    <p:bg>
      <p:bgPr>
        <a:solidFill>
          <a:schemeClr val="tx1"/>
        </a:solidFill>
        <a:effectLst/>
      </p:bgPr>
    </p:bg>
    <p:spTree>
      <p:nvGrpSpPr>
        <p:cNvPr id="1" name=""/>
        <p:cNvGrpSpPr/>
        <p:nvPr/>
      </p:nvGrpSpPr>
      <p:grpSpPr>
        <a:xfrm>
          <a:off x="0" y="0"/>
          <a:ext cx="0" cy="0"/>
          <a:chOff x="0" y="0"/>
          <a:chExt cx="0" cy="0"/>
        </a:xfrm>
      </p:grpSpPr>
      <p:pic>
        <p:nvPicPr>
          <p:cNvPr id="8" name="iStock-480751442_Edited.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0" y="0"/>
            <a:ext cx="12216788" cy="6857999"/>
          </a:xfrm>
          <a:prstGeom prst="rect">
            <a:avLst/>
          </a:prstGeom>
        </p:spPr>
      </p:pic>
      <p:sp>
        <p:nvSpPr>
          <p:cNvPr id="3" name="Title 2"/>
          <p:cNvSpPr>
            <a:spLocks noGrp="1"/>
          </p:cNvSpPr>
          <p:nvPr>
            <p:ph type="title" hasCustomPrompt="1"/>
          </p:nvPr>
        </p:nvSpPr>
        <p:spPr>
          <a:xfrm>
            <a:off x="530352" y="885903"/>
            <a:ext cx="11109960" cy="1242935"/>
          </a:xfrm>
        </p:spPr>
        <p:txBody>
          <a:bodyPr>
            <a:normAutofit/>
          </a:bodyPr>
          <a:lstStyle>
            <a:lvl1pPr>
              <a:defRPr sz="6800"/>
            </a:lvl1pPr>
          </a:lstStyle>
          <a:p>
            <a:r>
              <a:rPr lang="en-US" dirty="0"/>
              <a:t>Chapter or section slide</a:t>
            </a:r>
          </a:p>
        </p:txBody>
      </p:sp>
      <p:sp>
        <p:nvSpPr>
          <p:cNvPr id="6" name="Text Placeholder 4"/>
          <p:cNvSpPr>
            <a:spLocks noGrp="1"/>
          </p:cNvSpPr>
          <p:nvPr>
            <p:ph type="body" sz="quarter" idx="11" hasCustomPrompt="1"/>
          </p:nvPr>
        </p:nvSpPr>
        <p:spPr>
          <a:xfrm>
            <a:off x="589696" y="2229580"/>
            <a:ext cx="1910617" cy="2377590"/>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pic>
        <p:nvPicPr>
          <p:cNvPr id="9" name="image3.pdf"/>
          <p:cNvPicPr>
            <a:picLocks noChangeAspect="1"/>
          </p:cNvPicPr>
          <p:nvPr userDrawn="1"/>
        </p:nvPicPr>
        <p:blipFill>
          <a:blip r:embed="rId3"/>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81910" y="2229580"/>
            <a:ext cx="4577252" cy="2377590"/>
          </a:xfrm>
        </p:spPr>
        <p:txBody>
          <a:bodyPr>
            <a:normAutofit/>
          </a:bodyPr>
          <a:lstStyle>
            <a:lvl1pPr marL="0" indent="0">
              <a:buFontTx/>
              <a:buNone/>
              <a:defRPr sz="1600"/>
            </a:lvl1pPr>
          </a:lstStyle>
          <a:p>
            <a:r>
              <a:rPr lang="en-US" dirty="0"/>
              <a:t>Change Section ## to 01, 02, 03… as needed to represent section.</a:t>
            </a:r>
          </a:p>
        </p:txBody>
      </p:sp>
    </p:spTree>
    <p:extLst>
      <p:ext uri="{BB962C8B-B14F-4D97-AF65-F5344CB8AC3E}">
        <p14:creationId xmlns:p14="http://schemas.microsoft.com/office/powerpoint/2010/main" val="2185777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hapter Slide w/photo">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16788" cy="6858000"/>
          </a:xfrm>
          <a:prstGeom prst="rect">
            <a:avLst/>
          </a:prstGeom>
        </p:spPr>
      </p:pic>
      <p:sp>
        <p:nvSpPr>
          <p:cNvPr id="3" name="Title 2"/>
          <p:cNvSpPr>
            <a:spLocks noGrp="1"/>
          </p:cNvSpPr>
          <p:nvPr>
            <p:ph type="title" hasCustomPrompt="1"/>
          </p:nvPr>
        </p:nvSpPr>
        <p:spPr>
          <a:xfrm>
            <a:off x="530352" y="885903"/>
            <a:ext cx="11109960" cy="1242935"/>
          </a:xfrm>
        </p:spPr>
        <p:txBody>
          <a:bodyPr>
            <a:normAutofit/>
          </a:bodyPr>
          <a:lstStyle>
            <a:lvl1pPr>
              <a:defRPr sz="6800"/>
            </a:lvl1pPr>
          </a:lstStyle>
          <a:p>
            <a:r>
              <a:rPr lang="en-US" dirty="0"/>
              <a:t>Chapter or section slide</a:t>
            </a:r>
          </a:p>
        </p:txBody>
      </p:sp>
      <p:sp>
        <p:nvSpPr>
          <p:cNvPr id="6" name="Text Placeholder 4"/>
          <p:cNvSpPr>
            <a:spLocks noGrp="1"/>
          </p:cNvSpPr>
          <p:nvPr>
            <p:ph type="body" sz="quarter" idx="11" hasCustomPrompt="1"/>
          </p:nvPr>
        </p:nvSpPr>
        <p:spPr>
          <a:xfrm>
            <a:off x="589696" y="2229580"/>
            <a:ext cx="1910617" cy="2377590"/>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pic>
        <p:nvPicPr>
          <p:cNvPr id="9" name="image3.pdf"/>
          <p:cNvPicPr>
            <a:picLocks noChangeAspect="1"/>
          </p:cNvPicPr>
          <p:nvPr userDrawn="1"/>
        </p:nvPicPr>
        <p:blipFill>
          <a:blip r:embed="rId3"/>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81910" y="2229580"/>
            <a:ext cx="4577252" cy="2377590"/>
          </a:xfrm>
        </p:spPr>
        <p:txBody>
          <a:bodyPr>
            <a:normAutofit/>
          </a:bodyPr>
          <a:lstStyle>
            <a:lvl1pPr marL="0" indent="0">
              <a:buFontTx/>
              <a:buNone/>
              <a:defRPr sz="1600"/>
            </a:lvl1pPr>
          </a:lstStyle>
          <a:p>
            <a:r>
              <a:rPr lang="en-US" dirty="0"/>
              <a:t>Change Section ## to 01, 02, 03… as needed to represent section.</a:t>
            </a:r>
          </a:p>
        </p:txBody>
      </p:sp>
    </p:spTree>
    <p:extLst>
      <p:ext uri="{BB962C8B-B14F-4D97-AF65-F5344CB8AC3E}">
        <p14:creationId xmlns:p14="http://schemas.microsoft.com/office/powerpoint/2010/main" val="28839911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hapter Slide w/photo">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t="-2"/>
          <a:stretch/>
        </p:blipFill>
        <p:spPr>
          <a:xfrm>
            <a:off x="-1" y="1"/>
            <a:ext cx="12192001" cy="6858000"/>
          </a:xfrm>
          <a:prstGeom prst="rect">
            <a:avLst/>
          </a:prstGeom>
        </p:spPr>
      </p:pic>
      <p:sp>
        <p:nvSpPr>
          <p:cNvPr id="3" name="Title 2"/>
          <p:cNvSpPr>
            <a:spLocks noGrp="1"/>
          </p:cNvSpPr>
          <p:nvPr>
            <p:ph type="title" hasCustomPrompt="1"/>
          </p:nvPr>
        </p:nvSpPr>
        <p:spPr>
          <a:xfrm>
            <a:off x="530352" y="885903"/>
            <a:ext cx="11109960" cy="1242935"/>
          </a:xfrm>
        </p:spPr>
        <p:txBody>
          <a:bodyPr>
            <a:normAutofit/>
          </a:bodyPr>
          <a:lstStyle>
            <a:lvl1pPr>
              <a:defRPr sz="6800"/>
            </a:lvl1pPr>
          </a:lstStyle>
          <a:p>
            <a:r>
              <a:rPr lang="en-US" dirty="0"/>
              <a:t>Chapter or section slide</a:t>
            </a:r>
          </a:p>
        </p:txBody>
      </p:sp>
      <p:sp>
        <p:nvSpPr>
          <p:cNvPr id="6" name="Text Placeholder 4"/>
          <p:cNvSpPr>
            <a:spLocks noGrp="1"/>
          </p:cNvSpPr>
          <p:nvPr>
            <p:ph type="body" sz="quarter" idx="11" hasCustomPrompt="1"/>
          </p:nvPr>
        </p:nvSpPr>
        <p:spPr>
          <a:xfrm>
            <a:off x="589696" y="2229580"/>
            <a:ext cx="1910617" cy="2377590"/>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pic>
        <p:nvPicPr>
          <p:cNvPr id="9" name="image3.pdf"/>
          <p:cNvPicPr>
            <a:picLocks noChangeAspect="1"/>
          </p:cNvPicPr>
          <p:nvPr userDrawn="1"/>
        </p:nvPicPr>
        <p:blipFill>
          <a:blip r:embed="rId3"/>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81910" y="2229580"/>
            <a:ext cx="4577252" cy="2377590"/>
          </a:xfrm>
        </p:spPr>
        <p:txBody>
          <a:bodyPr>
            <a:normAutofit/>
          </a:bodyPr>
          <a:lstStyle>
            <a:lvl1pPr marL="0" indent="0">
              <a:buFontTx/>
              <a:buNone/>
              <a:defRPr sz="1600"/>
            </a:lvl1pPr>
          </a:lstStyle>
          <a:p>
            <a:r>
              <a:rPr lang="en-US" dirty="0"/>
              <a:t>Change Section ## to 01, 02, 03… as needed to represent section.</a:t>
            </a:r>
          </a:p>
        </p:txBody>
      </p:sp>
    </p:spTree>
    <p:extLst>
      <p:ext uri="{BB962C8B-B14F-4D97-AF65-F5344CB8AC3E}">
        <p14:creationId xmlns:p14="http://schemas.microsoft.com/office/powerpoint/2010/main" val="502657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hapter Slide w/photo">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192000" cy="6858000"/>
          </a:xfrm>
          <a:prstGeom prst="rect">
            <a:avLst/>
          </a:prstGeom>
        </p:spPr>
      </p:pic>
      <p:sp>
        <p:nvSpPr>
          <p:cNvPr id="3" name="Title 2"/>
          <p:cNvSpPr>
            <a:spLocks noGrp="1"/>
          </p:cNvSpPr>
          <p:nvPr>
            <p:ph type="title" hasCustomPrompt="1"/>
          </p:nvPr>
        </p:nvSpPr>
        <p:spPr>
          <a:xfrm>
            <a:off x="530352" y="885903"/>
            <a:ext cx="11109960" cy="1242935"/>
          </a:xfrm>
        </p:spPr>
        <p:txBody>
          <a:bodyPr>
            <a:normAutofit/>
          </a:bodyPr>
          <a:lstStyle>
            <a:lvl1pPr>
              <a:defRPr sz="6800"/>
            </a:lvl1pPr>
          </a:lstStyle>
          <a:p>
            <a:r>
              <a:rPr lang="en-US" dirty="0"/>
              <a:t>Chapter or section slide</a:t>
            </a:r>
          </a:p>
        </p:txBody>
      </p:sp>
      <p:sp>
        <p:nvSpPr>
          <p:cNvPr id="6" name="Text Placeholder 4"/>
          <p:cNvSpPr>
            <a:spLocks noGrp="1"/>
          </p:cNvSpPr>
          <p:nvPr>
            <p:ph type="body" sz="quarter" idx="11" hasCustomPrompt="1"/>
          </p:nvPr>
        </p:nvSpPr>
        <p:spPr>
          <a:xfrm>
            <a:off x="589696" y="2229580"/>
            <a:ext cx="1910617" cy="2377590"/>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pic>
        <p:nvPicPr>
          <p:cNvPr id="9" name="image3.pdf"/>
          <p:cNvPicPr>
            <a:picLocks noChangeAspect="1"/>
          </p:cNvPicPr>
          <p:nvPr userDrawn="1"/>
        </p:nvPicPr>
        <p:blipFill>
          <a:blip r:embed="rId3"/>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81910" y="2229580"/>
            <a:ext cx="4577252" cy="2377590"/>
          </a:xfrm>
        </p:spPr>
        <p:txBody>
          <a:bodyPr>
            <a:normAutofit/>
          </a:bodyPr>
          <a:lstStyle>
            <a:lvl1pPr marL="0" indent="0">
              <a:buFontTx/>
              <a:buNone/>
              <a:defRPr sz="1600"/>
            </a:lvl1pPr>
          </a:lstStyle>
          <a:p>
            <a:r>
              <a:rPr lang="en-US" dirty="0"/>
              <a:t>Change Section ## to 01, 02, 03… as needed to represent section.</a:t>
            </a:r>
          </a:p>
        </p:txBody>
      </p:sp>
    </p:spTree>
    <p:extLst>
      <p:ext uri="{BB962C8B-B14F-4D97-AF65-F5344CB8AC3E}">
        <p14:creationId xmlns:p14="http://schemas.microsoft.com/office/powerpoint/2010/main" val="37385868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Chapter Slide w/photo">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1"/>
          </a:xfrm>
          <a:prstGeom prst="rect">
            <a:avLst/>
          </a:prstGeom>
        </p:spPr>
      </p:pic>
      <p:sp>
        <p:nvSpPr>
          <p:cNvPr id="3" name="Title 2"/>
          <p:cNvSpPr>
            <a:spLocks noGrp="1"/>
          </p:cNvSpPr>
          <p:nvPr>
            <p:ph type="title" hasCustomPrompt="1"/>
          </p:nvPr>
        </p:nvSpPr>
        <p:spPr>
          <a:xfrm>
            <a:off x="530352" y="885903"/>
            <a:ext cx="11109960" cy="1242935"/>
          </a:xfrm>
        </p:spPr>
        <p:txBody>
          <a:bodyPr>
            <a:normAutofit/>
          </a:bodyPr>
          <a:lstStyle>
            <a:lvl1pPr>
              <a:defRPr sz="6800"/>
            </a:lvl1pPr>
          </a:lstStyle>
          <a:p>
            <a:r>
              <a:rPr lang="en-US" dirty="0"/>
              <a:t>Chapter or section slide</a:t>
            </a:r>
          </a:p>
        </p:txBody>
      </p:sp>
      <p:sp>
        <p:nvSpPr>
          <p:cNvPr id="6" name="Text Placeholder 4"/>
          <p:cNvSpPr>
            <a:spLocks noGrp="1"/>
          </p:cNvSpPr>
          <p:nvPr>
            <p:ph type="body" sz="quarter" idx="11" hasCustomPrompt="1"/>
          </p:nvPr>
        </p:nvSpPr>
        <p:spPr>
          <a:xfrm>
            <a:off x="589696" y="2229580"/>
            <a:ext cx="1910617" cy="2377590"/>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pic>
        <p:nvPicPr>
          <p:cNvPr id="9" name="image3.pdf"/>
          <p:cNvPicPr>
            <a:picLocks noChangeAspect="1"/>
          </p:cNvPicPr>
          <p:nvPr userDrawn="1"/>
        </p:nvPicPr>
        <p:blipFill>
          <a:blip r:embed="rId3"/>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81910" y="2229580"/>
            <a:ext cx="4577252" cy="2377590"/>
          </a:xfrm>
        </p:spPr>
        <p:txBody>
          <a:bodyPr>
            <a:normAutofit/>
          </a:bodyPr>
          <a:lstStyle>
            <a:lvl1pPr marL="0" indent="0">
              <a:buFontTx/>
              <a:buNone/>
              <a:defRPr sz="1600"/>
            </a:lvl1pPr>
          </a:lstStyle>
          <a:p>
            <a:r>
              <a:rPr lang="en-US" dirty="0"/>
              <a:t>Change Section ## to 01, 02, 03… as needed to represent section.</a:t>
            </a:r>
          </a:p>
        </p:txBody>
      </p:sp>
    </p:spTree>
    <p:extLst>
      <p:ext uri="{BB962C8B-B14F-4D97-AF65-F5344CB8AC3E}">
        <p14:creationId xmlns:p14="http://schemas.microsoft.com/office/powerpoint/2010/main" val="32968542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hapter Slide w/photo">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202033" cy="6858001"/>
          </a:xfrm>
          <a:prstGeom prst="rect">
            <a:avLst/>
          </a:prstGeom>
        </p:spPr>
      </p:pic>
      <p:sp>
        <p:nvSpPr>
          <p:cNvPr id="3" name="Title 2"/>
          <p:cNvSpPr>
            <a:spLocks noGrp="1"/>
          </p:cNvSpPr>
          <p:nvPr>
            <p:ph type="title" hasCustomPrompt="1"/>
          </p:nvPr>
        </p:nvSpPr>
        <p:spPr>
          <a:xfrm>
            <a:off x="530352" y="885903"/>
            <a:ext cx="11109960" cy="1242935"/>
          </a:xfrm>
        </p:spPr>
        <p:txBody>
          <a:bodyPr>
            <a:normAutofit/>
          </a:bodyPr>
          <a:lstStyle>
            <a:lvl1pPr>
              <a:defRPr sz="6800">
                <a:solidFill>
                  <a:srgbClr val="213C60"/>
                </a:solidFill>
              </a:defRPr>
            </a:lvl1pPr>
          </a:lstStyle>
          <a:p>
            <a:r>
              <a:rPr lang="en-US" dirty="0"/>
              <a:t>Chapter or section slide</a:t>
            </a:r>
          </a:p>
        </p:txBody>
      </p:sp>
      <p:sp>
        <p:nvSpPr>
          <p:cNvPr id="6" name="Text Placeholder 4"/>
          <p:cNvSpPr>
            <a:spLocks noGrp="1"/>
          </p:cNvSpPr>
          <p:nvPr>
            <p:ph type="body" sz="quarter" idx="11" hasCustomPrompt="1"/>
          </p:nvPr>
        </p:nvSpPr>
        <p:spPr>
          <a:xfrm>
            <a:off x="589696" y="2229580"/>
            <a:ext cx="1910617" cy="2377590"/>
          </a:xfrm>
        </p:spPr>
        <p:txBody>
          <a:bodyPr>
            <a:normAutofit/>
          </a:bodyPr>
          <a:lstStyle>
            <a:lvl1pPr marL="0" indent="0">
              <a:buFontTx/>
              <a:buNone/>
              <a:defRPr sz="6800" b="1">
                <a:solidFill>
                  <a:srgbClr val="213C60"/>
                </a:solidFill>
              </a:defRPr>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pic>
        <p:nvPicPr>
          <p:cNvPr id="9" name="image3.pdf"/>
          <p:cNvPicPr>
            <a:picLocks noChangeAspect="1"/>
          </p:cNvPicPr>
          <p:nvPr userDrawn="1"/>
        </p:nvPicPr>
        <p:blipFill>
          <a:blip r:embed="rId3"/>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81910" y="2229580"/>
            <a:ext cx="4577252" cy="2377590"/>
          </a:xfrm>
        </p:spPr>
        <p:txBody>
          <a:bodyPr>
            <a:normAutofit/>
          </a:bodyPr>
          <a:lstStyle>
            <a:lvl1pPr marL="0" indent="0">
              <a:buFontTx/>
              <a:buNone/>
              <a:defRPr sz="1600">
                <a:solidFill>
                  <a:srgbClr val="213C60"/>
                </a:solidFill>
              </a:defRPr>
            </a:lvl1pPr>
          </a:lstStyle>
          <a:p>
            <a:r>
              <a:rPr lang="en-US" dirty="0"/>
              <a:t>Change Section ## to 01, 02, 03… as needed to represent section.</a:t>
            </a:r>
          </a:p>
        </p:txBody>
      </p:sp>
    </p:spTree>
    <p:extLst>
      <p:ext uri="{BB962C8B-B14F-4D97-AF65-F5344CB8AC3E}">
        <p14:creationId xmlns:p14="http://schemas.microsoft.com/office/powerpoint/2010/main" val="23232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graphic">
    <p:bg>
      <p:bgPr>
        <a:solidFill>
          <a:srgbClr val="19233C"/>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a:ext>
            </a:extLst>
          </a:blip>
          <a:srcRect r="50067"/>
          <a:stretch/>
        </p:blipFill>
        <p:spPr>
          <a:xfrm>
            <a:off x="9572699" y="809478"/>
            <a:ext cx="2619302" cy="5239512"/>
          </a:xfrm>
          <a:prstGeom prst="rect">
            <a:avLst/>
          </a:prstGeom>
        </p:spPr>
      </p:pic>
      <p:sp>
        <p:nvSpPr>
          <p:cNvPr id="2" name="Title 1"/>
          <p:cNvSpPr>
            <a:spLocks noGrp="1"/>
          </p:cNvSpPr>
          <p:nvPr>
            <p:ph type="ctrTitle" hasCustomPrompt="1"/>
          </p:nvPr>
        </p:nvSpPr>
        <p:spPr bwMode="gray">
          <a:xfrm>
            <a:off x="584396" y="1177492"/>
            <a:ext cx="7502330" cy="2923025"/>
          </a:xfrm>
        </p:spPr>
        <p:txBody>
          <a:bodyPr anchor="t" anchorCtr="0">
            <a:normAutofit/>
          </a:bodyPr>
          <a:lstStyle>
            <a:lvl1pPr algn="l">
              <a:lnSpc>
                <a:spcPct val="87000"/>
              </a:lnSpc>
              <a:defRPr sz="4300" b="1" i="0" cap="none" baseline="0">
                <a:solidFill>
                  <a:schemeClr val="bg1"/>
                </a:solidFill>
                <a:latin typeface="+mj-lt"/>
                <a:cs typeface="Calibri" panose="020F0502020204030204" pitchFamily="34" charset="0"/>
              </a:defRPr>
            </a:lvl1pPr>
          </a:lstStyle>
          <a:p>
            <a:r>
              <a:rPr lang="en-US" dirty="0"/>
              <a:t>Title slide with graphic</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33" name="image3.pdf"/>
          <p:cNvPicPr>
            <a:picLocks noChangeAspect="1"/>
          </p:cNvPicPr>
          <p:nvPr userDrawn="1"/>
        </p:nvPicPr>
        <p:blipFill>
          <a:blip r:embed="rId4"/>
          <a:stretch>
            <a:fillRect/>
          </a:stretch>
        </p:blipFill>
        <p:spPr>
          <a:xfrm>
            <a:off x="6315744" y="4464375"/>
            <a:ext cx="1580709" cy="418215"/>
          </a:xfrm>
          <a:prstGeom prst="rect">
            <a:avLst/>
          </a:prstGeom>
          <a:ln w="12700">
            <a:miter lim="400000"/>
          </a:ln>
        </p:spPr>
      </p:pic>
      <p:sp>
        <p:nvSpPr>
          <p:cNvPr id="30" name="Text Placeholder 69">
            <a:extLst>
              <a:ext uri="{FF2B5EF4-FFF2-40B4-BE49-F238E27FC236}">
                <a16:creationId xmlns:a16="http://schemas.microsoft.com/office/drawing/2014/main" id="{6AA6FB07-306B-4DE2-B647-464F61C48133}"/>
              </a:ext>
            </a:extLst>
          </p:cNvPr>
          <p:cNvSpPr>
            <a:spLocks noGrp="1"/>
          </p:cNvSpPr>
          <p:nvPr>
            <p:ph type="body" sz="quarter" idx="11" hasCustomPrompt="1"/>
          </p:nvPr>
        </p:nvSpPr>
        <p:spPr bwMode="gray">
          <a:xfrm>
            <a:off x="584394" y="5966352"/>
            <a:ext cx="5102352" cy="503179"/>
          </a:xfrm>
        </p:spPr>
        <p:txBody>
          <a:bodyPr anchor="t" anchorCtr="0">
            <a:normAutofit/>
          </a:bodyPr>
          <a:lstStyle>
            <a:lvl1pPr marL="0" indent="0">
              <a:lnSpc>
                <a:spcPct val="80000"/>
              </a:lnSpc>
              <a:buNone/>
              <a:defRPr sz="2400" b="1" i="0" cap="none" spc="0" baseline="0">
                <a:solidFill>
                  <a:schemeClr val="bg1"/>
                </a:solidFill>
                <a:latin typeface="+mn-lt"/>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sp>
        <p:nvSpPr>
          <p:cNvPr id="34" name="Shape 14">
            <a:extLst>
              <a:ext uri="{FF2B5EF4-FFF2-40B4-BE49-F238E27FC236}">
                <a16:creationId xmlns:a16="http://schemas.microsoft.com/office/drawing/2014/main" id="{A4EB9B6C-10AB-41DA-BA12-A19D0871EF56}"/>
              </a:ext>
            </a:extLst>
          </p:cNvPr>
          <p:cNvSpPr/>
          <p:nvPr userDrawn="1"/>
        </p:nvSpPr>
        <p:spPr>
          <a:xfrm>
            <a:off x="529390" y="4309381"/>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Presenter</a:t>
            </a:r>
          </a:p>
        </p:txBody>
      </p:sp>
      <p:sp>
        <p:nvSpPr>
          <p:cNvPr id="36" name="Text Placeholder 5">
            <a:extLst>
              <a:ext uri="{FF2B5EF4-FFF2-40B4-BE49-F238E27FC236}">
                <a16:creationId xmlns:a16="http://schemas.microsoft.com/office/drawing/2014/main" id="{1670F3BC-4C7A-4CEE-AE4D-F4FCFF5F9099}"/>
              </a:ext>
            </a:extLst>
          </p:cNvPr>
          <p:cNvSpPr>
            <a:spLocks noGrp="1"/>
          </p:cNvSpPr>
          <p:nvPr>
            <p:ph type="body" sz="quarter" idx="13" hasCustomPrompt="1"/>
          </p:nvPr>
        </p:nvSpPr>
        <p:spPr>
          <a:xfrm>
            <a:off x="584394" y="5147095"/>
            <a:ext cx="5102352" cy="458153"/>
          </a:xfrm>
        </p:spPr>
        <p:txBody>
          <a:bodyPr>
            <a:normAutofit/>
          </a:bodyPr>
          <a:lstStyle>
            <a:lvl1pPr marL="0" indent="0">
              <a:buNone/>
              <a:defRPr sz="1800">
                <a:solidFill>
                  <a:schemeClr val="bg1"/>
                </a:solidFill>
              </a:defRPr>
            </a:lvl1pPr>
          </a:lstStyle>
          <a:p>
            <a:pPr lvl="0"/>
            <a:r>
              <a:rPr lang="en-US" dirty="0"/>
              <a:t>Click to add Presenter title</a:t>
            </a:r>
          </a:p>
        </p:txBody>
      </p:sp>
      <p:sp>
        <p:nvSpPr>
          <p:cNvPr id="37" name="Shape 15">
            <a:extLst>
              <a:ext uri="{FF2B5EF4-FFF2-40B4-BE49-F238E27FC236}">
                <a16:creationId xmlns:a16="http://schemas.microsoft.com/office/drawing/2014/main" id="{F7148F42-A8CC-4C3F-A4DA-2423959C9204}"/>
              </a:ext>
            </a:extLst>
          </p:cNvPr>
          <p:cNvSpPr/>
          <p:nvPr userDrawn="1"/>
        </p:nvSpPr>
        <p:spPr>
          <a:xfrm>
            <a:off x="584394" y="567255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0"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Date</a:t>
            </a:r>
          </a:p>
        </p:txBody>
      </p:sp>
      <p:sp>
        <p:nvSpPr>
          <p:cNvPr id="38" name="Text Placeholder 5">
            <a:extLst>
              <a:ext uri="{FF2B5EF4-FFF2-40B4-BE49-F238E27FC236}">
                <a16:creationId xmlns:a16="http://schemas.microsoft.com/office/drawing/2014/main" id="{B907147D-EF0C-4795-ACB1-3F1618C2641D}"/>
              </a:ext>
            </a:extLst>
          </p:cNvPr>
          <p:cNvSpPr>
            <a:spLocks noGrp="1"/>
          </p:cNvSpPr>
          <p:nvPr>
            <p:ph type="body" sz="quarter" idx="14" hasCustomPrompt="1"/>
          </p:nvPr>
        </p:nvSpPr>
        <p:spPr>
          <a:xfrm>
            <a:off x="584394" y="4580465"/>
            <a:ext cx="5102352" cy="458153"/>
          </a:xfrm>
        </p:spPr>
        <p:txBody>
          <a:bodyPr vert="horz" lIns="0" tIns="0" rIns="0" bIns="0" rtlCol="0" anchor="t">
            <a:normAutofit/>
          </a:bodyPr>
          <a:lstStyle>
            <a:lvl1pPr marL="0" indent="0">
              <a:buNone/>
              <a:defRPr lang="en-US" b="1" dirty="0">
                <a:cs typeface="Calibri" panose="020F0502020204030204" pitchFamily="34" charset="0"/>
              </a:defRPr>
            </a:lvl1pPr>
          </a:lstStyle>
          <a:p>
            <a:pPr marL="292100" lvl="0" indent="-292100">
              <a:lnSpc>
                <a:spcPct val="80000"/>
              </a:lnSpc>
            </a:pPr>
            <a:r>
              <a:rPr lang="en-US" dirty="0"/>
              <a:t>Click to add Presenter title</a:t>
            </a:r>
          </a:p>
        </p:txBody>
      </p:sp>
    </p:spTree>
    <p:extLst>
      <p:ext uri="{BB962C8B-B14F-4D97-AF65-F5344CB8AC3E}">
        <p14:creationId xmlns:p14="http://schemas.microsoft.com/office/powerpoint/2010/main" val="7864801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 Grey Title Slide">
    <p:bg>
      <p:bgPr>
        <a:solidFill>
          <a:srgbClr val="2A2C2B"/>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84395" y="1820425"/>
            <a:ext cx="11090769" cy="1177673"/>
          </a:xfrm>
        </p:spPr>
        <p:txBody>
          <a:bodyPr anchor="t" anchorCtr="0">
            <a:noAutofit/>
          </a:bodyPr>
          <a:lstStyle>
            <a:lvl1pPr algn="l">
              <a:lnSpc>
                <a:spcPct val="90000"/>
              </a:lnSpc>
              <a:defRPr sz="4300" b="1" i="0" cap="none" baseline="0">
                <a:solidFill>
                  <a:schemeClr val="bg1"/>
                </a:solidFill>
                <a:latin typeface="+mj-lt"/>
                <a:cs typeface="Calibri" panose="020F0502020204030204" pitchFamily="34" charset="0"/>
              </a:defRPr>
            </a:lvl1pPr>
          </a:lstStyle>
          <a:p>
            <a:r>
              <a:rPr lang="en-US" dirty="0"/>
              <a:t>The new Symantec PowerPoint presentation deck</a:t>
            </a:r>
          </a:p>
        </p:txBody>
      </p:sp>
      <p:sp>
        <p:nvSpPr>
          <p:cNvPr id="3" name="Subtitle 2"/>
          <p:cNvSpPr>
            <a:spLocks noGrp="1"/>
          </p:cNvSpPr>
          <p:nvPr>
            <p:ph type="subTitle" idx="1" hasCustomPrompt="1"/>
          </p:nvPr>
        </p:nvSpPr>
        <p:spPr bwMode="gray">
          <a:xfrm>
            <a:off x="584394" y="4108982"/>
            <a:ext cx="5102352" cy="384048"/>
          </a:xfrm>
        </p:spPr>
        <p:txBody>
          <a:bodyPr vert="horz" lIns="0" tIns="0" rIns="0" bIns="0" rtlCol="0" anchor="t" anchorCtr="0">
            <a:normAutofit/>
          </a:bodyPr>
          <a:lstStyle>
            <a:lvl1pPr>
              <a:defRPr lang="en-US" sz="2700" b="1" cap="none" spc="0" baseline="0" dirty="0">
                <a:cs typeface="Calibri" panose="020F0502020204030204" pitchFamily="34" charset="0"/>
              </a:defRPr>
            </a:lvl1pPr>
          </a:lstStyle>
          <a:p>
            <a:pPr marL="0" lvl="0" indent="0">
              <a:lnSpc>
                <a:spcPct val="80000"/>
              </a:lnSpc>
              <a:buNone/>
            </a:pPr>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29" name="image3.pdf"/>
          <p:cNvPicPr>
            <a:picLocks noChangeAspect="1"/>
          </p:cNvPicPr>
          <p:nvPr userDrawn="1"/>
        </p:nvPicPr>
        <p:blipFill>
          <a:blip r:embed="rId3"/>
          <a:stretch>
            <a:fillRect/>
          </a:stretch>
        </p:blipFill>
        <p:spPr>
          <a:xfrm>
            <a:off x="613057" y="525493"/>
            <a:ext cx="1890829" cy="500265"/>
          </a:xfrm>
          <a:prstGeom prst="rect">
            <a:avLst/>
          </a:prstGeom>
          <a:ln w="12700">
            <a:miter lim="400000"/>
          </a:ln>
        </p:spPr>
      </p:pic>
      <p:sp>
        <p:nvSpPr>
          <p:cNvPr id="30" name="Shape 13"/>
          <p:cNvSpPr/>
          <p:nvPr userDrawn="1"/>
        </p:nvSpPr>
        <p:spPr>
          <a:xfrm>
            <a:off x="529390" y="1559847"/>
            <a:ext cx="9144001" cy="22359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spAutoFit/>
          </a:bodyPr>
          <a:lstStyle>
            <a:lvl1pPr>
              <a:lnSpc>
                <a:spcPct val="90000"/>
              </a:lnSpc>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Title</a:t>
            </a:r>
          </a:p>
        </p:txBody>
      </p:sp>
      <p:sp>
        <p:nvSpPr>
          <p:cNvPr id="34" name="Text Placeholder 69">
            <a:extLst>
              <a:ext uri="{FF2B5EF4-FFF2-40B4-BE49-F238E27FC236}">
                <a16:creationId xmlns:a16="http://schemas.microsoft.com/office/drawing/2014/main" id="{D571A059-E5ED-4195-988E-1D304DA742FF}"/>
              </a:ext>
            </a:extLst>
          </p:cNvPr>
          <p:cNvSpPr>
            <a:spLocks noGrp="1"/>
          </p:cNvSpPr>
          <p:nvPr>
            <p:ph type="body" sz="quarter" idx="11" hasCustomPrompt="1"/>
          </p:nvPr>
        </p:nvSpPr>
        <p:spPr bwMode="gray">
          <a:xfrm>
            <a:off x="584394" y="5966357"/>
            <a:ext cx="5102352" cy="384048"/>
          </a:xfrm>
        </p:spPr>
        <p:txBody>
          <a:bodyPr lIns="0" anchor="t" anchorCtr="0"/>
          <a:lstStyle>
            <a:lvl1pPr marL="0" indent="0">
              <a:lnSpc>
                <a:spcPct val="80000"/>
              </a:lnSpc>
              <a:buNone/>
              <a:defRPr sz="2700" b="1" i="0" cap="none" spc="0" baseline="0">
                <a:solidFill>
                  <a:schemeClr val="bg1"/>
                </a:solidFill>
                <a:latin typeface="+mn-lt"/>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sp>
        <p:nvSpPr>
          <p:cNvPr id="35" name="Shape 14">
            <a:extLst>
              <a:ext uri="{FF2B5EF4-FFF2-40B4-BE49-F238E27FC236}">
                <a16:creationId xmlns:a16="http://schemas.microsoft.com/office/drawing/2014/main" id="{DFA1880B-6945-4C64-B89D-7B0754586A48}"/>
              </a:ext>
            </a:extLst>
          </p:cNvPr>
          <p:cNvSpPr/>
          <p:nvPr userDrawn="1"/>
        </p:nvSpPr>
        <p:spPr>
          <a:xfrm>
            <a:off x="584394" y="3815183"/>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0"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Presenter</a:t>
            </a:r>
          </a:p>
        </p:txBody>
      </p:sp>
      <p:sp>
        <p:nvSpPr>
          <p:cNvPr id="36" name="Text Placeholder 5">
            <a:extLst>
              <a:ext uri="{FF2B5EF4-FFF2-40B4-BE49-F238E27FC236}">
                <a16:creationId xmlns:a16="http://schemas.microsoft.com/office/drawing/2014/main" id="{DF8AE314-A906-40BE-91FB-B57401E079EB}"/>
              </a:ext>
            </a:extLst>
          </p:cNvPr>
          <p:cNvSpPr>
            <a:spLocks noGrp="1"/>
          </p:cNvSpPr>
          <p:nvPr>
            <p:ph type="body" sz="quarter" idx="12" hasCustomPrompt="1"/>
          </p:nvPr>
        </p:nvSpPr>
        <p:spPr>
          <a:xfrm>
            <a:off x="584394" y="4571682"/>
            <a:ext cx="5102352" cy="458153"/>
          </a:xfrm>
        </p:spPr>
        <p:txBody>
          <a:bodyPr lIns="0">
            <a:normAutofit/>
          </a:bodyPr>
          <a:lstStyle>
            <a:lvl1pPr marL="0" indent="0">
              <a:buNone/>
              <a:defRPr sz="1800">
                <a:solidFill>
                  <a:schemeClr val="bg1"/>
                </a:solidFill>
              </a:defRPr>
            </a:lvl1pPr>
          </a:lstStyle>
          <a:p>
            <a:pPr lvl="0"/>
            <a:r>
              <a:rPr lang="en-US" dirty="0"/>
              <a:t>Click to add Presenter title</a:t>
            </a:r>
          </a:p>
        </p:txBody>
      </p:sp>
      <p:sp>
        <p:nvSpPr>
          <p:cNvPr id="37" name="Shape 15">
            <a:extLst>
              <a:ext uri="{FF2B5EF4-FFF2-40B4-BE49-F238E27FC236}">
                <a16:creationId xmlns:a16="http://schemas.microsoft.com/office/drawing/2014/main" id="{0E705A0A-74EA-45F9-9BCF-180F3EEF365D}"/>
              </a:ext>
            </a:extLst>
          </p:cNvPr>
          <p:cNvSpPr/>
          <p:nvPr userDrawn="1"/>
        </p:nvSpPr>
        <p:spPr>
          <a:xfrm>
            <a:off x="584394" y="567255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0"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Date</a:t>
            </a:r>
          </a:p>
        </p:txBody>
      </p:sp>
    </p:spTree>
    <p:extLst>
      <p:ext uri="{BB962C8B-B14F-4D97-AF65-F5344CB8AC3E}">
        <p14:creationId xmlns:p14="http://schemas.microsoft.com/office/powerpoint/2010/main" val="33093136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ark Grey Title Slide Co-branded">
    <p:bg>
      <p:bgPr>
        <a:solidFill>
          <a:srgbClr val="2A2C2B"/>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84395" y="1820425"/>
            <a:ext cx="11090769" cy="1177673"/>
          </a:xfrm>
        </p:spPr>
        <p:txBody>
          <a:bodyPr anchor="t" anchorCtr="0">
            <a:noAutofit/>
          </a:bodyPr>
          <a:lstStyle>
            <a:lvl1pPr algn="l">
              <a:lnSpc>
                <a:spcPct val="90000"/>
              </a:lnSpc>
              <a:defRPr sz="4300" b="1" i="0" cap="none" baseline="0">
                <a:solidFill>
                  <a:schemeClr val="bg1"/>
                </a:solidFill>
                <a:latin typeface="+mj-lt"/>
                <a:cs typeface="Calibri" panose="020F0502020204030204" pitchFamily="34" charset="0"/>
              </a:defRPr>
            </a:lvl1pPr>
          </a:lstStyle>
          <a:p>
            <a:r>
              <a:rPr lang="en-US" dirty="0"/>
              <a:t>The new Symantec PowerPoint presentation deck</a:t>
            </a:r>
          </a:p>
        </p:txBody>
      </p:sp>
      <p:sp>
        <p:nvSpPr>
          <p:cNvPr id="3" name="Subtitle 2"/>
          <p:cNvSpPr>
            <a:spLocks noGrp="1"/>
          </p:cNvSpPr>
          <p:nvPr>
            <p:ph type="subTitle" idx="1" hasCustomPrompt="1"/>
          </p:nvPr>
        </p:nvSpPr>
        <p:spPr bwMode="gray">
          <a:xfrm>
            <a:off x="584394" y="4108982"/>
            <a:ext cx="5102352" cy="392498"/>
          </a:xfrm>
        </p:spPr>
        <p:txBody>
          <a:bodyPr vert="horz" lIns="0" tIns="0" rIns="0" bIns="0" rtlCol="0" anchor="t" anchorCtr="0">
            <a:normAutofit/>
          </a:bodyPr>
          <a:lstStyle>
            <a:lvl1pPr>
              <a:defRPr lang="en-US" sz="2700" b="1" cap="none" spc="0" baseline="0" dirty="0">
                <a:cs typeface="Calibri" panose="020F0502020204030204" pitchFamily="34" charset="0"/>
              </a:defRPr>
            </a:lvl1pPr>
          </a:lstStyle>
          <a:p>
            <a:pPr marL="0" lvl="0" indent="0">
              <a:lnSpc>
                <a:spcPct val="80000"/>
              </a:lnSpc>
              <a:buNone/>
            </a:pPr>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29" name="image3.pdf"/>
          <p:cNvPicPr>
            <a:picLocks noChangeAspect="1"/>
          </p:cNvPicPr>
          <p:nvPr userDrawn="1"/>
        </p:nvPicPr>
        <p:blipFill>
          <a:blip r:embed="rId3"/>
          <a:stretch>
            <a:fillRect/>
          </a:stretch>
        </p:blipFill>
        <p:spPr>
          <a:xfrm>
            <a:off x="613057" y="525493"/>
            <a:ext cx="1890829" cy="500265"/>
          </a:xfrm>
          <a:prstGeom prst="rect">
            <a:avLst/>
          </a:prstGeom>
          <a:ln w="12700">
            <a:miter lim="400000"/>
          </a:ln>
        </p:spPr>
      </p:pic>
      <p:sp>
        <p:nvSpPr>
          <p:cNvPr id="30" name="Shape 13"/>
          <p:cNvSpPr/>
          <p:nvPr userDrawn="1"/>
        </p:nvSpPr>
        <p:spPr>
          <a:xfrm>
            <a:off x="529390" y="1559847"/>
            <a:ext cx="9144001" cy="22359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spAutoFit/>
          </a:bodyPr>
          <a:lstStyle>
            <a:lvl1pPr>
              <a:lnSpc>
                <a:spcPct val="90000"/>
              </a:lnSpc>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Title</a:t>
            </a:r>
          </a:p>
        </p:txBody>
      </p:sp>
      <p:sp>
        <p:nvSpPr>
          <p:cNvPr id="8" name="Picture Placeholder 7"/>
          <p:cNvSpPr>
            <a:spLocks noGrp="1"/>
          </p:cNvSpPr>
          <p:nvPr>
            <p:ph type="pic" sz="quarter" idx="11" hasCustomPrompt="1"/>
          </p:nvPr>
        </p:nvSpPr>
        <p:spPr>
          <a:xfrm>
            <a:off x="2862263" y="490538"/>
            <a:ext cx="2252662" cy="661987"/>
          </a:xfrm>
        </p:spPr>
        <p:txBody>
          <a:bodyPr anchor="ctr" anchorCtr="0"/>
          <a:lstStyle>
            <a:lvl1pPr marL="0" indent="0">
              <a:buFontTx/>
              <a:buNone/>
              <a:defRPr sz="1800"/>
            </a:lvl1pPr>
          </a:lstStyle>
          <a:p>
            <a:r>
              <a:rPr lang="en-US" dirty="0"/>
              <a:t>Co-branded logo here</a:t>
            </a:r>
          </a:p>
        </p:txBody>
      </p:sp>
      <p:sp>
        <p:nvSpPr>
          <p:cNvPr id="34" name="Text Placeholder 69">
            <a:extLst>
              <a:ext uri="{FF2B5EF4-FFF2-40B4-BE49-F238E27FC236}">
                <a16:creationId xmlns:a16="http://schemas.microsoft.com/office/drawing/2014/main" id="{36A52304-A6E1-47D2-BF46-962C5D6BFD52}"/>
              </a:ext>
            </a:extLst>
          </p:cNvPr>
          <p:cNvSpPr>
            <a:spLocks noGrp="1"/>
          </p:cNvSpPr>
          <p:nvPr>
            <p:ph type="body" sz="quarter" idx="12" hasCustomPrompt="1"/>
          </p:nvPr>
        </p:nvSpPr>
        <p:spPr bwMode="gray">
          <a:xfrm>
            <a:off x="584394" y="5966357"/>
            <a:ext cx="5102352" cy="384048"/>
          </a:xfrm>
        </p:spPr>
        <p:txBody>
          <a:bodyPr lIns="0" anchor="t" anchorCtr="0"/>
          <a:lstStyle>
            <a:lvl1pPr marL="0" indent="0">
              <a:lnSpc>
                <a:spcPct val="80000"/>
              </a:lnSpc>
              <a:buNone/>
              <a:defRPr sz="2700" b="1" i="0" cap="none" spc="0" baseline="0">
                <a:solidFill>
                  <a:schemeClr val="bg1"/>
                </a:solidFill>
                <a:latin typeface="+mn-lt"/>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sp>
        <p:nvSpPr>
          <p:cNvPr id="35" name="Shape 14">
            <a:extLst>
              <a:ext uri="{FF2B5EF4-FFF2-40B4-BE49-F238E27FC236}">
                <a16:creationId xmlns:a16="http://schemas.microsoft.com/office/drawing/2014/main" id="{7A1509DF-8483-4582-AA34-1043538D5980}"/>
              </a:ext>
            </a:extLst>
          </p:cNvPr>
          <p:cNvSpPr/>
          <p:nvPr userDrawn="1"/>
        </p:nvSpPr>
        <p:spPr>
          <a:xfrm>
            <a:off x="584394" y="3815183"/>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0"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Presenter</a:t>
            </a:r>
          </a:p>
        </p:txBody>
      </p:sp>
      <p:sp>
        <p:nvSpPr>
          <p:cNvPr id="36" name="Text Placeholder 5">
            <a:extLst>
              <a:ext uri="{FF2B5EF4-FFF2-40B4-BE49-F238E27FC236}">
                <a16:creationId xmlns:a16="http://schemas.microsoft.com/office/drawing/2014/main" id="{1AA20E48-DCF8-40E7-9D7B-F30615C486EE}"/>
              </a:ext>
            </a:extLst>
          </p:cNvPr>
          <p:cNvSpPr>
            <a:spLocks noGrp="1"/>
          </p:cNvSpPr>
          <p:nvPr>
            <p:ph type="body" sz="quarter" idx="13" hasCustomPrompt="1"/>
          </p:nvPr>
        </p:nvSpPr>
        <p:spPr>
          <a:xfrm>
            <a:off x="584394" y="4571682"/>
            <a:ext cx="5102352" cy="458153"/>
          </a:xfrm>
        </p:spPr>
        <p:txBody>
          <a:bodyPr lIns="0">
            <a:normAutofit/>
          </a:bodyPr>
          <a:lstStyle>
            <a:lvl1pPr marL="0" indent="0">
              <a:buNone/>
              <a:defRPr sz="1800">
                <a:solidFill>
                  <a:schemeClr val="bg1"/>
                </a:solidFill>
              </a:defRPr>
            </a:lvl1pPr>
          </a:lstStyle>
          <a:p>
            <a:pPr lvl="0"/>
            <a:r>
              <a:rPr lang="en-US" dirty="0"/>
              <a:t>Click to add Presenter title</a:t>
            </a:r>
          </a:p>
        </p:txBody>
      </p:sp>
      <p:sp>
        <p:nvSpPr>
          <p:cNvPr id="37" name="Shape 15">
            <a:extLst>
              <a:ext uri="{FF2B5EF4-FFF2-40B4-BE49-F238E27FC236}">
                <a16:creationId xmlns:a16="http://schemas.microsoft.com/office/drawing/2014/main" id="{AEFB167F-4D3F-4A57-8CA8-1A41AF3A597D}"/>
              </a:ext>
            </a:extLst>
          </p:cNvPr>
          <p:cNvSpPr/>
          <p:nvPr userDrawn="1"/>
        </p:nvSpPr>
        <p:spPr>
          <a:xfrm>
            <a:off x="584394" y="567255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0"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Date</a:t>
            </a:r>
          </a:p>
        </p:txBody>
      </p:sp>
    </p:spTree>
    <p:extLst>
      <p:ext uri="{BB962C8B-B14F-4D97-AF65-F5344CB8AC3E}">
        <p14:creationId xmlns:p14="http://schemas.microsoft.com/office/powerpoint/2010/main" val="42127752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ark Grey Title Slide w/Image">
    <p:bg>
      <p:bgPr>
        <a:solidFill>
          <a:srgbClr val="2A2C2B"/>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84396" y="1820425"/>
            <a:ext cx="5471848" cy="1994392"/>
          </a:xfrm>
        </p:spPr>
        <p:txBody>
          <a:bodyPr anchor="t" anchorCtr="0">
            <a:normAutofit/>
          </a:bodyPr>
          <a:lstStyle>
            <a:lvl1pPr algn="l">
              <a:lnSpc>
                <a:spcPct val="90000"/>
              </a:lnSpc>
              <a:defRPr sz="3200" b="1" i="0" cap="none" baseline="0">
                <a:solidFill>
                  <a:schemeClr val="bg1"/>
                </a:solidFill>
                <a:latin typeface="+mj-lt"/>
                <a:cs typeface="Calibri" panose="020F0502020204030204" pitchFamily="34" charset="0"/>
              </a:defRPr>
            </a:lvl1pPr>
          </a:lstStyle>
          <a:p>
            <a:r>
              <a:rPr lang="en-US" dirty="0"/>
              <a:t>Title slide with photograph</a:t>
            </a:r>
          </a:p>
        </p:txBody>
      </p:sp>
      <p:sp>
        <p:nvSpPr>
          <p:cNvPr id="3" name="Subtitle 2"/>
          <p:cNvSpPr>
            <a:spLocks noGrp="1"/>
          </p:cNvSpPr>
          <p:nvPr>
            <p:ph type="subTitle" idx="1" hasCustomPrompt="1"/>
          </p:nvPr>
        </p:nvSpPr>
        <p:spPr bwMode="gray">
          <a:xfrm>
            <a:off x="584394" y="4108982"/>
            <a:ext cx="5102352" cy="392498"/>
          </a:xfrm>
        </p:spPr>
        <p:txBody>
          <a:bodyPr vert="horz" lIns="0" tIns="0" rIns="0" bIns="0" rtlCol="0" anchor="t" anchorCtr="0">
            <a:normAutofit/>
          </a:bodyPr>
          <a:lstStyle>
            <a:lvl1pPr>
              <a:defRPr lang="en-US" sz="1800" b="1" cap="none" spc="0" baseline="0" dirty="0">
                <a:cs typeface="Calibri" panose="020F0502020204030204" pitchFamily="34" charset="0"/>
              </a:defRPr>
            </a:lvl1pPr>
          </a:lstStyle>
          <a:p>
            <a:pPr marL="0" lvl="0" indent="0">
              <a:lnSpc>
                <a:spcPct val="80000"/>
              </a:lnSpc>
              <a:buNone/>
            </a:pPr>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29" name="image3.pdf"/>
          <p:cNvPicPr>
            <a:picLocks noChangeAspect="1"/>
          </p:cNvPicPr>
          <p:nvPr userDrawn="1"/>
        </p:nvPicPr>
        <p:blipFill>
          <a:blip r:embed="rId3"/>
          <a:stretch>
            <a:fillRect/>
          </a:stretch>
        </p:blipFill>
        <p:spPr>
          <a:xfrm>
            <a:off x="613057" y="525493"/>
            <a:ext cx="1890829" cy="500265"/>
          </a:xfrm>
          <a:prstGeom prst="rect">
            <a:avLst/>
          </a:prstGeom>
          <a:ln w="12700">
            <a:miter lim="400000"/>
          </a:ln>
        </p:spPr>
      </p:pic>
      <p:sp>
        <p:nvSpPr>
          <p:cNvPr id="30" name="Shape 13"/>
          <p:cNvSpPr/>
          <p:nvPr userDrawn="1"/>
        </p:nvSpPr>
        <p:spPr>
          <a:xfrm>
            <a:off x="529390" y="1559847"/>
            <a:ext cx="9144001" cy="22359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spAutoFit/>
          </a:bodyPr>
          <a:lstStyle>
            <a:lvl1pPr>
              <a:lnSpc>
                <a:spcPct val="90000"/>
              </a:lnSpc>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Title</a:t>
            </a:r>
          </a:p>
        </p:txBody>
      </p:sp>
      <p:sp>
        <p:nvSpPr>
          <p:cNvPr id="6" name="Picture Placeholder 5"/>
          <p:cNvSpPr>
            <a:spLocks noGrp="1"/>
          </p:cNvSpPr>
          <p:nvPr>
            <p:ph type="pic" sz="quarter" idx="11" hasCustomPrompt="1"/>
          </p:nvPr>
        </p:nvSpPr>
        <p:spPr>
          <a:xfrm>
            <a:off x="7928264" y="0"/>
            <a:ext cx="4263736" cy="6858000"/>
          </a:xfrm>
        </p:spPr>
        <p:txBody>
          <a:bodyPr anchor="ctr" anchorCtr="0"/>
          <a:lstStyle>
            <a:lvl1pPr marL="0" indent="0" algn="ctr">
              <a:buFontTx/>
              <a:buNone/>
              <a:defRPr/>
            </a:lvl1pPr>
          </a:lstStyle>
          <a:p>
            <a:r>
              <a:rPr lang="en-US" dirty="0"/>
              <a:t>Add Picture Here</a:t>
            </a:r>
          </a:p>
        </p:txBody>
      </p:sp>
      <p:sp>
        <p:nvSpPr>
          <p:cNvPr id="34" name="Text Placeholder 69">
            <a:extLst>
              <a:ext uri="{FF2B5EF4-FFF2-40B4-BE49-F238E27FC236}">
                <a16:creationId xmlns:a16="http://schemas.microsoft.com/office/drawing/2014/main" id="{7A759A07-E929-4449-8E01-B01F1E824B4C}"/>
              </a:ext>
            </a:extLst>
          </p:cNvPr>
          <p:cNvSpPr>
            <a:spLocks noGrp="1"/>
          </p:cNvSpPr>
          <p:nvPr>
            <p:ph type="body" sz="quarter" idx="12" hasCustomPrompt="1"/>
          </p:nvPr>
        </p:nvSpPr>
        <p:spPr bwMode="gray">
          <a:xfrm>
            <a:off x="584394" y="5966357"/>
            <a:ext cx="5102352" cy="384048"/>
          </a:xfrm>
        </p:spPr>
        <p:txBody>
          <a:bodyPr lIns="0" anchor="t" anchorCtr="0">
            <a:normAutofit/>
          </a:bodyPr>
          <a:lstStyle>
            <a:lvl1pPr marL="0" indent="0">
              <a:lnSpc>
                <a:spcPct val="80000"/>
              </a:lnSpc>
              <a:buNone/>
              <a:defRPr sz="1800" b="1" i="0" cap="none" spc="0" baseline="0">
                <a:solidFill>
                  <a:schemeClr val="bg1"/>
                </a:solidFill>
                <a:latin typeface="+mn-lt"/>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sp>
        <p:nvSpPr>
          <p:cNvPr id="35" name="Shape 14">
            <a:extLst>
              <a:ext uri="{FF2B5EF4-FFF2-40B4-BE49-F238E27FC236}">
                <a16:creationId xmlns:a16="http://schemas.microsoft.com/office/drawing/2014/main" id="{6414E0A5-70C2-4730-9E25-78F99F472260}"/>
              </a:ext>
            </a:extLst>
          </p:cNvPr>
          <p:cNvSpPr/>
          <p:nvPr userDrawn="1"/>
        </p:nvSpPr>
        <p:spPr>
          <a:xfrm>
            <a:off x="584394" y="3815183"/>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0"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Presenter</a:t>
            </a:r>
          </a:p>
        </p:txBody>
      </p:sp>
      <p:sp>
        <p:nvSpPr>
          <p:cNvPr id="36" name="Text Placeholder 5">
            <a:extLst>
              <a:ext uri="{FF2B5EF4-FFF2-40B4-BE49-F238E27FC236}">
                <a16:creationId xmlns:a16="http://schemas.microsoft.com/office/drawing/2014/main" id="{0922C208-AB65-421D-9BF3-2866564E5E27}"/>
              </a:ext>
            </a:extLst>
          </p:cNvPr>
          <p:cNvSpPr>
            <a:spLocks noGrp="1"/>
          </p:cNvSpPr>
          <p:nvPr>
            <p:ph type="body" sz="quarter" idx="13" hasCustomPrompt="1"/>
          </p:nvPr>
        </p:nvSpPr>
        <p:spPr>
          <a:xfrm>
            <a:off x="584394" y="4571682"/>
            <a:ext cx="5102352" cy="458153"/>
          </a:xfrm>
        </p:spPr>
        <p:txBody>
          <a:bodyPr lIns="0">
            <a:normAutofit/>
          </a:bodyPr>
          <a:lstStyle>
            <a:lvl1pPr marL="0" indent="0">
              <a:buNone/>
              <a:defRPr sz="1400">
                <a:solidFill>
                  <a:schemeClr val="bg1"/>
                </a:solidFill>
              </a:defRPr>
            </a:lvl1pPr>
          </a:lstStyle>
          <a:p>
            <a:pPr lvl="0"/>
            <a:r>
              <a:rPr lang="en-US" dirty="0"/>
              <a:t>Click to add Presenter title</a:t>
            </a:r>
          </a:p>
        </p:txBody>
      </p:sp>
      <p:sp>
        <p:nvSpPr>
          <p:cNvPr id="37" name="Shape 15">
            <a:extLst>
              <a:ext uri="{FF2B5EF4-FFF2-40B4-BE49-F238E27FC236}">
                <a16:creationId xmlns:a16="http://schemas.microsoft.com/office/drawing/2014/main" id="{CBB64402-D298-4995-8B46-54562078BF86}"/>
              </a:ext>
            </a:extLst>
          </p:cNvPr>
          <p:cNvSpPr/>
          <p:nvPr userDrawn="1"/>
        </p:nvSpPr>
        <p:spPr>
          <a:xfrm>
            <a:off x="584394" y="567255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0"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Date</a:t>
            </a:r>
          </a:p>
        </p:txBody>
      </p:sp>
    </p:spTree>
    <p:extLst>
      <p:ext uri="{BB962C8B-B14F-4D97-AF65-F5344CB8AC3E}">
        <p14:creationId xmlns:p14="http://schemas.microsoft.com/office/powerpoint/2010/main" val="35753003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Fun">
    <p:bg>
      <p:bgPr>
        <a:solidFill>
          <a:srgbClr val="2A2C2B"/>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a:ext>
            </a:extLst>
          </a:blip>
          <a:srcRect r="50067"/>
          <a:stretch/>
        </p:blipFill>
        <p:spPr>
          <a:xfrm>
            <a:off x="9572699" y="809478"/>
            <a:ext cx="2619302" cy="5239512"/>
          </a:xfrm>
          <a:prstGeom prst="rect">
            <a:avLst/>
          </a:prstGeom>
        </p:spPr>
      </p:pic>
      <p:sp>
        <p:nvSpPr>
          <p:cNvPr id="2" name="Title 1"/>
          <p:cNvSpPr>
            <a:spLocks noGrp="1"/>
          </p:cNvSpPr>
          <p:nvPr>
            <p:ph type="ctrTitle" hasCustomPrompt="1"/>
          </p:nvPr>
        </p:nvSpPr>
        <p:spPr bwMode="gray">
          <a:xfrm>
            <a:off x="584396" y="1177492"/>
            <a:ext cx="7502330" cy="2923025"/>
          </a:xfrm>
        </p:spPr>
        <p:txBody>
          <a:bodyPr anchor="t" anchorCtr="0">
            <a:normAutofit/>
          </a:bodyPr>
          <a:lstStyle>
            <a:lvl1pPr algn="l">
              <a:lnSpc>
                <a:spcPct val="87000"/>
              </a:lnSpc>
              <a:defRPr sz="4300" b="1" i="0" cap="none" baseline="0">
                <a:solidFill>
                  <a:schemeClr val="bg1"/>
                </a:solidFill>
                <a:latin typeface="+mj-lt"/>
                <a:cs typeface="Calibri" panose="020F0502020204030204" pitchFamily="34" charset="0"/>
              </a:defRPr>
            </a:lvl1pPr>
          </a:lstStyle>
          <a:p>
            <a:r>
              <a:rPr lang="en-US" dirty="0"/>
              <a:t>Title slide with graphic</a:t>
            </a:r>
          </a:p>
        </p:txBody>
      </p:sp>
      <p:sp>
        <p:nvSpPr>
          <p:cNvPr id="3" name="Subtitle 2"/>
          <p:cNvSpPr>
            <a:spLocks noGrp="1"/>
          </p:cNvSpPr>
          <p:nvPr>
            <p:ph type="subTitle" idx="1" hasCustomPrompt="1"/>
          </p:nvPr>
        </p:nvSpPr>
        <p:spPr bwMode="gray">
          <a:xfrm>
            <a:off x="584394" y="4580465"/>
            <a:ext cx="5102352" cy="496433"/>
          </a:xfrm>
        </p:spPr>
        <p:txBody>
          <a:bodyPr vert="horz" lIns="0" tIns="0" rIns="0" bIns="0" rtlCol="0" anchor="t" anchorCtr="0">
            <a:normAutofit/>
          </a:bodyPr>
          <a:lstStyle>
            <a:lvl1pPr>
              <a:defRPr lang="en-US" sz="2700" b="1" cap="none" spc="0" baseline="0" dirty="0">
                <a:cs typeface="Calibri" panose="020F0502020204030204" pitchFamily="34" charset="0"/>
              </a:defRPr>
            </a:lvl1pPr>
          </a:lstStyle>
          <a:p>
            <a:pPr marL="0" lvl="0" indent="0">
              <a:lnSpc>
                <a:spcPct val="80000"/>
              </a:lnSpc>
              <a:buNone/>
            </a:pPr>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33" name="image3.pdf"/>
          <p:cNvPicPr>
            <a:picLocks noChangeAspect="1"/>
          </p:cNvPicPr>
          <p:nvPr userDrawn="1"/>
        </p:nvPicPr>
        <p:blipFill>
          <a:blip r:embed="rId4"/>
          <a:stretch>
            <a:fillRect/>
          </a:stretch>
        </p:blipFill>
        <p:spPr>
          <a:xfrm>
            <a:off x="6315744" y="4464375"/>
            <a:ext cx="1580709" cy="418215"/>
          </a:xfrm>
          <a:prstGeom prst="rect">
            <a:avLst/>
          </a:prstGeom>
          <a:ln w="12700">
            <a:miter lim="400000"/>
          </a:ln>
        </p:spPr>
      </p:pic>
      <p:sp>
        <p:nvSpPr>
          <p:cNvPr id="30" name="Text Placeholder 69">
            <a:extLst>
              <a:ext uri="{FF2B5EF4-FFF2-40B4-BE49-F238E27FC236}">
                <a16:creationId xmlns:a16="http://schemas.microsoft.com/office/drawing/2014/main" id="{D49D0858-5688-4E8C-9D34-56520059BB2A}"/>
              </a:ext>
            </a:extLst>
          </p:cNvPr>
          <p:cNvSpPr>
            <a:spLocks noGrp="1"/>
          </p:cNvSpPr>
          <p:nvPr>
            <p:ph type="body" sz="quarter" idx="11" hasCustomPrompt="1"/>
          </p:nvPr>
        </p:nvSpPr>
        <p:spPr bwMode="gray">
          <a:xfrm>
            <a:off x="584394" y="5966352"/>
            <a:ext cx="5102352" cy="503179"/>
          </a:xfrm>
        </p:spPr>
        <p:txBody>
          <a:bodyPr anchor="t" anchorCtr="0">
            <a:normAutofit/>
          </a:bodyPr>
          <a:lstStyle>
            <a:lvl1pPr marL="0" indent="0">
              <a:lnSpc>
                <a:spcPct val="80000"/>
              </a:lnSpc>
              <a:buNone/>
              <a:defRPr sz="2400" b="1" i="0" cap="none" spc="0" baseline="0">
                <a:solidFill>
                  <a:schemeClr val="bg1"/>
                </a:solidFill>
                <a:latin typeface="+mn-lt"/>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sp>
        <p:nvSpPr>
          <p:cNvPr id="34" name="Shape 14">
            <a:extLst>
              <a:ext uri="{FF2B5EF4-FFF2-40B4-BE49-F238E27FC236}">
                <a16:creationId xmlns:a16="http://schemas.microsoft.com/office/drawing/2014/main" id="{C8C362C9-9CA6-4746-856F-9E83DE40DBCB}"/>
              </a:ext>
            </a:extLst>
          </p:cNvPr>
          <p:cNvSpPr/>
          <p:nvPr userDrawn="1"/>
        </p:nvSpPr>
        <p:spPr>
          <a:xfrm>
            <a:off x="529390" y="4309381"/>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dirty="0">
                <a:latin typeface="+mn-lt"/>
                <a:cs typeface="Calibri" panose="020F0502020204030204" pitchFamily="34" charset="0"/>
              </a:rPr>
              <a:t>Presenter</a:t>
            </a:r>
          </a:p>
        </p:txBody>
      </p:sp>
      <p:sp>
        <p:nvSpPr>
          <p:cNvPr id="36" name="Text Placeholder 5">
            <a:extLst>
              <a:ext uri="{FF2B5EF4-FFF2-40B4-BE49-F238E27FC236}">
                <a16:creationId xmlns:a16="http://schemas.microsoft.com/office/drawing/2014/main" id="{17FF50A1-54C5-42A8-A9B2-1DF8D8E1753C}"/>
              </a:ext>
            </a:extLst>
          </p:cNvPr>
          <p:cNvSpPr>
            <a:spLocks noGrp="1"/>
          </p:cNvSpPr>
          <p:nvPr>
            <p:ph type="body" sz="quarter" idx="13" hasCustomPrompt="1"/>
          </p:nvPr>
        </p:nvSpPr>
        <p:spPr>
          <a:xfrm>
            <a:off x="584394" y="5147095"/>
            <a:ext cx="5102352" cy="458153"/>
          </a:xfrm>
        </p:spPr>
        <p:txBody>
          <a:bodyPr>
            <a:normAutofit/>
          </a:bodyPr>
          <a:lstStyle>
            <a:lvl1pPr marL="0" indent="0">
              <a:buNone/>
              <a:defRPr sz="1800" spc="0">
                <a:solidFill>
                  <a:schemeClr val="bg1"/>
                </a:solidFill>
              </a:defRPr>
            </a:lvl1pPr>
          </a:lstStyle>
          <a:p>
            <a:pPr lvl="0"/>
            <a:r>
              <a:rPr lang="en-US" dirty="0"/>
              <a:t>Click to add Presenter title</a:t>
            </a:r>
          </a:p>
        </p:txBody>
      </p:sp>
      <p:sp>
        <p:nvSpPr>
          <p:cNvPr id="37" name="Shape 15">
            <a:extLst>
              <a:ext uri="{FF2B5EF4-FFF2-40B4-BE49-F238E27FC236}">
                <a16:creationId xmlns:a16="http://schemas.microsoft.com/office/drawing/2014/main" id="{5EC9148D-D5C3-413A-8287-4819C9CD615A}"/>
              </a:ext>
            </a:extLst>
          </p:cNvPr>
          <p:cNvSpPr/>
          <p:nvPr userDrawn="1"/>
        </p:nvSpPr>
        <p:spPr>
          <a:xfrm>
            <a:off x="584394" y="567255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0"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spc="0" dirty="0">
                <a:latin typeface="+mn-lt"/>
                <a:cs typeface="Calibri" panose="020F0502020204030204" pitchFamily="34" charset="0"/>
              </a:rPr>
              <a:t>Date</a:t>
            </a:r>
          </a:p>
        </p:txBody>
      </p:sp>
    </p:spTree>
    <p:extLst>
      <p:ext uri="{BB962C8B-B14F-4D97-AF65-F5344CB8AC3E}">
        <p14:creationId xmlns:p14="http://schemas.microsoft.com/office/powerpoint/2010/main" val="122021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Grey Title Only">
    <p:bg>
      <p:bgPr>
        <a:solidFill>
          <a:srgbClr val="2A2C2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FAE0B-BF27-48F4-B7A8-7978930747F8}"/>
              </a:ext>
            </a:extLst>
          </p:cNvPr>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5105199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ark Grey Title Only no logo">
    <p:bg>
      <p:bgPr>
        <a:solidFill>
          <a:srgbClr val="2A2C2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FAE0B-BF27-48F4-B7A8-7978930747F8}"/>
              </a:ext>
            </a:extLst>
          </p:cNvPr>
          <p:cNvSpPr>
            <a:spLocks noGrp="1"/>
          </p:cNvSpPr>
          <p:nvPr>
            <p:ph type="title" hasCustomPrompt="1"/>
          </p:nvPr>
        </p:nvSpPr>
        <p:spPr/>
        <p:txBody>
          <a:bodyPr/>
          <a:lstStyle>
            <a:lvl1pPr>
              <a:defRPr/>
            </a:lvl1pPr>
          </a:lstStyle>
          <a:p>
            <a:r>
              <a:rPr lang="en-US" dirty="0"/>
              <a:t>Title only</a:t>
            </a:r>
          </a:p>
        </p:txBody>
      </p:sp>
      <p:sp>
        <p:nvSpPr>
          <p:cNvPr id="3" name="TextBox 2">
            <a:extLst>
              <a:ext uri="{FF2B5EF4-FFF2-40B4-BE49-F238E27FC236}">
                <a16:creationId xmlns:a16="http://schemas.microsoft.com/office/drawing/2014/main" id="{C6463010-5FC2-4316-9B67-F76373EDA156}"/>
              </a:ext>
            </a:extLst>
          </p:cNvPr>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i="0" smtClean="0">
                <a:solidFill>
                  <a:srgbClr val="A79D97"/>
                </a:solidFill>
                <a:latin typeface="+mn-lt"/>
              </a:rPr>
              <a:pPr algn="r"/>
              <a:t>‹#›</a:t>
            </a:fld>
            <a:endParaRPr lang="en-US" sz="1600" b="1" i="0" dirty="0">
              <a:solidFill>
                <a:srgbClr val="A79D97"/>
              </a:solidFill>
              <a:latin typeface="+mn-lt"/>
            </a:endParaRPr>
          </a:p>
        </p:txBody>
      </p:sp>
      <p:sp>
        <p:nvSpPr>
          <p:cNvPr id="4" name="TextBox 3">
            <a:extLst>
              <a:ext uri="{FF2B5EF4-FFF2-40B4-BE49-F238E27FC236}">
                <a16:creationId xmlns:a16="http://schemas.microsoft.com/office/drawing/2014/main" id="{91805032-61A1-463F-9299-2A21D1261133}"/>
              </a:ext>
            </a:extLst>
          </p:cNvPr>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mn-lt"/>
              </a:rPr>
              <a:t>Copyright © 2017 Symantec Corporation </a:t>
            </a:r>
          </a:p>
        </p:txBody>
      </p:sp>
    </p:spTree>
    <p:extLst>
      <p:ext uri="{BB962C8B-B14F-4D97-AF65-F5344CB8AC3E}">
        <p14:creationId xmlns:p14="http://schemas.microsoft.com/office/powerpoint/2010/main" val="24229288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Grey Title and Subtitle Only">
    <p:bg>
      <p:bgPr>
        <a:solidFill>
          <a:srgbClr val="2A2C2B"/>
        </a:solidFill>
        <a:effectLst/>
      </p:bgPr>
    </p:bg>
    <p:spTree>
      <p:nvGrpSpPr>
        <p:cNvPr id="1" name=""/>
        <p:cNvGrpSpPr/>
        <p:nvPr/>
      </p:nvGrpSpPr>
      <p:grpSpPr>
        <a:xfrm>
          <a:off x="0" y="0"/>
          <a:ext cx="0" cy="0"/>
          <a:chOff x="0" y="0"/>
          <a:chExt cx="0" cy="0"/>
        </a:xfrm>
      </p:grpSpPr>
      <p:grpSp>
        <p:nvGrpSpPr>
          <p:cNvPr id="25" name="Group 24" hidden="1"/>
          <p:cNvGrpSpPr/>
          <p:nvPr userDrawn="1">
            <p:custDataLst>
              <p:tags r:id="rId1"/>
            </p:custDataLst>
          </p:nvPr>
        </p:nvGrpSpPr>
        <p:grpSpPr>
          <a:xfrm>
            <a:off x="-282027" y="-714736"/>
            <a:ext cx="12740305" cy="8287473"/>
            <a:chOff x="-282027" y="-714736"/>
            <a:chExt cx="12740305" cy="8287473"/>
          </a:xfrm>
        </p:grpSpPr>
        <p:cxnSp>
          <p:nvCxnSpPr>
            <p:cNvPr id="26" name="Straight Connector 25"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hidden="1"/>
            <p:cNvGrpSpPr/>
            <p:nvPr userDrawn="1"/>
          </p:nvGrpSpPr>
          <p:grpSpPr>
            <a:xfrm>
              <a:off x="11640116" y="-714736"/>
              <a:ext cx="551884" cy="8287473"/>
              <a:chOff x="11640116" y="-714736"/>
              <a:chExt cx="551884" cy="8287473"/>
            </a:xfrm>
          </p:grpSpPr>
          <p:cxnSp>
            <p:nvCxnSpPr>
              <p:cNvPr id="43" name="Straight Connector 4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hidden="1"/>
            <p:cNvGrpSpPr/>
            <p:nvPr userDrawn="1"/>
          </p:nvGrpSpPr>
          <p:grpSpPr>
            <a:xfrm>
              <a:off x="-282027" y="-714736"/>
              <a:ext cx="12740305" cy="8287473"/>
              <a:chOff x="-282026" y="-714736"/>
              <a:chExt cx="12740305" cy="8287473"/>
            </a:xfrm>
          </p:grpSpPr>
          <p:grpSp>
            <p:nvGrpSpPr>
              <p:cNvPr id="31" name="Group 30" hidden="1"/>
              <p:cNvGrpSpPr/>
              <p:nvPr userDrawn="1"/>
            </p:nvGrpSpPr>
            <p:grpSpPr>
              <a:xfrm>
                <a:off x="-282026" y="0"/>
                <a:ext cx="12740305" cy="246887"/>
                <a:chOff x="-282026" y="0"/>
                <a:chExt cx="12740305" cy="246887"/>
              </a:xfrm>
            </p:grpSpPr>
            <p:cxnSp>
              <p:nvCxnSpPr>
                <p:cNvPr id="41" name="Straight Connector 40"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6" y="1280053"/>
                <a:ext cx="12740305" cy="442593"/>
                <a:chOff x="-282026" y="1280053"/>
                <a:chExt cx="12740305" cy="442593"/>
              </a:xfrm>
            </p:grpSpPr>
            <p:cxnSp>
              <p:nvCxnSpPr>
                <p:cNvPr id="39" name="Straight Connector 38"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hidden="1"/>
              <p:cNvGrpSpPr/>
              <p:nvPr userDrawn="1"/>
            </p:nvGrpSpPr>
            <p:grpSpPr>
              <a:xfrm>
                <a:off x="0" y="-714736"/>
                <a:ext cx="551884" cy="8287473"/>
                <a:chOff x="11640116" y="-714736"/>
                <a:chExt cx="551884" cy="8287473"/>
              </a:xfrm>
            </p:grpSpPr>
            <p:cxnSp>
              <p:nvCxnSpPr>
                <p:cNvPr id="37" name="Straight Connector 3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6584314"/>
                <a:ext cx="12740305" cy="273686"/>
                <a:chOff x="-282026" y="0"/>
                <a:chExt cx="12740305" cy="273686"/>
              </a:xfrm>
            </p:grpSpPr>
            <p:cxnSp>
              <p:nvCxnSpPr>
                <p:cNvPr id="35" name="Straight Connector 3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5" name="Subtitle 2"/>
          <p:cNvSpPr>
            <a:spLocks noGrp="1"/>
          </p:cNvSpPr>
          <p:nvPr>
            <p:ph type="subTitle" idx="1" hasCustomPrompt="1"/>
          </p:nvPr>
        </p:nvSpPr>
        <p:spPr>
          <a:xfrm>
            <a:off x="529576" y="1492137"/>
            <a:ext cx="11110736" cy="355824"/>
          </a:xfrm>
        </p:spPr>
        <p:txBody>
          <a:bodyPr anchor="t">
            <a:noAutofit/>
          </a:bodyPr>
          <a:lstStyle>
            <a:lvl1pPr marL="0" indent="0" algn="l">
              <a:buNone/>
              <a:defRPr lang="en-US" sz="2600" b="0" i="0" kern="1200" dirty="0">
                <a:solidFill>
                  <a:schemeClr val="accent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0"/>
              </a:spcBef>
              <a:buFont typeface="Arial" panose="020B0604020202020204" pitchFamily="34" charset="0"/>
              <a:buNone/>
            </a:pPr>
            <a:r>
              <a:rPr lang="en-US" dirty="0"/>
              <a:t>Click to add subtitle</a:t>
            </a:r>
          </a:p>
        </p:txBody>
      </p:sp>
      <p:sp>
        <p:nvSpPr>
          <p:cNvPr id="4" name="Title 3">
            <a:extLst>
              <a:ext uri="{FF2B5EF4-FFF2-40B4-BE49-F238E27FC236}">
                <a16:creationId xmlns:a16="http://schemas.microsoft.com/office/drawing/2014/main" id="{F075712B-CBB0-40E5-AD17-5597F4AAD67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268109"/>
      </p:ext>
    </p:extLst>
  </p:cSld>
  <p:clrMapOvr>
    <a:masterClrMapping/>
  </p:clrMapOvr>
  <p:extLst>
    <p:ext uri="{DCECCB84-F9BA-43D5-87BE-67443E8EF086}">
      <p15:sldGuideLst xmlns:p15="http://schemas.microsoft.com/office/powerpoint/2012/main">
        <p15:guide id="1" orient="horz" pos="984">
          <p15:clr>
            <a:srgbClr val="FBAE40"/>
          </p15:clr>
        </p15:guide>
        <p15:guide id="2" orient="horz" pos="122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Grey Title and Content">
    <p:bg>
      <p:bgPr>
        <a:solidFill>
          <a:srgbClr val="2A2C2B"/>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30352" y="1759949"/>
            <a:ext cx="11109960" cy="4352544"/>
          </a:xfrm>
        </p:spPr>
        <p:txBody>
          <a:bodyPr>
            <a:norm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1A1D49A-BFD3-4B82-8B22-7600BE4A61C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31497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Grey Title and Subtitle with Content">
    <p:bg>
      <p:bgPr>
        <a:solidFill>
          <a:srgbClr val="2A2C2B"/>
        </a:solidFill>
        <a:effectLst/>
      </p:bgPr>
    </p:bg>
    <p:spTree>
      <p:nvGrpSpPr>
        <p:cNvPr id="1" name=""/>
        <p:cNvGrpSpPr/>
        <p:nvPr/>
      </p:nvGrpSpPr>
      <p:grpSpPr>
        <a:xfrm>
          <a:off x="0" y="0"/>
          <a:ext cx="0" cy="0"/>
          <a:chOff x="0" y="0"/>
          <a:chExt cx="0" cy="0"/>
        </a:xfrm>
      </p:grpSpPr>
      <p:grpSp>
        <p:nvGrpSpPr>
          <p:cNvPr id="25" name="Group 24" hidden="1"/>
          <p:cNvGrpSpPr/>
          <p:nvPr userDrawn="1">
            <p:custDataLst>
              <p:tags r:id="rId1"/>
            </p:custDataLst>
          </p:nvPr>
        </p:nvGrpSpPr>
        <p:grpSpPr>
          <a:xfrm>
            <a:off x="-282027" y="-714736"/>
            <a:ext cx="12740305" cy="8287473"/>
            <a:chOff x="-282027" y="-714736"/>
            <a:chExt cx="12740305" cy="8287473"/>
          </a:xfrm>
        </p:grpSpPr>
        <p:cxnSp>
          <p:nvCxnSpPr>
            <p:cNvPr id="26" name="Straight Connector 25"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hidden="1"/>
            <p:cNvGrpSpPr/>
            <p:nvPr userDrawn="1"/>
          </p:nvGrpSpPr>
          <p:grpSpPr>
            <a:xfrm>
              <a:off x="11640116" y="-714736"/>
              <a:ext cx="551884" cy="8287473"/>
              <a:chOff x="11640116" y="-714736"/>
              <a:chExt cx="551884" cy="8287473"/>
            </a:xfrm>
          </p:grpSpPr>
          <p:cxnSp>
            <p:nvCxnSpPr>
              <p:cNvPr id="43" name="Straight Connector 4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hidden="1"/>
            <p:cNvGrpSpPr/>
            <p:nvPr userDrawn="1"/>
          </p:nvGrpSpPr>
          <p:grpSpPr>
            <a:xfrm>
              <a:off x="-282027" y="-714736"/>
              <a:ext cx="12740305" cy="8287473"/>
              <a:chOff x="-282026" y="-714736"/>
              <a:chExt cx="12740305" cy="8287473"/>
            </a:xfrm>
          </p:grpSpPr>
          <p:grpSp>
            <p:nvGrpSpPr>
              <p:cNvPr id="31" name="Group 30" hidden="1"/>
              <p:cNvGrpSpPr/>
              <p:nvPr userDrawn="1"/>
            </p:nvGrpSpPr>
            <p:grpSpPr>
              <a:xfrm>
                <a:off x="-282026" y="0"/>
                <a:ext cx="12740305" cy="246887"/>
                <a:chOff x="-282026" y="0"/>
                <a:chExt cx="12740305" cy="246887"/>
              </a:xfrm>
            </p:grpSpPr>
            <p:cxnSp>
              <p:nvCxnSpPr>
                <p:cNvPr id="41" name="Straight Connector 40"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6" y="1280053"/>
                <a:ext cx="12740305" cy="442593"/>
                <a:chOff x="-282026" y="1280053"/>
                <a:chExt cx="12740305" cy="442593"/>
              </a:xfrm>
            </p:grpSpPr>
            <p:cxnSp>
              <p:nvCxnSpPr>
                <p:cNvPr id="39" name="Straight Connector 38"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hidden="1"/>
              <p:cNvGrpSpPr/>
              <p:nvPr userDrawn="1"/>
            </p:nvGrpSpPr>
            <p:grpSpPr>
              <a:xfrm>
                <a:off x="0" y="-714736"/>
                <a:ext cx="551884" cy="8287473"/>
                <a:chOff x="11640116" y="-714736"/>
                <a:chExt cx="551884" cy="8287473"/>
              </a:xfrm>
            </p:grpSpPr>
            <p:cxnSp>
              <p:nvCxnSpPr>
                <p:cNvPr id="37" name="Straight Connector 3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6584314"/>
                <a:ext cx="12740305" cy="273686"/>
                <a:chOff x="-282026" y="0"/>
                <a:chExt cx="12740305" cy="273686"/>
              </a:xfrm>
            </p:grpSpPr>
            <p:cxnSp>
              <p:nvCxnSpPr>
                <p:cNvPr id="35" name="Straight Connector 3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7" name="Content Placeholder 2"/>
          <p:cNvSpPr>
            <a:spLocks noGrp="1"/>
          </p:cNvSpPr>
          <p:nvPr>
            <p:ph idx="10"/>
          </p:nvPr>
        </p:nvSpPr>
        <p:spPr>
          <a:xfrm>
            <a:off x="530352" y="2243137"/>
            <a:ext cx="11109960" cy="3869355"/>
          </a:xfrm>
        </p:spPr>
        <p:txBody>
          <a:bodyPr>
            <a:norm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8" name="Subtitle 2"/>
          <p:cNvSpPr>
            <a:spLocks noGrp="1"/>
          </p:cNvSpPr>
          <p:nvPr>
            <p:ph type="subTitle" idx="1" hasCustomPrompt="1"/>
          </p:nvPr>
        </p:nvSpPr>
        <p:spPr>
          <a:xfrm>
            <a:off x="529576" y="1577192"/>
            <a:ext cx="11110736" cy="355824"/>
          </a:xfrm>
        </p:spPr>
        <p:txBody>
          <a:bodyPr anchor="t">
            <a:noAutofit/>
          </a:bodyPr>
          <a:lstStyle>
            <a:lvl1pPr marL="0" indent="0" algn="l" defTabSz="914400" rtl="0" eaLnBrk="1" latinLnBrk="0" hangingPunct="1">
              <a:lnSpc>
                <a:spcPct val="90000"/>
              </a:lnSpc>
              <a:spcBef>
                <a:spcPts val="0"/>
              </a:spcBef>
              <a:buFont typeface="Arial" panose="020B0604020202020204" pitchFamily="34" charset="0"/>
              <a:buNone/>
              <a:defRPr lang="en-US" sz="2600" b="0" i="0" kern="1200" dirty="0">
                <a:solidFill>
                  <a:schemeClr val="accent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0"/>
              </a:spcBef>
              <a:buFont typeface="Arial" panose="020B0604020202020204" pitchFamily="34" charset="0"/>
              <a:buNone/>
            </a:pPr>
            <a:r>
              <a:rPr lang="en-US" dirty="0"/>
              <a:t>Click to add subtitle</a:t>
            </a:r>
          </a:p>
        </p:txBody>
      </p:sp>
      <p:sp>
        <p:nvSpPr>
          <p:cNvPr id="3" name="Title 2">
            <a:extLst>
              <a:ext uri="{FF2B5EF4-FFF2-40B4-BE49-F238E27FC236}">
                <a16:creationId xmlns:a16="http://schemas.microsoft.com/office/drawing/2014/main" id="{48C2032F-319F-464A-8A01-F35E16795A6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12970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Grey Two Content">
    <p:bg>
      <p:bgPr>
        <a:solidFill>
          <a:srgbClr val="2A2C2B"/>
        </a:solidFill>
        <a:effectLst/>
      </p:bgPr>
    </p:bg>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
        <p:nvSpPr>
          <p:cNvPr id="3" name="Content Placeholder 2"/>
          <p:cNvSpPr>
            <a:spLocks noGrp="1"/>
          </p:cNvSpPr>
          <p:nvPr>
            <p:ph sz="half" idx="1"/>
          </p:nvPr>
        </p:nvSpPr>
        <p:spPr>
          <a:xfrm>
            <a:off x="530352" y="1759950"/>
            <a:ext cx="5458364" cy="4352544"/>
          </a:xfrm>
        </p:spPr>
        <p:txBody>
          <a:bodyPr>
            <a:normAutofit/>
          </a:bodyPr>
          <a:lstStyle>
            <a:lvl1pPr>
              <a:spcBef>
                <a:spcPts val="1000"/>
              </a:spcBef>
              <a:defRPr b="0" i="0">
                <a:latin typeface="+mn-lt"/>
              </a:defRPr>
            </a:lvl1pPr>
            <a:lvl2pPr>
              <a:spcBef>
                <a:spcPts val="500"/>
              </a:spcBef>
              <a:defRPr sz="2400" b="0" i="0">
                <a:latin typeface="+mn-lt"/>
              </a:defRPr>
            </a:lvl2pPr>
            <a:lvl3pPr>
              <a:spcBef>
                <a:spcPts val="500"/>
              </a:spcBef>
              <a:defRPr b="0" i="0">
                <a:latin typeface="+mn-lt"/>
              </a:defRPr>
            </a:lvl3pPr>
            <a:lvl4pPr>
              <a:spcBef>
                <a:spcPts val="500"/>
              </a:spcBef>
              <a:defRPr b="0" i="0">
                <a:latin typeface="+mn-lt"/>
              </a:defRPr>
            </a:lvl4pPr>
            <a:lvl5pPr>
              <a:spcBef>
                <a:spcPts val="500"/>
              </a:spcBef>
              <a:defRPr b="0" i="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181752" y="1759950"/>
            <a:ext cx="5458364" cy="4352544"/>
          </a:xfrm>
        </p:spPr>
        <p:txBody>
          <a:bodyPr>
            <a:normAutofit/>
          </a:bodyPr>
          <a:lstStyle>
            <a:lvl1pPr>
              <a:spcBef>
                <a:spcPts val="500"/>
              </a:spcBef>
              <a:defRPr b="0" i="0" spc="0">
                <a:latin typeface="+mn-lt"/>
              </a:defRPr>
            </a:lvl1pPr>
            <a:lvl2pPr>
              <a:spcBef>
                <a:spcPts val="500"/>
              </a:spcBef>
              <a:defRPr sz="2400" b="0" i="0" spc="0">
                <a:latin typeface="+mn-lt"/>
              </a:defRPr>
            </a:lvl2pPr>
            <a:lvl3pPr>
              <a:spcBef>
                <a:spcPts val="500"/>
              </a:spcBef>
              <a:defRPr b="0" i="0" spc="0">
                <a:latin typeface="+mn-lt"/>
              </a:defRPr>
            </a:lvl3pPr>
            <a:lvl4pPr>
              <a:spcBef>
                <a:spcPts val="500"/>
              </a:spcBef>
              <a:defRPr b="0" i="0" spc="0">
                <a:latin typeface="+mn-lt"/>
              </a:defRPr>
            </a:lvl4pPr>
            <a:lvl5pPr>
              <a:spcBef>
                <a:spcPts val="500"/>
              </a:spcBef>
              <a:defRPr b="0" i="0" spc="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 name="Title 4">
            <a:extLst>
              <a:ext uri="{FF2B5EF4-FFF2-40B4-BE49-F238E27FC236}">
                <a16:creationId xmlns:a16="http://schemas.microsoft.com/office/drawing/2014/main" id="{01A22308-6A26-4359-B093-2B8D2C78477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234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9" name="Text Placeholder 21"/>
          <p:cNvSpPr>
            <a:spLocks noGrp="1"/>
          </p:cNvSpPr>
          <p:nvPr>
            <p:ph type="body" sz="quarter" idx="18" hasCustomPrompt="1"/>
          </p:nvPr>
        </p:nvSpPr>
        <p:spPr>
          <a:xfrm>
            <a:off x="6726807" y="2327276"/>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0" name="Text Placeholder 21"/>
          <p:cNvSpPr>
            <a:spLocks noGrp="1"/>
          </p:cNvSpPr>
          <p:nvPr>
            <p:ph type="body" sz="quarter" idx="19" hasCustomPrompt="1"/>
          </p:nvPr>
        </p:nvSpPr>
        <p:spPr>
          <a:xfrm>
            <a:off x="6726807" y="3128248"/>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1" name="Text Placeholder 21"/>
          <p:cNvSpPr>
            <a:spLocks noGrp="1"/>
          </p:cNvSpPr>
          <p:nvPr>
            <p:ph type="body" sz="quarter" idx="20" hasCustomPrompt="1"/>
          </p:nvPr>
        </p:nvSpPr>
        <p:spPr>
          <a:xfrm>
            <a:off x="6726807" y="3929220"/>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2" name="Text Placeholder 21"/>
          <p:cNvSpPr>
            <a:spLocks noGrp="1"/>
          </p:cNvSpPr>
          <p:nvPr>
            <p:ph type="body" sz="quarter" idx="21" hasCustomPrompt="1"/>
          </p:nvPr>
        </p:nvSpPr>
        <p:spPr>
          <a:xfrm>
            <a:off x="6726807" y="4730192"/>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3" name="Text Placeholder 19"/>
          <p:cNvSpPr>
            <a:spLocks noGrp="1"/>
          </p:cNvSpPr>
          <p:nvPr>
            <p:ph type="body" sz="quarter" idx="22" hasCustomPrompt="1"/>
          </p:nvPr>
        </p:nvSpPr>
        <p:spPr>
          <a:xfrm>
            <a:off x="6075931" y="2306638"/>
            <a:ext cx="584523" cy="487362"/>
          </a:xfrm>
        </p:spPr>
        <p:txBody>
          <a:bodyPr>
            <a:noAutofit/>
          </a:bodyPr>
          <a:lstStyle>
            <a:lvl1pPr marL="0" indent="0">
              <a:buNone/>
              <a:defRPr sz="3600" b="1"/>
            </a:lvl1pPr>
          </a:lstStyle>
          <a:p>
            <a:pPr lvl="0"/>
            <a:r>
              <a:rPr lang="en-US" dirty="0"/>
              <a:t>##</a:t>
            </a:r>
          </a:p>
        </p:txBody>
      </p:sp>
      <p:sp>
        <p:nvSpPr>
          <p:cNvPr id="34" name="Text Placeholder 19"/>
          <p:cNvSpPr>
            <a:spLocks noGrp="1"/>
          </p:cNvSpPr>
          <p:nvPr>
            <p:ph type="body" sz="quarter" idx="23" hasCustomPrompt="1"/>
          </p:nvPr>
        </p:nvSpPr>
        <p:spPr>
          <a:xfrm>
            <a:off x="6075931" y="3107610"/>
            <a:ext cx="584523" cy="487362"/>
          </a:xfrm>
        </p:spPr>
        <p:txBody>
          <a:bodyPr>
            <a:noAutofit/>
          </a:bodyPr>
          <a:lstStyle>
            <a:lvl1pPr marL="0" indent="0">
              <a:buNone/>
              <a:defRPr sz="3600" b="1"/>
            </a:lvl1pPr>
          </a:lstStyle>
          <a:p>
            <a:pPr lvl="0"/>
            <a:r>
              <a:rPr lang="en-US" dirty="0"/>
              <a:t>##</a:t>
            </a:r>
          </a:p>
        </p:txBody>
      </p:sp>
      <p:sp>
        <p:nvSpPr>
          <p:cNvPr id="35" name="Text Placeholder 19"/>
          <p:cNvSpPr>
            <a:spLocks noGrp="1"/>
          </p:cNvSpPr>
          <p:nvPr>
            <p:ph type="body" sz="quarter" idx="24" hasCustomPrompt="1"/>
          </p:nvPr>
        </p:nvSpPr>
        <p:spPr>
          <a:xfrm>
            <a:off x="6075931" y="3908582"/>
            <a:ext cx="584523" cy="487362"/>
          </a:xfrm>
        </p:spPr>
        <p:txBody>
          <a:bodyPr>
            <a:noAutofit/>
          </a:bodyPr>
          <a:lstStyle>
            <a:lvl1pPr marL="0" indent="0">
              <a:buNone/>
              <a:defRPr sz="3600" b="1"/>
            </a:lvl1pPr>
          </a:lstStyle>
          <a:p>
            <a:pPr lvl="0"/>
            <a:r>
              <a:rPr lang="en-US" dirty="0"/>
              <a:t>##</a:t>
            </a:r>
          </a:p>
        </p:txBody>
      </p:sp>
      <p:sp>
        <p:nvSpPr>
          <p:cNvPr id="36" name="Text Placeholder 19"/>
          <p:cNvSpPr>
            <a:spLocks noGrp="1"/>
          </p:cNvSpPr>
          <p:nvPr>
            <p:ph type="body" sz="quarter" idx="25" hasCustomPrompt="1"/>
          </p:nvPr>
        </p:nvSpPr>
        <p:spPr>
          <a:xfrm>
            <a:off x="6075931" y="4709554"/>
            <a:ext cx="584523" cy="487362"/>
          </a:xfrm>
        </p:spPr>
        <p:txBody>
          <a:bodyPr>
            <a:noAutofit/>
          </a:bodyPr>
          <a:lstStyle>
            <a:lvl1pPr marL="0" indent="0">
              <a:buNone/>
              <a:defRPr sz="3600" b="1"/>
            </a:lvl1pPr>
          </a:lstStyle>
          <a:p>
            <a:pPr lvl="0"/>
            <a:r>
              <a:rPr lang="en-US" dirty="0"/>
              <a:t>##</a:t>
            </a:r>
          </a:p>
        </p:txBody>
      </p:sp>
      <p:sp>
        <p:nvSpPr>
          <p:cNvPr id="22" name="Text Placeholder 21"/>
          <p:cNvSpPr>
            <a:spLocks noGrp="1"/>
          </p:cNvSpPr>
          <p:nvPr>
            <p:ph type="body" sz="quarter" idx="11" hasCustomPrompt="1"/>
          </p:nvPr>
        </p:nvSpPr>
        <p:spPr>
          <a:xfrm>
            <a:off x="1247775" y="2327276"/>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3" name="Text Placeholder 21"/>
          <p:cNvSpPr>
            <a:spLocks noGrp="1"/>
          </p:cNvSpPr>
          <p:nvPr>
            <p:ph type="body" sz="quarter" idx="12" hasCustomPrompt="1"/>
          </p:nvPr>
        </p:nvSpPr>
        <p:spPr>
          <a:xfrm>
            <a:off x="1247775" y="3128248"/>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5" name="Text Placeholder 21"/>
          <p:cNvSpPr>
            <a:spLocks noGrp="1"/>
          </p:cNvSpPr>
          <p:nvPr>
            <p:ph type="body" sz="quarter" idx="14" hasCustomPrompt="1"/>
          </p:nvPr>
        </p:nvSpPr>
        <p:spPr>
          <a:xfrm>
            <a:off x="1247775" y="3929220"/>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7" name="Text Placeholder 21"/>
          <p:cNvSpPr>
            <a:spLocks noGrp="1"/>
          </p:cNvSpPr>
          <p:nvPr>
            <p:ph type="body" sz="quarter" idx="16" hasCustomPrompt="1"/>
          </p:nvPr>
        </p:nvSpPr>
        <p:spPr>
          <a:xfrm>
            <a:off x="1247775" y="4730192"/>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0" name="Text Placeholder 19"/>
          <p:cNvSpPr>
            <a:spLocks noGrp="1"/>
          </p:cNvSpPr>
          <p:nvPr>
            <p:ph type="body" sz="quarter" idx="10" hasCustomPrompt="1"/>
          </p:nvPr>
        </p:nvSpPr>
        <p:spPr>
          <a:xfrm>
            <a:off x="596899" y="2306638"/>
            <a:ext cx="584523" cy="487362"/>
          </a:xfrm>
        </p:spPr>
        <p:txBody>
          <a:bodyPr>
            <a:noAutofit/>
          </a:bodyPr>
          <a:lstStyle>
            <a:lvl1pPr marL="0" indent="0">
              <a:buNone/>
              <a:defRPr sz="3600" b="1"/>
            </a:lvl1pPr>
          </a:lstStyle>
          <a:p>
            <a:pPr lvl="0"/>
            <a:r>
              <a:rPr lang="en-US" dirty="0"/>
              <a:t>##</a:t>
            </a:r>
          </a:p>
        </p:txBody>
      </p:sp>
      <p:sp>
        <p:nvSpPr>
          <p:cNvPr id="3" name="Title 2"/>
          <p:cNvSpPr>
            <a:spLocks noGrp="1"/>
          </p:cNvSpPr>
          <p:nvPr>
            <p:ph type="title" hasCustomPrompt="1"/>
          </p:nvPr>
        </p:nvSpPr>
        <p:spPr>
          <a:xfrm>
            <a:off x="530352" y="885904"/>
            <a:ext cx="11109960" cy="557784"/>
          </a:xfrm>
        </p:spPr>
        <p:txBody>
          <a:bodyPr>
            <a:normAutofit/>
          </a:bodyPr>
          <a:lstStyle>
            <a:lvl1pPr>
              <a:defRPr/>
            </a:lvl1pPr>
          </a:lstStyle>
          <a:p>
            <a:r>
              <a:rPr lang="en-US" dirty="0"/>
              <a:t>Agenda</a:t>
            </a:r>
          </a:p>
        </p:txBody>
      </p:sp>
      <p:sp>
        <p:nvSpPr>
          <p:cNvPr id="24" name="Text Placeholder 19"/>
          <p:cNvSpPr>
            <a:spLocks noGrp="1"/>
          </p:cNvSpPr>
          <p:nvPr>
            <p:ph type="body" sz="quarter" idx="13" hasCustomPrompt="1"/>
          </p:nvPr>
        </p:nvSpPr>
        <p:spPr>
          <a:xfrm>
            <a:off x="596899" y="3107610"/>
            <a:ext cx="584523" cy="487362"/>
          </a:xfrm>
        </p:spPr>
        <p:txBody>
          <a:bodyPr>
            <a:noAutofit/>
          </a:bodyPr>
          <a:lstStyle>
            <a:lvl1pPr marL="0" indent="0">
              <a:buNone/>
              <a:defRPr sz="3600" b="1"/>
            </a:lvl1pPr>
          </a:lstStyle>
          <a:p>
            <a:pPr lvl="0"/>
            <a:r>
              <a:rPr lang="en-US" dirty="0"/>
              <a:t>##</a:t>
            </a:r>
          </a:p>
        </p:txBody>
      </p:sp>
      <p:sp>
        <p:nvSpPr>
          <p:cNvPr id="26" name="Text Placeholder 19"/>
          <p:cNvSpPr>
            <a:spLocks noGrp="1"/>
          </p:cNvSpPr>
          <p:nvPr>
            <p:ph type="body" sz="quarter" idx="15" hasCustomPrompt="1"/>
          </p:nvPr>
        </p:nvSpPr>
        <p:spPr>
          <a:xfrm>
            <a:off x="596899" y="3908582"/>
            <a:ext cx="584523" cy="487362"/>
          </a:xfrm>
        </p:spPr>
        <p:txBody>
          <a:bodyPr>
            <a:noAutofit/>
          </a:bodyPr>
          <a:lstStyle>
            <a:lvl1pPr marL="0" indent="0">
              <a:buNone/>
              <a:defRPr sz="3600" b="1"/>
            </a:lvl1pPr>
          </a:lstStyle>
          <a:p>
            <a:pPr lvl="0"/>
            <a:r>
              <a:rPr lang="en-US" dirty="0"/>
              <a:t>##</a:t>
            </a:r>
          </a:p>
        </p:txBody>
      </p:sp>
      <p:sp>
        <p:nvSpPr>
          <p:cNvPr id="28" name="Text Placeholder 19"/>
          <p:cNvSpPr>
            <a:spLocks noGrp="1"/>
          </p:cNvSpPr>
          <p:nvPr>
            <p:ph type="body" sz="quarter" idx="17" hasCustomPrompt="1"/>
          </p:nvPr>
        </p:nvSpPr>
        <p:spPr>
          <a:xfrm>
            <a:off x="596899" y="4709554"/>
            <a:ext cx="584523" cy="487362"/>
          </a:xfrm>
        </p:spPr>
        <p:txBody>
          <a:bodyPr>
            <a:noAutofit/>
          </a:bodyPr>
          <a:lstStyle>
            <a:lvl1pPr marL="0" indent="0">
              <a:buNone/>
              <a:defRPr sz="3600" b="1"/>
            </a:lvl1pPr>
          </a:lstStyle>
          <a:p>
            <a:pPr lvl="0"/>
            <a:r>
              <a:rPr lang="en-US" dirty="0"/>
              <a:t>##</a:t>
            </a:r>
          </a:p>
        </p:txBody>
      </p:sp>
    </p:spTree>
    <p:extLst>
      <p:ext uri="{BB962C8B-B14F-4D97-AF65-F5344CB8AC3E}">
        <p14:creationId xmlns:p14="http://schemas.microsoft.com/office/powerpoint/2010/main" val="25505861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Grey Two Content with Subtitle">
    <p:bg>
      <p:bgPr>
        <a:solidFill>
          <a:srgbClr val="2A2C2B"/>
        </a:solidFill>
        <a:effectLst/>
      </p:bgPr>
    </p:bg>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
        <p:nvSpPr>
          <p:cNvPr id="3" name="Content Placeholder 2"/>
          <p:cNvSpPr>
            <a:spLocks noGrp="1"/>
          </p:cNvSpPr>
          <p:nvPr>
            <p:ph sz="half" idx="1"/>
          </p:nvPr>
        </p:nvSpPr>
        <p:spPr>
          <a:xfrm>
            <a:off x="530352" y="2243138"/>
            <a:ext cx="5458364" cy="3869355"/>
          </a:xfrm>
        </p:spPr>
        <p:txBody>
          <a:bodyPr>
            <a:normAutofit/>
          </a:bodyPr>
          <a:lstStyle>
            <a:lvl1pPr>
              <a:spcBef>
                <a:spcPts val="1000"/>
              </a:spcBef>
              <a:defRPr b="0" i="0">
                <a:latin typeface="+mn-lt"/>
              </a:defRPr>
            </a:lvl1pPr>
            <a:lvl2pPr>
              <a:spcBef>
                <a:spcPts val="500"/>
              </a:spcBef>
              <a:defRPr sz="2400" b="0" i="0">
                <a:latin typeface="+mn-lt"/>
              </a:defRPr>
            </a:lvl2pPr>
            <a:lvl3pPr>
              <a:spcBef>
                <a:spcPts val="500"/>
              </a:spcBef>
              <a:defRPr b="0" i="0">
                <a:latin typeface="+mn-lt"/>
              </a:defRPr>
            </a:lvl3pPr>
            <a:lvl4pPr>
              <a:spcBef>
                <a:spcPts val="500"/>
              </a:spcBef>
              <a:defRPr b="0" i="0">
                <a:latin typeface="+mn-lt"/>
              </a:defRPr>
            </a:lvl4pPr>
            <a:lvl5pPr>
              <a:spcBef>
                <a:spcPts val="500"/>
              </a:spcBef>
              <a:defRPr b="0" i="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181752" y="2243138"/>
            <a:ext cx="5458364" cy="3869355"/>
          </a:xfrm>
        </p:spPr>
        <p:txBody>
          <a:bodyPr>
            <a:normAutofit/>
          </a:bodyPr>
          <a:lstStyle>
            <a:lvl1pPr>
              <a:spcBef>
                <a:spcPts val="500"/>
              </a:spcBef>
              <a:defRPr b="0" i="0" spc="0">
                <a:latin typeface="+mn-lt"/>
              </a:defRPr>
            </a:lvl1pPr>
            <a:lvl2pPr>
              <a:spcBef>
                <a:spcPts val="500"/>
              </a:spcBef>
              <a:defRPr sz="2400" b="0" i="0" spc="0">
                <a:latin typeface="+mn-lt"/>
              </a:defRPr>
            </a:lvl2pPr>
            <a:lvl3pPr>
              <a:spcBef>
                <a:spcPts val="500"/>
              </a:spcBef>
              <a:defRPr b="0" i="0" spc="0">
                <a:latin typeface="+mn-lt"/>
              </a:defRPr>
            </a:lvl3pPr>
            <a:lvl4pPr>
              <a:spcBef>
                <a:spcPts val="500"/>
              </a:spcBef>
              <a:defRPr b="0" i="0" spc="0">
                <a:latin typeface="+mn-lt"/>
              </a:defRPr>
            </a:lvl4pPr>
            <a:lvl5pPr>
              <a:spcBef>
                <a:spcPts val="500"/>
              </a:spcBef>
              <a:defRPr b="0" i="0" spc="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7" name="Subtitle 2"/>
          <p:cNvSpPr>
            <a:spLocks noGrp="1"/>
          </p:cNvSpPr>
          <p:nvPr>
            <p:ph type="subTitle" idx="10"/>
          </p:nvPr>
        </p:nvSpPr>
        <p:spPr>
          <a:xfrm>
            <a:off x="529576" y="1577192"/>
            <a:ext cx="11110736" cy="355824"/>
          </a:xfrm>
        </p:spPr>
        <p:txBody>
          <a:bodyPr anchor="t">
            <a:noAutofit/>
          </a:bodyPr>
          <a:lstStyle>
            <a:lvl1pPr marL="0" indent="0" algn="l">
              <a:buNone/>
              <a:defRPr lang="en-US" sz="2600" b="0" i="0" kern="1200" dirty="0">
                <a:solidFill>
                  <a:schemeClr val="accent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0"/>
              </a:spcBef>
              <a:buFont typeface="Arial" panose="020B0604020202020204" pitchFamily="34" charset="0"/>
              <a:buNone/>
            </a:pPr>
            <a:r>
              <a:rPr lang="en-US" dirty="0"/>
              <a:t>Click to edit Master subtitle style</a:t>
            </a:r>
          </a:p>
        </p:txBody>
      </p:sp>
      <p:sp>
        <p:nvSpPr>
          <p:cNvPr id="5" name="Title 4">
            <a:extLst>
              <a:ext uri="{FF2B5EF4-FFF2-40B4-BE49-F238E27FC236}">
                <a16:creationId xmlns:a16="http://schemas.microsoft.com/office/drawing/2014/main" id="{F04634A6-D64B-46F6-A90D-D21EC7E23D0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14444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rk Grey Blank">
    <p:bg>
      <p:bgPr>
        <a:solidFill>
          <a:srgbClr val="2A2C2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6226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ark Grey Blank no logo">
    <p:bg>
      <p:bgPr>
        <a:solidFill>
          <a:srgbClr val="2A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BC5324-4458-435B-A9F9-1DF913427154}"/>
              </a:ext>
            </a:extLst>
          </p:cNvPr>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i="0" smtClean="0">
                <a:solidFill>
                  <a:srgbClr val="A79D97"/>
                </a:solidFill>
                <a:latin typeface="+mn-lt"/>
              </a:rPr>
              <a:pPr algn="r"/>
              <a:t>‹#›</a:t>
            </a:fld>
            <a:endParaRPr lang="en-US" sz="1600" b="1" i="0" dirty="0">
              <a:solidFill>
                <a:srgbClr val="A79D97"/>
              </a:solidFill>
              <a:latin typeface="+mn-lt"/>
            </a:endParaRPr>
          </a:p>
        </p:txBody>
      </p:sp>
      <p:sp>
        <p:nvSpPr>
          <p:cNvPr id="3" name="TextBox 2">
            <a:extLst>
              <a:ext uri="{FF2B5EF4-FFF2-40B4-BE49-F238E27FC236}">
                <a16:creationId xmlns:a16="http://schemas.microsoft.com/office/drawing/2014/main" id="{70E61648-82BB-4105-B73E-927ABF100437}"/>
              </a:ext>
            </a:extLst>
          </p:cNvPr>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mn-lt"/>
              </a:rPr>
              <a:t>Copyright © 2017 Symantec Corporation </a:t>
            </a:r>
          </a:p>
        </p:txBody>
      </p:sp>
    </p:spTree>
    <p:extLst>
      <p:ext uri="{BB962C8B-B14F-4D97-AF65-F5344CB8AC3E}">
        <p14:creationId xmlns:p14="http://schemas.microsoft.com/office/powerpoint/2010/main" val="2295394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Grey Chart slide">
    <p:bg>
      <p:bgPr>
        <a:solidFill>
          <a:srgbClr val="2A2C2B"/>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normAutofit/>
          </a:bodyPr>
          <a:lstStyle>
            <a:lvl1pPr>
              <a:defRPr/>
            </a:lvl1pPr>
          </a:lstStyle>
          <a:p>
            <a:r>
              <a:rPr lang="en-US" dirty="0"/>
              <a:t>Chart slide</a:t>
            </a:r>
          </a:p>
        </p:txBody>
      </p:sp>
      <p:sp>
        <p:nvSpPr>
          <p:cNvPr id="2" name="Freeform: Shape 1"/>
          <p:cNvSpPr/>
          <p:nvPr userDrawn="1"/>
        </p:nvSpPr>
        <p:spPr>
          <a:xfrm>
            <a:off x="8256104" y="2358887"/>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rgbClr val="A79D97"/>
            </a:solidFill>
            <a:miter lim="800000"/>
            <a:headEnd/>
            <a:tailEnd/>
          </a:ln>
        </p:spPr>
        <p:txBody>
          <a:bodyPr rtlCol="0" anchor="ctr"/>
          <a:lstStyle/>
          <a:p>
            <a:pPr algn="ctr"/>
            <a:endParaRPr lang="en-US" dirty="0">
              <a:latin typeface="Calibri" panose="020F0502020204030204" pitchFamily="34" charset="0"/>
            </a:endParaRPr>
          </a:p>
        </p:txBody>
      </p:sp>
      <p:sp>
        <p:nvSpPr>
          <p:cNvPr id="5" name="Text Placeholder 4"/>
          <p:cNvSpPr>
            <a:spLocks noGrp="1"/>
          </p:cNvSpPr>
          <p:nvPr>
            <p:ph type="body" sz="quarter" idx="10" hasCustomPrompt="1"/>
          </p:nvPr>
        </p:nvSpPr>
        <p:spPr>
          <a:xfrm>
            <a:off x="8256588" y="2505075"/>
            <a:ext cx="3352800" cy="2384425"/>
          </a:xfrm>
        </p:spPr>
        <p:txBody>
          <a:bodyPr>
            <a:normAutofit/>
          </a:bodyPr>
          <a:lstStyle>
            <a:lvl1pPr marL="0" indent="0">
              <a:buFontTx/>
              <a:buNone/>
              <a:defRPr sz="1600"/>
            </a:lvl1pPr>
          </a:lstStyle>
          <a:p>
            <a:r>
              <a:rPr lang="en-US" dirty="0"/>
              <a:t>You can caption your chart here with 1-3 sentences. This text should help clarify and add context to your chart. </a:t>
            </a:r>
          </a:p>
        </p:txBody>
      </p:sp>
    </p:spTree>
    <p:extLst>
      <p:ext uri="{BB962C8B-B14F-4D97-AF65-F5344CB8AC3E}">
        <p14:creationId xmlns:p14="http://schemas.microsoft.com/office/powerpoint/2010/main" val="1020567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4 Way Simple Content">
    <p:bg>
      <p:bgPr>
        <a:solidFill>
          <a:srgbClr val="2A2C2B"/>
        </a:solidFill>
        <a:effectLst/>
      </p:bgPr>
    </p:bg>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 name="Rectangle 4"/>
          <p:cNvSpPr/>
          <p:nvPr userDrawn="1"/>
        </p:nvSpPr>
        <p:spPr>
          <a:xfrm>
            <a:off x="518160" y="1300163"/>
            <a:ext cx="2253615" cy="3914775"/>
          </a:xfrm>
          <a:prstGeom prst="rect">
            <a:avLst/>
          </a:prstGeom>
          <a:solidFill>
            <a:schemeClr val="accent1"/>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2" name="Rectangle 51"/>
          <p:cNvSpPr/>
          <p:nvPr userDrawn="1"/>
        </p:nvSpPr>
        <p:spPr>
          <a:xfrm>
            <a:off x="3042285" y="1300163"/>
            <a:ext cx="2253615" cy="3914775"/>
          </a:xfrm>
          <a:prstGeom prst="rect">
            <a:avLst/>
          </a:prstGeom>
          <a:solidFill>
            <a:schemeClr val="tx2">
              <a:lumMod val="75000"/>
            </a:schemeClr>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3" name="Rectangle 52"/>
          <p:cNvSpPr/>
          <p:nvPr userDrawn="1"/>
        </p:nvSpPr>
        <p:spPr>
          <a:xfrm>
            <a:off x="5566410" y="1300163"/>
            <a:ext cx="2253615" cy="3914775"/>
          </a:xfrm>
          <a:prstGeom prst="rect">
            <a:avLst/>
          </a:prstGeom>
          <a:solidFill>
            <a:schemeClr val="accent3"/>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4" name="Rectangle 53"/>
          <p:cNvSpPr/>
          <p:nvPr userDrawn="1"/>
        </p:nvSpPr>
        <p:spPr>
          <a:xfrm>
            <a:off x="8090535" y="1300163"/>
            <a:ext cx="2253615" cy="3914775"/>
          </a:xfrm>
          <a:prstGeom prst="rect">
            <a:avLst/>
          </a:prstGeom>
          <a:solidFill>
            <a:schemeClr val="tx2">
              <a:lumMod val="75000"/>
            </a:schemeClr>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5" name="Freeform: Shape 54"/>
          <p:cNvSpPr/>
          <p:nvPr userDrawn="1"/>
        </p:nvSpPr>
        <p:spPr>
          <a:xfrm>
            <a:off x="8256104" y="1630226"/>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56" name="Freeform: Shape 55"/>
          <p:cNvSpPr/>
          <p:nvPr userDrawn="1"/>
        </p:nvSpPr>
        <p:spPr>
          <a:xfrm>
            <a:off x="3236429" y="1630226"/>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7" name="Text Placeholder 6"/>
          <p:cNvSpPr>
            <a:spLocks noGrp="1"/>
          </p:cNvSpPr>
          <p:nvPr>
            <p:ph type="body" sz="quarter" idx="10"/>
          </p:nvPr>
        </p:nvSpPr>
        <p:spPr>
          <a:xfrm>
            <a:off x="3236429" y="1728787"/>
            <a:ext cx="1821346"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7" name="Text Placeholder 6"/>
          <p:cNvSpPr>
            <a:spLocks noGrp="1"/>
          </p:cNvSpPr>
          <p:nvPr>
            <p:ph type="body" sz="quarter" idx="11"/>
          </p:nvPr>
        </p:nvSpPr>
        <p:spPr>
          <a:xfrm>
            <a:off x="8256104" y="1728786"/>
            <a:ext cx="1821346" cy="600077"/>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9" name="Text Placeholder 58"/>
          <p:cNvSpPr>
            <a:spLocks noGrp="1"/>
          </p:cNvSpPr>
          <p:nvPr>
            <p:ph type="body" sz="quarter" idx="12"/>
          </p:nvPr>
        </p:nvSpPr>
        <p:spPr>
          <a:xfrm>
            <a:off x="3236429" y="2371718"/>
            <a:ext cx="1835634" cy="2614620"/>
          </a:xfrm>
        </p:spPr>
        <p:txBody>
          <a:bodyPr vert="horz" lIns="0" tIns="0" rIns="0" bIns="0" rtlCol="0">
            <a:normAutofit/>
          </a:bodyPr>
          <a:lstStyle>
            <a:lvl1pPr marL="0" inden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
        <p:nvSpPr>
          <p:cNvPr id="60" name="Text Placeholder 58"/>
          <p:cNvSpPr>
            <a:spLocks noGrp="1"/>
          </p:cNvSpPr>
          <p:nvPr>
            <p:ph type="body" sz="quarter" idx="13"/>
          </p:nvPr>
        </p:nvSpPr>
        <p:spPr>
          <a:xfrm>
            <a:off x="8256104" y="2371718"/>
            <a:ext cx="1835634" cy="2614620"/>
          </a:xfrm>
        </p:spPr>
        <p:txBody>
          <a:bodyPr vert="horz" lIns="0" tIns="0" rIns="0" bIns="0" rtlCol="0">
            <a:normAutofit/>
          </a:bodyPr>
          <a:lstStyle>
            <a:lvl1pPr marL="0" inden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pic>
        <p:nvPicPr>
          <p:cNvPr id="61" name="image17.pdf"/>
          <p:cNvPicPr>
            <a:picLocks noChangeAspect="1"/>
          </p:cNvPicPr>
          <p:nvPr userDrawn="1"/>
        </p:nvPicPr>
        <p:blipFill>
          <a:blip r:embed="rId4"/>
          <a:stretch>
            <a:fillRect/>
          </a:stretch>
        </p:blipFill>
        <p:spPr>
          <a:xfrm>
            <a:off x="897173" y="2509757"/>
            <a:ext cx="1495588" cy="1495587"/>
          </a:xfrm>
          <a:prstGeom prst="rect">
            <a:avLst/>
          </a:prstGeom>
          <a:ln w="12700">
            <a:miter lim="400000"/>
          </a:ln>
        </p:spPr>
      </p:pic>
      <p:pic>
        <p:nvPicPr>
          <p:cNvPr id="58" name="image12.pdf"/>
          <p:cNvPicPr>
            <a:picLocks noChangeAspect="1"/>
          </p:cNvPicPr>
          <p:nvPr userDrawn="1"/>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6010591" y="2568586"/>
            <a:ext cx="1348572" cy="1348570"/>
          </a:xfrm>
          <a:prstGeom prst="rect">
            <a:avLst/>
          </a:prstGeom>
          <a:ln w="12700">
            <a:miter lim="400000"/>
          </a:ln>
        </p:spPr>
      </p:pic>
    </p:spTree>
    <p:extLst>
      <p:ext uri="{BB962C8B-B14F-4D97-AF65-F5344CB8AC3E}">
        <p14:creationId xmlns:p14="http://schemas.microsoft.com/office/powerpoint/2010/main" val="38680224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4 Way Simple Content accent">
    <p:bg>
      <p:bgPr>
        <a:solidFill>
          <a:srgbClr val="2A2C2B"/>
        </a:solidFill>
        <a:effectLst/>
      </p:bgPr>
    </p:bg>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 name="Rectangle 4"/>
          <p:cNvSpPr/>
          <p:nvPr userDrawn="1"/>
        </p:nvSpPr>
        <p:spPr>
          <a:xfrm>
            <a:off x="518160" y="1300163"/>
            <a:ext cx="2253615" cy="3914775"/>
          </a:xfrm>
          <a:prstGeom prst="rect">
            <a:avLst/>
          </a:prstGeom>
          <a:solidFill>
            <a:schemeClr val="accent1"/>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5" name="Freeform: Shape 54"/>
          <p:cNvSpPr/>
          <p:nvPr userDrawn="1"/>
        </p:nvSpPr>
        <p:spPr>
          <a:xfrm>
            <a:off x="8256104"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56" name="Freeform: Shape 55"/>
          <p:cNvSpPr/>
          <p:nvPr userDrawn="1"/>
        </p:nvSpPr>
        <p:spPr>
          <a:xfrm>
            <a:off x="3236429"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7" name="Text Placeholder 6"/>
          <p:cNvSpPr>
            <a:spLocks noGrp="1"/>
          </p:cNvSpPr>
          <p:nvPr>
            <p:ph type="body" sz="quarter" idx="10"/>
          </p:nvPr>
        </p:nvSpPr>
        <p:spPr>
          <a:xfrm>
            <a:off x="3236429" y="1400629"/>
            <a:ext cx="1821346"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7" name="Text Placeholder 6"/>
          <p:cNvSpPr>
            <a:spLocks noGrp="1"/>
          </p:cNvSpPr>
          <p:nvPr>
            <p:ph type="body" sz="quarter" idx="11"/>
          </p:nvPr>
        </p:nvSpPr>
        <p:spPr>
          <a:xfrm>
            <a:off x="8256104" y="1400628"/>
            <a:ext cx="1821346" cy="600077"/>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9" name="Text Placeholder 58"/>
          <p:cNvSpPr>
            <a:spLocks noGrp="1"/>
          </p:cNvSpPr>
          <p:nvPr>
            <p:ph type="body" sz="quarter" idx="12"/>
          </p:nvPr>
        </p:nvSpPr>
        <p:spPr>
          <a:xfrm>
            <a:off x="3236429" y="2043560"/>
            <a:ext cx="1835634" cy="3171378"/>
          </a:xfrm>
        </p:spPr>
        <p:txBody>
          <a:bodyPr vert="horz" lIns="0" tIns="0" rIns="0" bIns="0" rtlCol="0">
            <a:normAutofit/>
          </a:bodyPr>
          <a:lstStyle>
            <a:lvl1pPr marL="0" inden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
        <p:nvSpPr>
          <p:cNvPr id="60" name="Text Placeholder 58"/>
          <p:cNvSpPr>
            <a:spLocks noGrp="1"/>
          </p:cNvSpPr>
          <p:nvPr>
            <p:ph type="body" sz="quarter" idx="13"/>
          </p:nvPr>
        </p:nvSpPr>
        <p:spPr>
          <a:xfrm>
            <a:off x="8256104" y="2043560"/>
            <a:ext cx="1835634" cy="3171378"/>
          </a:xfrm>
        </p:spPr>
        <p:txBody>
          <a:bodyPr vert="horz" lIns="0" tIns="0" rIns="0" bIns="0" rtlCol="0">
            <a:normAutofit/>
          </a:bodyPr>
          <a:lstStyle>
            <a:lvl1pPr marL="0" inden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pic>
        <p:nvPicPr>
          <p:cNvPr id="61" name="image17.pdf"/>
          <p:cNvPicPr>
            <a:picLocks noChangeAspect="1"/>
          </p:cNvPicPr>
          <p:nvPr userDrawn="1"/>
        </p:nvPicPr>
        <p:blipFill>
          <a:blip r:embed="rId4"/>
          <a:stretch>
            <a:fillRect/>
          </a:stretch>
        </p:blipFill>
        <p:spPr>
          <a:xfrm>
            <a:off x="897173" y="2509757"/>
            <a:ext cx="1495588" cy="1495587"/>
          </a:xfrm>
          <a:prstGeom prst="rect">
            <a:avLst/>
          </a:prstGeom>
          <a:ln w="12700">
            <a:miter lim="400000"/>
          </a:ln>
        </p:spPr>
      </p:pic>
      <p:sp>
        <p:nvSpPr>
          <p:cNvPr id="58" name="Freeform: Shape 57"/>
          <p:cNvSpPr/>
          <p:nvPr userDrawn="1"/>
        </p:nvSpPr>
        <p:spPr>
          <a:xfrm>
            <a:off x="5731982"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3" name="Text Placeholder 6"/>
          <p:cNvSpPr>
            <a:spLocks noGrp="1"/>
          </p:cNvSpPr>
          <p:nvPr>
            <p:ph type="body" sz="quarter" idx="14"/>
          </p:nvPr>
        </p:nvSpPr>
        <p:spPr>
          <a:xfrm>
            <a:off x="5731982" y="1400629"/>
            <a:ext cx="1821346"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64" name="Text Placeholder 58"/>
          <p:cNvSpPr>
            <a:spLocks noGrp="1"/>
          </p:cNvSpPr>
          <p:nvPr>
            <p:ph type="body" sz="quarter" idx="15"/>
          </p:nvPr>
        </p:nvSpPr>
        <p:spPr>
          <a:xfrm>
            <a:off x="5731982" y="2043560"/>
            <a:ext cx="1835634" cy="3171378"/>
          </a:xfrm>
        </p:spPr>
        <p:txBody>
          <a:bodyPr vert="horz" lIns="0" tIns="0" rIns="0" bIns="0" rtlCol="0">
            <a:normAutofit/>
          </a:bodyPr>
          <a:lstStyle>
            <a:lvl1pPr marL="0" inden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Tree>
    <p:extLst>
      <p:ext uri="{BB962C8B-B14F-4D97-AF65-F5344CB8AC3E}">
        <p14:creationId xmlns:p14="http://schemas.microsoft.com/office/powerpoint/2010/main" val="8172234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4 Way Simple Content Photo">
    <p:bg>
      <p:bgPr>
        <a:solidFill>
          <a:srgbClr val="2A2C2B"/>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517525" y="1300163"/>
            <a:ext cx="2254250" cy="3914775"/>
          </a:xfrm>
        </p:spPr>
        <p:txBody>
          <a:bodyPr/>
          <a:lstStyle>
            <a:lvl1pPr marL="0" indent="0">
              <a:buNone/>
              <a:defRPr/>
            </a:lvl1pPr>
          </a:lstStyle>
          <a:p>
            <a:endParaRPr lang="en-US"/>
          </a:p>
        </p:txBody>
      </p:sp>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5" name="Freeform: Shape 54"/>
          <p:cNvSpPr/>
          <p:nvPr userDrawn="1"/>
        </p:nvSpPr>
        <p:spPr>
          <a:xfrm>
            <a:off x="8256104"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56" name="Freeform: Shape 55"/>
          <p:cNvSpPr/>
          <p:nvPr userDrawn="1"/>
        </p:nvSpPr>
        <p:spPr>
          <a:xfrm>
            <a:off x="3236429"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7" name="Text Placeholder 6"/>
          <p:cNvSpPr>
            <a:spLocks noGrp="1"/>
          </p:cNvSpPr>
          <p:nvPr>
            <p:ph type="body" sz="quarter" idx="10"/>
          </p:nvPr>
        </p:nvSpPr>
        <p:spPr>
          <a:xfrm>
            <a:off x="3236429" y="1400629"/>
            <a:ext cx="1821346" cy="557214"/>
          </a:xfrm>
        </p:spPr>
        <p:txBody>
          <a:bodyPr>
            <a:normAutofit/>
          </a:bodyPr>
          <a:lstStyle>
            <a:lvl1pPr marL="0" indent="0">
              <a:lnSpc>
                <a:spcPct val="85000"/>
              </a:lnSpc>
              <a:buFont typeface="Arial" panose="020B0604020202020204" pitchFamily="34" charset="0"/>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7" name="Text Placeholder 6"/>
          <p:cNvSpPr>
            <a:spLocks noGrp="1"/>
          </p:cNvSpPr>
          <p:nvPr>
            <p:ph type="body" sz="quarter" idx="11"/>
          </p:nvPr>
        </p:nvSpPr>
        <p:spPr>
          <a:xfrm>
            <a:off x="8256104" y="1400628"/>
            <a:ext cx="1821346" cy="600077"/>
          </a:xfrm>
        </p:spPr>
        <p:txBody>
          <a:bodyPr>
            <a:normAutofit/>
          </a:bodyPr>
          <a:lstStyle>
            <a:lvl1pPr marL="0" indent="0">
              <a:lnSpc>
                <a:spcPct val="85000"/>
              </a:lnSpc>
              <a:buFont typeface="Arial" panose="020B0604020202020204" pitchFamily="34" charset="0"/>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9" name="Text Placeholder 58"/>
          <p:cNvSpPr>
            <a:spLocks noGrp="1"/>
          </p:cNvSpPr>
          <p:nvPr>
            <p:ph type="body" sz="quarter" idx="12"/>
          </p:nvPr>
        </p:nvSpPr>
        <p:spPr>
          <a:xfrm>
            <a:off x="3236429" y="2043560"/>
            <a:ext cx="1835634" cy="3171378"/>
          </a:xfrm>
        </p:spPr>
        <p:txBody>
          <a:bodyPr vert="horz" lIns="0" tIns="0" rIns="0" bIns="0" rtlCol="0">
            <a:normAutofit/>
          </a:bodyPr>
          <a:lstStyle>
            <a:lvl1pPr marL="0" indent="0">
              <a:buFont typeface="Arial" panose="020B0604020202020204" pitchFamily="34" charse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
        <p:nvSpPr>
          <p:cNvPr id="60" name="Text Placeholder 58"/>
          <p:cNvSpPr>
            <a:spLocks noGrp="1"/>
          </p:cNvSpPr>
          <p:nvPr>
            <p:ph type="body" sz="quarter" idx="13"/>
          </p:nvPr>
        </p:nvSpPr>
        <p:spPr>
          <a:xfrm>
            <a:off x="8256104" y="2043560"/>
            <a:ext cx="1835634" cy="3171378"/>
          </a:xfrm>
        </p:spPr>
        <p:txBody>
          <a:bodyPr vert="horz" lIns="0" tIns="0" rIns="0" bIns="0" rtlCol="0">
            <a:normAutofit/>
          </a:bodyPr>
          <a:lstStyle>
            <a:lvl1pPr marL="0" indent="0">
              <a:buFont typeface="Arial" panose="020B0604020202020204" pitchFamily="34" charse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
        <p:nvSpPr>
          <p:cNvPr id="58" name="Freeform: Shape 57"/>
          <p:cNvSpPr/>
          <p:nvPr userDrawn="1"/>
        </p:nvSpPr>
        <p:spPr>
          <a:xfrm>
            <a:off x="5731982" y="1302068"/>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3" name="Text Placeholder 6"/>
          <p:cNvSpPr>
            <a:spLocks noGrp="1"/>
          </p:cNvSpPr>
          <p:nvPr>
            <p:ph type="body" sz="quarter" idx="14"/>
          </p:nvPr>
        </p:nvSpPr>
        <p:spPr>
          <a:xfrm>
            <a:off x="5731982" y="1400629"/>
            <a:ext cx="1821346" cy="557214"/>
          </a:xfrm>
        </p:spPr>
        <p:txBody>
          <a:bodyPr>
            <a:normAutofit/>
          </a:bodyPr>
          <a:lstStyle>
            <a:lvl1pPr marL="0" indent="0">
              <a:lnSpc>
                <a:spcPct val="85000"/>
              </a:lnSpc>
              <a:buFont typeface="Arial" panose="020B0604020202020204" pitchFamily="34" charset="0"/>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64" name="Text Placeholder 58"/>
          <p:cNvSpPr>
            <a:spLocks noGrp="1"/>
          </p:cNvSpPr>
          <p:nvPr>
            <p:ph type="body" sz="quarter" idx="15"/>
          </p:nvPr>
        </p:nvSpPr>
        <p:spPr>
          <a:xfrm>
            <a:off x="5731982" y="2043560"/>
            <a:ext cx="1835634" cy="3171378"/>
          </a:xfrm>
        </p:spPr>
        <p:txBody>
          <a:bodyPr vert="horz" lIns="0" tIns="0" rIns="0" bIns="0" rtlCol="0">
            <a:normAutofit/>
          </a:bodyPr>
          <a:lstStyle>
            <a:lvl1pPr marL="0" indent="0">
              <a:buFont typeface="Arial" panose="020B0604020202020204" pitchFamily="34" charse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Tree>
    <p:extLst>
      <p:ext uri="{BB962C8B-B14F-4D97-AF65-F5344CB8AC3E}">
        <p14:creationId xmlns:p14="http://schemas.microsoft.com/office/powerpoint/2010/main" val="18947636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Photos w/Headline">
    <p:bg>
      <p:bgPr>
        <a:solidFill>
          <a:srgbClr val="2A2C2B"/>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517525" y="1300163"/>
            <a:ext cx="2254250" cy="3914775"/>
          </a:xfrm>
        </p:spPr>
        <p:txBody>
          <a:bodyPr/>
          <a:lstStyle>
            <a:lvl1pPr marL="0" indent="0">
              <a:buNone/>
              <a:defRPr/>
            </a:lvl1pPr>
          </a:lstStyle>
          <a:p>
            <a:endParaRPr lang="en-US" dirty="0"/>
          </a:p>
        </p:txBody>
      </p:sp>
      <p:sp>
        <p:nvSpPr>
          <p:cNvPr id="66" name="Picture Placeholder 2"/>
          <p:cNvSpPr>
            <a:spLocks noGrp="1"/>
          </p:cNvSpPr>
          <p:nvPr>
            <p:ph type="pic" sz="quarter" idx="17"/>
          </p:nvPr>
        </p:nvSpPr>
        <p:spPr>
          <a:xfrm>
            <a:off x="3059751" y="1300163"/>
            <a:ext cx="2254250" cy="3914775"/>
          </a:xfrm>
        </p:spPr>
        <p:txBody>
          <a:bodyPr/>
          <a:lstStyle>
            <a:lvl1pPr marL="0" indent="0">
              <a:buNone/>
              <a:defRPr/>
            </a:lvl1pPr>
          </a:lstStyle>
          <a:p>
            <a:endParaRPr lang="en-US"/>
          </a:p>
        </p:txBody>
      </p:sp>
      <p:sp>
        <p:nvSpPr>
          <p:cNvPr id="67" name="Picture Placeholder 2"/>
          <p:cNvSpPr>
            <a:spLocks noGrp="1"/>
          </p:cNvSpPr>
          <p:nvPr>
            <p:ph type="pic" sz="quarter" idx="18"/>
          </p:nvPr>
        </p:nvSpPr>
        <p:spPr>
          <a:xfrm>
            <a:off x="5601977" y="1300163"/>
            <a:ext cx="2254250" cy="3914775"/>
          </a:xfrm>
        </p:spPr>
        <p:txBody>
          <a:bodyPr/>
          <a:lstStyle>
            <a:lvl1pPr marL="0" indent="0">
              <a:buNone/>
              <a:defRPr/>
            </a:lvl1pPr>
          </a:lstStyle>
          <a:p>
            <a:endParaRPr lang="en-US"/>
          </a:p>
        </p:txBody>
      </p:sp>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7" name="Text Placeholder 6"/>
          <p:cNvSpPr>
            <a:spLocks noGrp="1"/>
          </p:cNvSpPr>
          <p:nvPr>
            <p:ph type="body" sz="quarter" idx="11" hasCustomPrompt="1"/>
          </p:nvPr>
        </p:nvSpPr>
        <p:spPr>
          <a:xfrm>
            <a:off x="8256103" y="1300163"/>
            <a:ext cx="3273909" cy="2457450"/>
          </a:xfrm>
        </p:spPr>
        <p:txBody>
          <a:bodyPr>
            <a:normAutofit/>
          </a:bodyPr>
          <a:lstStyle>
            <a:lvl1pPr marL="0" indent="0">
              <a:lnSpc>
                <a:spcPct val="85000"/>
              </a:lnSpc>
              <a:buNone/>
              <a:defRPr sz="4300" b="1"/>
            </a:lvl1pPr>
            <a:lvl2pPr marL="457200" indent="0">
              <a:buNone/>
              <a:defRPr/>
            </a:lvl2pPr>
            <a:lvl3pPr marL="914400" indent="0">
              <a:buNone/>
              <a:defRPr/>
            </a:lvl3pPr>
            <a:lvl4pPr marL="1371600" indent="0">
              <a:buNone/>
              <a:defRPr/>
            </a:lvl4pPr>
            <a:lvl5pPr marL="1828800" indent="0">
              <a:buNone/>
              <a:defRPr/>
            </a:lvl5pPr>
          </a:lstStyle>
          <a:p>
            <a:pPr lvl="0"/>
            <a:r>
              <a:rPr lang="en-US" dirty="0"/>
              <a:t>Slide headline goes in this place</a:t>
            </a:r>
          </a:p>
        </p:txBody>
      </p:sp>
      <p:sp>
        <p:nvSpPr>
          <p:cNvPr id="60" name="Text Placeholder 58"/>
          <p:cNvSpPr>
            <a:spLocks noGrp="1"/>
          </p:cNvSpPr>
          <p:nvPr>
            <p:ph type="body" sz="quarter" idx="13"/>
          </p:nvPr>
        </p:nvSpPr>
        <p:spPr>
          <a:xfrm>
            <a:off x="8256103" y="3929062"/>
            <a:ext cx="3273910" cy="1285875"/>
          </a:xfrm>
        </p:spPr>
        <p:txBody>
          <a:bodyPr vert="horz" lIns="0" tIns="0" rIns="0" bIns="0" rtlCol="0">
            <a:normAutofit/>
          </a:bodyPr>
          <a:lstStyle>
            <a:lvl1pPr marL="0" indent="0">
              <a:buNone/>
              <a:defRPr lang="en-US" sz="1600" b="0" i="0" kern="1200" dirty="0">
                <a:solidFill>
                  <a:schemeClr val="bg1"/>
                </a:solidFill>
                <a:latin typeface="+mn-lt"/>
                <a:ea typeface="+mn-ea"/>
                <a:cs typeface="+mn-cs"/>
              </a:defRPr>
            </a:lvl1pPr>
            <a:lvl2pPr>
              <a:defRPr lang="en-US" smtClean="0"/>
            </a:lvl2pPr>
            <a:lvl3pPr>
              <a:defRPr lang="en-US" smtClean="0"/>
            </a:lvl3pPr>
            <a:lvl4pPr>
              <a:defRPr lang="en-US" smtClean="0"/>
            </a:lvl4pPr>
            <a:lvl5pPr>
              <a:defRPr lang="en-US"/>
            </a:lvl5pPr>
          </a:lstStyle>
          <a:p>
            <a:pPr marL="0" lvl="0" indent="0" algn="l" defTabSz="914400" rtl="0" eaLnBrk="1" latinLnBrk="0" hangingPunct="1">
              <a:lnSpc>
                <a:spcPct val="90000"/>
              </a:lnSpc>
              <a:spcBef>
                <a:spcPts val="1000"/>
              </a:spcBef>
              <a:buFont typeface="Courier New" panose="02070309020205020404" pitchFamily="49" charset="0"/>
              <a:buNone/>
            </a:pPr>
            <a:r>
              <a:rPr lang="en-US" dirty="0"/>
              <a:t>Edit Master text styles</a:t>
            </a:r>
          </a:p>
        </p:txBody>
      </p:sp>
    </p:spTree>
    <p:extLst>
      <p:ext uri="{BB962C8B-B14F-4D97-AF65-F5344CB8AC3E}">
        <p14:creationId xmlns:p14="http://schemas.microsoft.com/office/powerpoint/2010/main" val="6647871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Photo w/Headline &amp; Copy">
    <p:bg>
      <p:bgPr>
        <a:solidFill>
          <a:srgbClr val="2A2C2B"/>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17525" y="1300163"/>
            <a:ext cx="5471848" cy="1994392"/>
          </a:xfrm>
        </p:spPr>
        <p:txBody>
          <a:bodyPr anchor="t" anchorCtr="0">
            <a:normAutofit/>
          </a:bodyPr>
          <a:lstStyle>
            <a:lvl1pPr algn="l">
              <a:lnSpc>
                <a:spcPct val="90000"/>
              </a:lnSpc>
              <a:defRPr sz="4300" b="1" i="0" cap="none" baseline="0">
                <a:solidFill>
                  <a:schemeClr val="bg1"/>
                </a:solidFill>
                <a:latin typeface="+mj-lt"/>
                <a:cs typeface="Calibri" panose="020F0502020204030204" pitchFamily="34" charset="0"/>
              </a:defRPr>
            </a:lvl1pPr>
          </a:lstStyle>
          <a:p>
            <a:r>
              <a:rPr lang="en-US" dirty="0"/>
              <a:t>Slide headline goes in this space</a:t>
            </a:r>
          </a:p>
        </p:txBody>
      </p:sp>
      <p:sp>
        <p:nvSpPr>
          <p:cNvPr id="3" name="Subtitle 2"/>
          <p:cNvSpPr>
            <a:spLocks noGrp="1"/>
          </p:cNvSpPr>
          <p:nvPr>
            <p:ph type="subTitle" idx="1" hasCustomPrompt="1"/>
          </p:nvPr>
        </p:nvSpPr>
        <p:spPr bwMode="gray">
          <a:xfrm>
            <a:off x="517525" y="3494613"/>
            <a:ext cx="4628633" cy="905931"/>
          </a:xfrm>
        </p:spPr>
        <p:txBody>
          <a:bodyPr vert="horz" lIns="0" tIns="0" rIns="0" bIns="0" rtlCol="0">
            <a:normAutofit/>
          </a:bodyPr>
          <a:lstStyle>
            <a:lvl1pPr marL="0" indent="0">
              <a:buNone/>
              <a:defRPr lang="en-US" sz="1600" dirty="0"/>
            </a:lvl1pPr>
          </a:lstStyle>
          <a:p>
            <a:r>
              <a:rPr lang="en-US" dirty="0"/>
              <a:t>This is a short intro paragraph. You could use this slide to lead into a new section of information or to break up your presentation and call something out. The possibilities are endless.</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p:cNvSpPr>
            <a:spLocks noGrp="1"/>
          </p:cNvSpPr>
          <p:nvPr>
            <p:ph type="pic" sz="quarter" idx="11" hasCustomPrompt="1"/>
          </p:nvPr>
        </p:nvSpPr>
        <p:spPr>
          <a:xfrm>
            <a:off x="6372225" y="0"/>
            <a:ext cx="5819775" cy="6858000"/>
          </a:xfrm>
        </p:spPr>
        <p:txBody>
          <a:bodyPr anchor="ctr" anchorCtr="0"/>
          <a:lstStyle>
            <a:lvl1pPr marL="0" indent="0" algn="ctr">
              <a:buFontTx/>
              <a:buNone/>
              <a:defRPr/>
            </a:lvl1pPr>
          </a:lstStyle>
          <a:p>
            <a:r>
              <a:rPr lang="en-US" dirty="0"/>
              <a:t>Add Picture Here</a:t>
            </a:r>
          </a:p>
        </p:txBody>
      </p:sp>
      <p:sp>
        <p:nvSpPr>
          <p:cNvPr id="5" name="Text Placeholder 4"/>
          <p:cNvSpPr>
            <a:spLocks noGrp="1"/>
          </p:cNvSpPr>
          <p:nvPr>
            <p:ph type="body" sz="quarter" idx="12" hasCustomPrompt="1"/>
          </p:nvPr>
        </p:nvSpPr>
        <p:spPr>
          <a:xfrm>
            <a:off x="517525" y="4757734"/>
            <a:ext cx="5472113" cy="385762"/>
          </a:xfrm>
        </p:spPr>
        <p:txBody>
          <a:bodyPr>
            <a:normAutofit/>
          </a:bodyPr>
          <a:lstStyle>
            <a:lvl1pPr marL="0" indent="0">
              <a:buFont typeface="Arial" panose="020B0604020202020204" pitchFamily="34" charset="0"/>
              <a:buNone/>
              <a:defRPr sz="1600"/>
            </a:lvl1pPr>
          </a:lstStyle>
          <a:p>
            <a:pPr lvl="0"/>
            <a:r>
              <a:rPr lang="en-US" dirty="0"/>
              <a:t>This subhead can support what you just said.</a:t>
            </a:r>
          </a:p>
        </p:txBody>
      </p:sp>
    </p:spTree>
    <p:extLst>
      <p:ext uri="{BB962C8B-B14F-4D97-AF65-F5344CB8AC3E}">
        <p14:creationId xmlns:p14="http://schemas.microsoft.com/office/powerpoint/2010/main" val="11162831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Photos w/Short Headlines">
    <p:bg>
      <p:bgPr>
        <a:solidFill>
          <a:srgbClr val="2A2C2B"/>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517525" y="4623338"/>
            <a:ext cx="5471850" cy="305855"/>
          </a:xfrm>
        </p:spPr>
        <p:txBody>
          <a:bodyPr vert="horz" lIns="0" tIns="0" rIns="0" bIns="0" rtlCol="0">
            <a:normAutofit/>
          </a:bodyPr>
          <a:lstStyle>
            <a:lvl1pPr marL="0" indent="0">
              <a:buNone/>
              <a:defRPr lang="en-US" sz="1800" dirty="0"/>
            </a:lvl1pPr>
          </a:lstStyle>
          <a:p>
            <a:pPr marL="292100" lvl="0" indent="-292100">
              <a:lnSpc>
                <a:spcPct val="85000"/>
              </a:lnSpc>
            </a:pPr>
            <a:r>
              <a:rPr lang="en-US" dirty="0"/>
              <a:t>Short headline goes here.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p:cNvSpPr>
            <a:spLocks noGrp="1"/>
          </p:cNvSpPr>
          <p:nvPr>
            <p:ph type="pic" sz="quarter" idx="11" hasCustomPrompt="1"/>
          </p:nvPr>
        </p:nvSpPr>
        <p:spPr>
          <a:xfrm>
            <a:off x="517526" y="542932"/>
            <a:ext cx="5471850" cy="3843331"/>
          </a:xfrm>
        </p:spPr>
        <p:txBody>
          <a:bodyPr anchor="ctr" anchorCtr="0"/>
          <a:lstStyle>
            <a:lvl1pPr marL="0" indent="0" algn="ctr">
              <a:buFontTx/>
              <a:buNone/>
              <a:defRPr/>
            </a:lvl1pPr>
          </a:lstStyle>
          <a:p>
            <a:r>
              <a:rPr lang="en-US" dirty="0"/>
              <a:t>Add Picture Here</a:t>
            </a:r>
          </a:p>
        </p:txBody>
      </p:sp>
      <p:sp>
        <p:nvSpPr>
          <p:cNvPr id="5" name="Text Placeholder 4"/>
          <p:cNvSpPr>
            <a:spLocks noGrp="1"/>
          </p:cNvSpPr>
          <p:nvPr>
            <p:ph type="body" sz="quarter" idx="12" hasCustomPrompt="1"/>
          </p:nvPr>
        </p:nvSpPr>
        <p:spPr>
          <a:xfrm>
            <a:off x="517525" y="4957763"/>
            <a:ext cx="5472113" cy="442917"/>
          </a:xfrm>
        </p:spPr>
        <p:txBody>
          <a:bodyPr>
            <a:normAutofit/>
          </a:bodyPr>
          <a:lstStyle>
            <a:lvl1pPr marL="0" indent="0">
              <a:buFont typeface="Arial" panose="020B0604020202020204" pitchFamily="34" charset="0"/>
              <a:buNone/>
              <a:defRPr sz="1050"/>
            </a:lvl1pPr>
          </a:lstStyle>
          <a:p>
            <a:pPr lvl="0"/>
            <a:r>
              <a:rPr lang="en-US" dirty="0"/>
              <a:t>Subhead or picture caption goes here.</a:t>
            </a:r>
          </a:p>
        </p:txBody>
      </p:sp>
      <p:sp>
        <p:nvSpPr>
          <p:cNvPr id="29" name="Picture Placeholder 5"/>
          <p:cNvSpPr>
            <a:spLocks noGrp="1"/>
          </p:cNvSpPr>
          <p:nvPr>
            <p:ph type="pic" sz="quarter" idx="13" hasCustomPrompt="1"/>
          </p:nvPr>
        </p:nvSpPr>
        <p:spPr>
          <a:xfrm>
            <a:off x="6227764" y="542932"/>
            <a:ext cx="5471850" cy="3843331"/>
          </a:xfrm>
        </p:spPr>
        <p:txBody>
          <a:bodyPr anchor="ctr" anchorCtr="0"/>
          <a:lstStyle>
            <a:lvl1pPr marL="0" indent="0" algn="ctr">
              <a:buFontTx/>
              <a:buNone/>
              <a:defRPr/>
            </a:lvl1pPr>
          </a:lstStyle>
          <a:p>
            <a:r>
              <a:rPr lang="en-US" dirty="0"/>
              <a:t>Add Picture Here</a:t>
            </a:r>
          </a:p>
        </p:txBody>
      </p:sp>
      <p:sp>
        <p:nvSpPr>
          <p:cNvPr id="30" name="Text Placeholder 4"/>
          <p:cNvSpPr>
            <a:spLocks noGrp="1"/>
          </p:cNvSpPr>
          <p:nvPr>
            <p:ph type="body" sz="quarter" idx="14" hasCustomPrompt="1"/>
          </p:nvPr>
        </p:nvSpPr>
        <p:spPr>
          <a:xfrm>
            <a:off x="6227763" y="4957763"/>
            <a:ext cx="5472113" cy="442917"/>
          </a:xfrm>
        </p:spPr>
        <p:txBody>
          <a:bodyPr>
            <a:normAutofit/>
          </a:bodyPr>
          <a:lstStyle>
            <a:lvl1pPr marL="0" indent="0">
              <a:buFont typeface="Arial" panose="020B0604020202020204" pitchFamily="34" charset="0"/>
              <a:buNone/>
              <a:defRPr sz="1050"/>
            </a:lvl1pPr>
          </a:lstStyle>
          <a:p>
            <a:pPr lvl="0"/>
            <a:r>
              <a:rPr lang="en-US" dirty="0"/>
              <a:t>Subhead or picture caption goes here.</a:t>
            </a:r>
          </a:p>
        </p:txBody>
      </p:sp>
      <p:sp>
        <p:nvSpPr>
          <p:cNvPr id="36" name="Text Placeholder 4"/>
          <p:cNvSpPr>
            <a:spLocks noGrp="1"/>
          </p:cNvSpPr>
          <p:nvPr>
            <p:ph type="body" sz="quarter" idx="15" hasCustomPrompt="1"/>
          </p:nvPr>
        </p:nvSpPr>
        <p:spPr>
          <a:xfrm>
            <a:off x="6227763" y="4623338"/>
            <a:ext cx="5472113" cy="305855"/>
          </a:xfrm>
        </p:spPr>
        <p:txBody>
          <a:bodyPr>
            <a:normAutofit/>
          </a:bodyPr>
          <a:lstStyle>
            <a:lvl1pPr marL="0" indent="0">
              <a:buFont typeface="Arial" panose="020B0604020202020204" pitchFamily="34" charset="0"/>
              <a:buNone/>
              <a:defRPr sz="1800"/>
            </a:lvl1pPr>
          </a:lstStyle>
          <a:p>
            <a:pPr marL="292100" lvl="0" indent="-292100">
              <a:lnSpc>
                <a:spcPct val="85000"/>
              </a:lnSpc>
            </a:pPr>
            <a:r>
              <a:rPr lang="en-US" dirty="0"/>
              <a:t>Short headline goes here.</a:t>
            </a:r>
          </a:p>
        </p:txBody>
      </p:sp>
      <p:sp>
        <p:nvSpPr>
          <p:cNvPr id="31" name="TextBox 30"/>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i="0" smtClean="0">
                <a:solidFill>
                  <a:srgbClr val="A79D97"/>
                </a:solidFill>
                <a:latin typeface="+mn-lt"/>
              </a:rPr>
              <a:pPr algn="r"/>
              <a:t>‹#›</a:t>
            </a:fld>
            <a:endParaRPr lang="en-US" sz="1600" b="1" i="0" dirty="0">
              <a:solidFill>
                <a:srgbClr val="A79D97"/>
              </a:solidFill>
              <a:latin typeface="+mn-lt"/>
            </a:endParaRPr>
          </a:p>
        </p:txBody>
      </p:sp>
      <p:sp>
        <p:nvSpPr>
          <p:cNvPr id="32" name="TextBox 31"/>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mn-lt"/>
              </a:rPr>
              <a:t>Copyright © 2017 Symantec Corporation </a:t>
            </a:r>
          </a:p>
        </p:txBody>
      </p:sp>
    </p:spTree>
    <p:extLst>
      <p:ext uri="{BB962C8B-B14F-4D97-AF65-F5344CB8AC3E}">
        <p14:creationId xmlns:p14="http://schemas.microsoft.com/office/powerpoint/2010/main" val="37470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9" name="Text Placeholder 21"/>
          <p:cNvSpPr>
            <a:spLocks noGrp="1"/>
          </p:cNvSpPr>
          <p:nvPr>
            <p:ph type="body" sz="quarter" idx="18" hasCustomPrompt="1"/>
          </p:nvPr>
        </p:nvSpPr>
        <p:spPr>
          <a:xfrm>
            <a:off x="6726807" y="2327276"/>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0" name="Text Placeholder 21"/>
          <p:cNvSpPr>
            <a:spLocks noGrp="1"/>
          </p:cNvSpPr>
          <p:nvPr>
            <p:ph type="body" sz="quarter" idx="19" hasCustomPrompt="1"/>
          </p:nvPr>
        </p:nvSpPr>
        <p:spPr>
          <a:xfrm>
            <a:off x="6726807" y="3128248"/>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1" name="Text Placeholder 21"/>
          <p:cNvSpPr>
            <a:spLocks noGrp="1"/>
          </p:cNvSpPr>
          <p:nvPr>
            <p:ph type="body" sz="quarter" idx="20" hasCustomPrompt="1"/>
          </p:nvPr>
        </p:nvSpPr>
        <p:spPr>
          <a:xfrm>
            <a:off x="6726807" y="3929220"/>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2" name="Text Placeholder 21"/>
          <p:cNvSpPr>
            <a:spLocks noGrp="1"/>
          </p:cNvSpPr>
          <p:nvPr>
            <p:ph type="body" sz="quarter" idx="21" hasCustomPrompt="1"/>
          </p:nvPr>
        </p:nvSpPr>
        <p:spPr>
          <a:xfrm>
            <a:off x="6726807" y="4730192"/>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3" name="Text Placeholder 19"/>
          <p:cNvSpPr>
            <a:spLocks noGrp="1"/>
          </p:cNvSpPr>
          <p:nvPr>
            <p:ph type="body" sz="quarter" idx="22" hasCustomPrompt="1"/>
          </p:nvPr>
        </p:nvSpPr>
        <p:spPr>
          <a:xfrm>
            <a:off x="6075931" y="2306638"/>
            <a:ext cx="584523" cy="487362"/>
          </a:xfrm>
        </p:spPr>
        <p:txBody>
          <a:bodyPr>
            <a:noAutofit/>
          </a:bodyPr>
          <a:lstStyle>
            <a:lvl1pPr marL="0" indent="0">
              <a:buNone/>
              <a:defRPr sz="3600" b="1"/>
            </a:lvl1pPr>
          </a:lstStyle>
          <a:p>
            <a:pPr lvl="0"/>
            <a:r>
              <a:rPr lang="en-US" dirty="0"/>
              <a:t>##</a:t>
            </a:r>
          </a:p>
        </p:txBody>
      </p:sp>
      <p:sp>
        <p:nvSpPr>
          <p:cNvPr id="34" name="Text Placeholder 19"/>
          <p:cNvSpPr>
            <a:spLocks noGrp="1"/>
          </p:cNvSpPr>
          <p:nvPr>
            <p:ph type="body" sz="quarter" idx="23" hasCustomPrompt="1"/>
          </p:nvPr>
        </p:nvSpPr>
        <p:spPr>
          <a:xfrm>
            <a:off x="6075931" y="3107610"/>
            <a:ext cx="584523" cy="487362"/>
          </a:xfrm>
        </p:spPr>
        <p:txBody>
          <a:bodyPr>
            <a:noAutofit/>
          </a:bodyPr>
          <a:lstStyle>
            <a:lvl1pPr marL="0" indent="0">
              <a:buNone/>
              <a:defRPr sz="3600" b="1"/>
            </a:lvl1pPr>
          </a:lstStyle>
          <a:p>
            <a:pPr lvl="0"/>
            <a:r>
              <a:rPr lang="en-US" dirty="0"/>
              <a:t>##</a:t>
            </a:r>
          </a:p>
        </p:txBody>
      </p:sp>
      <p:sp>
        <p:nvSpPr>
          <p:cNvPr id="35" name="Text Placeholder 19"/>
          <p:cNvSpPr>
            <a:spLocks noGrp="1"/>
          </p:cNvSpPr>
          <p:nvPr>
            <p:ph type="body" sz="quarter" idx="24" hasCustomPrompt="1"/>
          </p:nvPr>
        </p:nvSpPr>
        <p:spPr>
          <a:xfrm>
            <a:off x="6075931" y="3908582"/>
            <a:ext cx="584523" cy="487362"/>
          </a:xfrm>
        </p:spPr>
        <p:txBody>
          <a:bodyPr>
            <a:noAutofit/>
          </a:bodyPr>
          <a:lstStyle>
            <a:lvl1pPr marL="0" indent="0">
              <a:buNone/>
              <a:defRPr sz="3600" b="1"/>
            </a:lvl1pPr>
          </a:lstStyle>
          <a:p>
            <a:pPr lvl="0"/>
            <a:r>
              <a:rPr lang="en-US" dirty="0"/>
              <a:t>##</a:t>
            </a:r>
          </a:p>
        </p:txBody>
      </p:sp>
      <p:sp>
        <p:nvSpPr>
          <p:cNvPr id="36" name="Text Placeholder 19"/>
          <p:cNvSpPr>
            <a:spLocks noGrp="1"/>
          </p:cNvSpPr>
          <p:nvPr>
            <p:ph type="body" sz="quarter" idx="25" hasCustomPrompt="1"/>
          </p:nvPr>
        </p:nvSpPr>
        <p:spPr>
          <a:xfrm>
            <a:off x="6075931" y="4709554"/>
            <a:ext cx="584523" cy="487362"/>
          </a:xfrm>
        </p:spPr>
        <p:txBody>
          <a:bodyPr>
            <a:noAutofit/>
          </a:bodyPr>
          <a:lstStyle>
            <a:lvl1pPr marL="0" indent="0">
              <a:buNone/>
              <a:defRPr sz="3600" b="1"/>
            </a:lvl1pPr>
          </a:lstStyle>
          <a:p>
            <a:pPr lvl="0"/>
            <a:r>
              <a:rPr lang="en-US" dirty="0"/>
              <a:t>##</a:t>
            </a:r>
          </a:p>
        </p:txBody>
      </p:sp>
      <p:sp>
        <p:nvSpPr>
          <p:cNvPr id="22" name="Text Placeholder 21"/>
          <p:cNvSpPr>
            <a:spLocks noGrp="1"/>
          </p:cNvSpPr>
          <p:nvPr>
            <p:ph type="body" sz="quarter" idx="11" hasCustomPrompt="1"/>
          </p:nvPr>
        </p:nvSpPr>
        <p:spPr>
          <a:xfrm>
            <a:off x="1247775" y="2327276"/>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3" name="Text Placeholder 21"/>
          <p:cNvSpPr>
            <a:spLocks noGrp="1"/>
          </p:cNvSpPr>
          <p:nvPr>
            <p:ph type="body" sz="quarter" idx="12" hasCustomPrompt="1"/>
          </p:nvPr>
        </p:nvSpPr>
        <p:spPr>
          <a:xfrm>
            <a:off x="1247775" y="3128248"/>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5" name="Text Placeholder 21"/>
          <p:cNvSpPr>
            <a:spLocks noGrp="1"/>
          </p:cNvSpPr>
          <p:nvPr>
            <p:ph type="body" sz="quarter" idx="14" hasCustomPrompt="1"/>
          </p:nvPr>
        </p:nvSpPr>
        <p:spPr>
          <a:xfrm>
            <a:off x="1247775" y="3929220"/>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7" name="Text Placeholder 21"/>
          <p:cNvSpPr>
            <a:spLocks noGrp="1"/>
          </p:cNvSpPr>
          <p:nvPr>
            <p:ph type="body" sz="quarter" idx="16" hasCustomPrompt="1"/>
          </p:nvPr>
        </p:nvSpPr>
        <p:spPr>
          <a:xfrm>
            <a:off x="1247775" y="4730192"/>
            <a:ext cx="4006850" cy="446087"/>
          </a:xfrm>
        </p:spPr>
        <p:txBody>
          <a:bodyPr anchor="ctr" anchorCtr="0"/>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0" name="Text Placeholder 19"/>
          <p:cNvSpPr>
            <a:spLocks noGrp="1"/>
          </p:cNvSpPr>
          <p:nvPr>
            <p:ph type="body" sz="quarter" idx="10" hasCustomPrompt="1"/>
          </p:nvPr>
        </p:nvSpPr>
        <p:spPr>
          <a:xfrm>
            <a:off x="596899" y="2306638"/>
            <a:ext cx="584523" cy="487362"/>
          </a:xfrm>
        </p:spPr>
        <p:txBody>
          <a:bodyPr>
            <a:noAutofit/>
          </a:bodyPr>
          <a:lstStyle>
            <a:lvl1pPr marL="0" indent="0">
              <a:buNone/>
              <a:defRPr sz="3600" b="1">
                <a:solidFill>
                  <a:schemeClr val="accent1"/>
                </a:solidFill>
              </a:defRPr>
            </a:lvl1pPr>
          </a:lstStyle>
          <a:p>
            <a:pPr lvl="0"/>
            <a:r>
              <a:rPr lang="en-US" dirty="0"/>
              <a:t>##</a:t>
            </a:r>
          </a:p>
        </p:txBody>
      </p:sp>
      <p:sp>
        <p:nvSpPr>
          <p:cNvPr id="3" name="Title 2"/>
          <p:cNvSpPr>
            <a:spLocks noGrp="1"/>
          </p:cNvSpPr>
          <p:nvPr>
            <p:ph type="title" hasCustomPrompt="1"/>
          </p:nvPr>
        </p:nvSpPr>
        <p:spPr>
          <a:xfrm>
            <a:off x="530352" y="885904"/>
            <a:ext cx="11109960" cy="557784"/>
          </a:xfrm>
        </p:spPr>
        <p:txBody>
          <a:bodyPr>
            <a:normAutofit/>
          </a:bodyPr>
          <a:lstStyle>
            <a:lvl1pPr>
              <a:defRPr/>
            </a:lvl1pPr>
          </a:lstStyle>
          <a:p>
            <a:r>
              <a:rPr lang="en-US" dirty="0"/>
              <a:t>Agenda</a:t>
            </a:r>
          </a:p>
        </p:txBody>
      </p:sp>
      <p:sp>
        <p:nvSpPr>
          <p:cNvPr id="24" name="Text Placeholder 19"/>
          <p:cNvSpPr>
            <a:spLocks noGrp="1"/>
          </p:cNvSpPr>
          <p:nvPr>
            <p:ph type="body" sz="quarter" idx="13" hasCustomPrompt="1"/>
          </p:nvPr>
        </p:nvSpPr>
        <p:spPr>
          <a:xfrm>
            <a:off x="596899" y="3107610"/>
            <a:ext cx="584523" cy="487362"/>
          </a:xfrm>
        </p:spPr>
        <p:txBody>
          <a:bodyPr>
            <a:noAutofit/>
          </a:bodyPr>
          <a:lstStyle>
            <a:lvl1pPr marL="0" indent="0">
              <a:buNone/>
              <a:defRPr sz="3600" b="1"/>
            </a:lvl1pPr>
          </a:lstStyle>
          <a:p>
            <a:pPr lvl="0"/>
            <a:r>
              <a:rPr lang="en-US" dirty="0"/>
              <a:t>##</a:t>
            </a:r>
          </a:p>
        </p:txBody>
      </p:sp>
      <p:sp>
        <p:nvSpPr>
          <p:cNvPr id="26" name="Text Placeholder 19"/>
          <p:cNvSpPr>
            <a:spLocks noGrp="1"/>
          </p:cNvSpPr>
          <p:nvPr>
            <p:ph type="body" sz="quarter" idx="15" hasCustomPrompt="1"/>
          </p:nvPr>
        </p:nvSpPr>
        <p:spPr>
          <a:xfrm>
            <a:off x="596899" y="3908582"/>
            <a:ext cx="584523" cy="487362"/>
          </a:xfrm>
        </p:spPr>
        <p:txBody>
          <a:bodyPr>
            <a:noAutofit/>
          </a:bodyPr>
          <a:lstStyle>
            <a:lvl1pPr marL="0" indent="0">
              <a:buNone/>
              <a:defRPr sz="3600" b="1"/>
            </a:lvl1pPr>
          </a:lstStyle>
          <a:p>
            <a:pPr lvl="0"/>
            <a:r>
              <a:rPr lang="en-US" dirty="0"/>
              <a:t>##</a:t>
            </a:r>
          </a:p>
        </p:txBody>
      </p:sp>
      <p:sp>
        <p:nvSpPr>
          <p:cNvPr id="28" name="Text Placeholder 19"/>
          <p:cNvSpPr>
            <a:spLocks noGrp="1"/>
          </p:cNvSpPr>
          <p:nvPr>
            <p:ph type="body" sz="quarter" idx="17" hasCustomPrompt="1"/>
          </p:nvPr>
        </p:nvSpPr>
        <p:spPr>
          <a:xfrm>
            <a:off x="596899" y="4709554"/>
            <a:ext cx="584523" cy="487362"/>
          </a:xfrm>
        </p:spPr>
        <p:txBody>
          <a:bodyPr>
            <a:noAutofit/>
          </a:bodyPr>
          <a:lstStyle>
            <a:lvl1pPr marL="0" indent="0">
              <a:buNone/>
              <a:defRPr sz="3600" b="1"/>
            </a:lvl1pPr>
          </a:lstStyle>
          <a:p>
            <a:pPr lvl="0"/>
            <a:r>
              <a:rPr lang="en-US" dirty="0"/>
              <a:t>##</a:t>
            </a:r>
          </a:p>
        </p:txBody>
      </p:sp>
    </p:spTree>
    <p:extLst>
      <p:ext uri="{BB962C8B-B14F-4D97-AF65-F5344CB8AC3E}">
        <p14:creationId xmlns:p14="http://schemas.microsoft.com/office/powerpoint/2010/main" val="36332287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 Way Simple Content Short">
    <p:bg>
      <p:bgPr>
        <a:solidFill>
          <a:srgbClr val="2A2C2B"/>
        </a:solidFill>
        <a:effectLst/>
      </p:bgPr>
    </p:bg>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 name="Rectangle 4"/>
          <p:cNvSpPr/>
          <p:nvPr userDrawn="1"/>
        </p:nvSpPr>
        <p:spPr>
          <a:xfrm>
            <a:off x="518160" y="1857377"/>
            <a:ext cx="2253615" cy="1514475"/>
          </a:xfrm>
          <a:prstGeom prst="rect">
            <a:avLst/>
          </a:prstGeom>
          <a:solidFill>
            <a:schemeClr val="accent1"/>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2" name="Rectangle 51"/>
          <p:cNvSpPr/>
          <p:nvPr userDrawn="1"/>
        </p:nvSpPr>
        <p:spPr>
          <a:xfrm>
            <a:off x="3042285" y="1857377"/>
            <a:ext cx="2253615" cy="1514475"/>
          </a:xfrm>
          <a:prstGeom prst="rect">
            <a:avLst/>
          </a:prstGeom>
          <a:solidFill>
            <a:schemeClr val="accent2"/>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3" name="Rectangle 52"/>
          <p:cNvSpPr/>
          <p:nvPr userDrawn="1"/>
        </p:nvSpPr>
        <p:spPr>
          <a:xfrm>
            <a:off x="5566410" y="1857377"/>
            <a:ext cx="2253615" cy="1514475"/>
          </a:xfrm>
          <a:prstGeom prst="rect">
            <a:avLst/>
          </a:prstGeom>
          <a:solidFill>
            <a:schemeClr val="accent3"/>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4" name="Rectangle 53"/>
          <p:cNvSpPr/>
          <p:nvPr userDrawn="1"/>
        </p:nvSpPr>
        <p:spPr>
          <a:xfrm>
            <a:off x="8090535" y="1857377"/>
            <a:ext cx="2253615" cy="1514475"/>
          </a:xfrm>
          <a:prstGeom prst="rect">
            <a:avLst/>
          </a:prstGeom>
          <a:solidFill>
            <a:schemeClr val="accent4">
              <a:lumMod val="75000"/>
            </a:schemeClr>
          </a:solidFill>
          <a:ln w="9525">
            <a:noFill/>
            <a:miter lim="800000"/>
            <a:headEnd/>
            <a:tailEnd/>
          </a:ln>
        </p:spPr>
        <p:txBody>
          <a:bodyPr wrap="square" rtlCol="0" anchor="ctr"/>
          <a:lstStyle/>
          <a:p>
            <a:pPr algn="ctr"/>
            <a:endParaRPr lang="en-US" kern="0" dirty="0">
              <a:solidFill>
                <a:schemeClr val="bg1"/>
              </a:solidFill>
              <a:latin typeface="Calibri" panose="020F0502020204030204" pitchFamily="34" charset="0"/>
            </a:endParaRPr>
          </a:p>
        </p:txBody>
      </p:sp>
      <p:sp>
        <p:nvSpPr>
          <p:cNvPr id="55" name="Freeform: Shape 54"/>
          <p:cNvSpPr/>
          <p:nvPr userDrawn="1"/>
        </p:nvSpPr>
        <p:spPr>
          <a:xfrm>
            <a:off x="8090535"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56" name="Freeform: Shape 55"/>
          <p:cNvSpPr/>
          <p:nvPr userDrawn="1"/>
        </p:nvSpPr>
        <p:spPr>
          <a:xfrm>
            <a:off x="3042285"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7" name="Text Placeholder 6"/>
          <p:cNvSpPr>
            <a:spLocks noGrp="1"/>
          </p:cNvSpPr>
          <p:nvPr>
            <p:ph type="body" sz="quarter" idx="10" hasCustomPrompt="1"/>
          </p:nvPr>
        </p:nvSpPr>
        <p:spPr>
          <a:xfrm>
            <a:off x="3042284" y="3729040"/>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57" name="Text Placeholder 6"/>
          <p:cNvSpPr>
            <a:spLocks noGrp="1"/>
          </p:cNvSpPr>
          <p:nvPr>
            <p:ph type="body" sz="quarter" idx="11" hasCustomPrompt="1"/>
          </p:nvPr>
        </p:nvSpPr>
        <p:spPr>
          <a:xfrm>
            <a:off x="8090534" y="3729040"/>
            <a:ext cx="2229803" cy="600077"/>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pic>
        <p:nvPicPr>
          <p:cNvPr id="61" name="image17.pdf"/>
          <p:cNvPicPr>
            <a:picLocks noChangeAspect="1"/>
          </p:cNvPicPr>
          <p:nvPr userDrawn="1"/>
        </p:nvPicPr>
        <p:blipFill>
          <a:blip r:embed="rId4"/>
          <a:stretch>
            <a:fillRect/>
          </a:stretch>
        </p:blipFill>
        <p:spPr>
          <a:xfrm>
            <a:off x="1051560" y="2021208"/>
            <a:ext cx="1186814" cy="1186812"/>
          </a:xfrm>
          <a:prstGeom prst="rect">
            <a:avLst/>
          </a:prstGeom>
          <a:ln w="12700">
            <a:miter lim="400000"/>
          </a:ln>
        </p:spPr>
      </p:pic>
      <p:pic>
        <p:nvPicPr>
          <p:cNvPr id="58" name="image25.pdf"/>
          <p:cNvPicPr>
            <a:picLocks noChangeAspect="1"/>
          </p:cNvPicPr>
          <p:nvPr userDrawn="1"/>
        </p:nvPicPr>
        <p:blipFill>
          <a:blip r:embed="rId5"/>
          <a:stretch>
            <a:fillRect/>
          </a:stretch>
        </p:blipFill>
        <p:spPr>
          <a:xfrm>
            <a:off x="3618372" y="2063894"/>
            <a:ext cx="1101441" cy="1101441"/>
          </a:xfrm>
          <a:prstGeom prst="rect">
            <a:avLst/>
          </a:prstGeom>
          <a:ln w="12700">
            <a:miter lim="400000"/>
          </a:ln>
        </p:spPr>
      </p:pic>
      <p:pic>
        <p:nvPicPr>
          <p:cNvPr id="63" name="image12.pdf"/>
          <p:cNvPicPr>
            <a:picLocks noChangeAspect="1"/>
          </p:cNvPicPr>
          <p:nvPr userDrawn="1"/>
        </p:nvPicPr>
        <p:blipFill>
          <a:blip r:embed="rId6"/>
          <a:stretch>
            <a:fillRect/>
          </a:stretch>
        </p:blipFill>
        <p:spPr>
          <a:xfrm>
            <a:off x="8666622" y="2063894"/>
            <a:ext cx="1101441" cy="1101441"/>
          </a:xfrm>
          <a:prstGeom prst="rect">
            <a:avLst/>
          </a:prstGeom>
        </p:spPr>
      </p:pic>
      <p:sp>
        <p:nvSpPr>
          <p:cNvPr id="64" name="Freeform: Shape 63"/>
          <p:cNvSpPr/>
          <p:nvPr userDrawn="1"/>
        </p:nvSpPr>
        <p:spPr>
          <a:xfrm>
            <a:off x="518160"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5" name="Text Placeholder 6"/>
          <p:cNvSpPr>
            <a:spLocks noGrp="1"/>
          </p:cNvSpPr>
          <p:nvPr>
            <p:ph type="body" sz="quarter" idx="14" hasCustomPrompt="1"/>
          </p:nvPr>
        </p:nvSpPr>
        <p:spPr>
          <a:xfrm>
            <a:off x="518160" y="3729040"/>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67" name="Freeform: Shape 66"/>
          <p:cNvSpPr/>
          <p:nvPr userDrawn="1"/>
        </p:nvSpPr>
        <p:spPr>
          <a:xfrm>
            <a:off x="5566410" y="3630480"/>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8" name="Text Placeholder 6"/>
          <p:cNvSpPr>
            <a:spLocks noGrp="1"/>
          </p:cNvSpPr>
          <p:nvPr>
            <p:ph type="body" sz="quarter" idx="16" hasCustomPrompt="1"/>
          </p:nvPr>
        </p:nvSpPr>
        <p:spPr>
          <a:xfrm>
            <a:off x="5566410" y="3729040"/>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3" name="Text Placeholder 2"/>
          <p:cNvSpPr>
            <a:spLocks noGrp="1"/>
          </p:cNvSpPr>
          <p:nvPr>
            <p:ph type="body" sz="quarter" idx="18" hasCustomPrompt="1"/>
          </p:nvPr>
        </p:nvSpPr>
        <p:spPr>
          <a:xfrm>
            <a:off x="518160" y="4371972"/>
            <a:ext cx="2270760"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sp>
        <p:nvSpPr>
          <p:cNvPr id="70" name="Text Placeholder 2"/>
          <p:cNvSpPr>
            <a:spLocks noGrp="1"/>
          </p:cNvSpPr>
          <p:nvPr>
            <p:ph type="body" sz="quarter" idx="19" hasCustomPrompt="1"/>
          </p:nvPr>
        </p:nvSpPr>
        <p:spPr>
          <a:xfrm>
            <a:off x="3042284" y="4371972"/>
            <a:ext cx="2270760"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sp>
        <p:nvSpPr>
          <p:cNvPr id="71" name="Text Placeholder 2"/>
          <p:cNvSpPr>
            <a:spLocks noGrp="1"/>
          </p:cNvSpPr>
          <p:nvPr>
            <p:ph type="body" sz="quarter" idx="20" hasCustomPrompt="1"/>
          </p:nvPr>
        </p:nvSpPr>
        <p:spPr>
          <a:xfrm>
            <a:off x="5566410" y="4371972"/>
            <a:ext cx="2270760"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sp>
        <p:nvSpPr>
          <p:cNvPr id="72" name="Text Placeholder 2"/>
          <p:cNvSpPr>
            <a:spLocks noGrp="1"/>
          </p:cNvSpPr>
          <p:nvPr>
            <p:ph type="body" sz="quarter" idx="21" hasCustomPrompt="1"/>
          </p:nvPr>
        </p:nvSpPr>
        <p:spPr>
          <a:xfrm>
            <a:off x="8090534" y="4371972"/>
            <a:ext cx="2270760"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pic>
        <p:nvPicPr>
          <p:cNvPr id="66" name="Picture 65"/>
          <p:cNvPicPr>
            <a:picLocks noChangeAspect="1"/>
          </p:cNvPicPr>
          <p:nvPr userDrawn="1"/>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6036309" y="2060135"/>
            <a:ext cx="1313816" cy="1108959"/>
          </a:xfrm>
          <a:prstGeom prst="rect">
            <a:avLst/>
          </a:prstGeom>
        </p:spPr>
      </p:pic>
    </p:spTree>
    <p:extLst>
      <p:ext uri="{BB962C8B-B14F-4D97-AF65-F5344CB8AC3E}">
        <p14:creationId xmlns:p14="http://schemas.microsoft.com/office/powerpoint/2010/main" val="5666206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4 Way Section Content">
    <p:bg>
      <p:bgPr>
        <a:solidFill>
          <a:srgbClr val="2A2C2B"/>
        </a:solidFill>
        <a:effectLst/>
      </p:bgPr>
    </p:bg>
    <p:spTree>
      <p:nvGrpSpPr>
        <p:cNvPr id="1" name=""/>
        <p:cNvGrpSpPr/>
        <p:nvPr/>
      </p:nvGrpSpPr>
      <p:grpSpPr>
        <a:xfrm>
          <a:off x="0" y="0"/>
          <a:ext cx="0" cy="0"/>
          <a:chOff x="0" y="0"/>
          <a:chExt cx="0" cy="0"/>
        </a:xfrm>
      </p:grpSpPr>
      <p:grpSp>
        <p:nvGrpSpPr>
          <p:cNvPr id="8" name="Group 7" hidden="1"/>
          <p:cNvGrpSpPr/>
          <p:nvPr userDrawn="1">
            <p:custDataLst>
              <p:tags r:id="rId1"/>
            </p:custDataLst>
          </p:nvPr>
        </p:nvGrpSpPr>
        <p:grpSpPr>
          <a:xfrm>
            <a:off x="-282026" y="-714736"/>
            <a:ext cx="12740305" cy="8287473"/>
            <a:chOff x="-282026" y="-714736"/>
            <a:chExt cx="12740305" cy="8287473"/>
          </a:xfrm>
        </p:grpSpPr>
        <p:cxnSp>
          <p:nvCxnSpPr>
            <p:cNvPr id="9" name="Straight Connector 8"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hidden="1"/>
            <p:cNvGrpSpPr/>
            <p:nvPr userDrawn="1"/>
          </p:nvGrpSpPr>
          <p:grpSpPr>
            <a:xfrm>
              <a:off x="-282026" y="0"/>
              <a:ext cx="12740305" cy="273686"/>
              <a:chOff x="-282026" y="0"/>
              <a:chExt cx="12740305" cy="273686"/>
            </a:xfrm>
          </p:grpSpPr>
          <p:cxnSp>
            <p:nvCxnSpPr>
              <p:cNvPr id="25" name="Straight Connector 2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hidden="1"/>
            <p:cNvGrpSpPr/>
            <p:nvPr userDrawn="1"/>
          </p:nvGrpSpPr>
          <p:grpSpPr>
            <a:xfrm>
              <a:off x="-282026" y="1187453"/>
              <a:ext cx="12740305" cy="442593"/>
              <a:chOff x="-282026" y="1187453"/>
              <a:chExt cx="12740305" cy="442593"/>
            </a:xfrm>
          </p:grpSpPr>
          <p:cxnSp>
            <p:nvCxnSpPr>
              <p:cNvPr id="23" name="Straight Connector 22" hidden="1"/>
              <p:cNvCxnSpPr/>
              <p:nvPr/>
            </p:nvCxnSpPr>
            <p:spPr>
              <a:xfrm flipH="1">
                <a:off x="-282026" y="11874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6300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p:cNvGrpSpPr/>
            <p:nvPr userDrawn="1"/>
          </p:nvGrpSpPr>
          <p:grpSpPr>
            <a:xfrm>
              <a:off x="0" y="-714736"/>
              <a:ext cx="551884" cy="8287473"/>
              <a:chOff x="11640116" y="-714736"/>
              <a:chExt cx="551884" cy="8287473"/>
            </a:xfrm>
          </p:grpSpPr>
          <p:cxnSp>
            <p:nvCxnSpPr>
              <p:cNvPr id="21" name="Straight Connector 2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p:cNvGrpSpPr/>
            <p:nvPr userDrawn="1"/>
          </p:nvGrpSpPr>
          <p:grpSpPr>
            <a:xfrm>
              <a:off x="11640116" y="-714736"/>
              <a:ext cx="551884" cy="8287473"/>
              <a:chOff x="11640116" y="-714736"/>
              <a:chExt cx="551884" cy="8287473"/>
            </a:xfrm>
          </p:grpSpPr>
          <p:cxnSp>
            <p:nvCxnSpPr>
              <p:cNvPr id="19" name="Straight Connector 1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hidden="1"/>
            <p:cNvGrpSpPr/>
            <p:nvPr userDrawn="1"/>
          </p:nvGrpSpPr>
          <p:grpSpPr>
            <a:xfrm>
              <a:off x="-282026" y="6584314"/>
              <a:ext cx="12740305" cy="273686"/>
              <a:chOff x="-282026" y="0"/>
              <a:chExt cx="12740305" cy="273686"/>
            </a:xfrm>
          </p:grpSpPr>
          <p:cxnSp>
            <p:nvCxnSpPr>
              <p:cNvPr id="17" name="Straight Connector 1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hidden="1"/>
          <p:cNvGrpSpPr/>
          <p:nvPr userDrawn="1">
            <p:custDataLst>
              <p:tags r:id="rId2"/>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hidden="1"/>
            <p:cNvGrpSpPr/>
            <p:nvPr userDrawn="1"/>
          </p:nvGrpSpPr>
          <p:grpSpPr>
            <a:xfrm>
              <a:off x="11640116" y="-714736"/>
              <a:ext cx="551884" cy="8287473"/>
              <a:chOff x="11640116" y="-714736"/>
              <a:chExt cx="551884" cy="8287473"/>
            </a:xfrm>
          </p:grpSpPr>
          <p:cxnSp>
            <p:nvCxnSpPr>
              <p:cNvPr id="45" name="Straight Connector 44"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7" y="-714736"/>
              <a:ext cx="12740305" cy="8287473"/>
              <a:chOff x="-282026" y="-714736"/>
              <a:chExt cx="12740305" cy="8287473"/>
            </a:xfrm>
          </p:grpSpPr>
          <p:grpSp>
            <p:nvGrpSpPr>
              <p:cNvPr id="33" name="Group 32" hidden="1"/>
              <p:cNvGrpSpPr/>
              <p:nvPr userDrawn="1"/>
            </p:nvGrpSpPr>
            <p:grpSpPr>
              <a:xfrm>
                <a:off x="-282026" y="0"/>
                <a:ext cx="12740305" cy="246887"/>
                <a:chOff x="-282026" y="0"/>
                <a:chExt cx="12740305" cy="246887"/>
              </a:xfrm>
            </p:grpSpPr>
            <p:cxnSp>
              <p:nvCxnSpPr>
                <p:cNvPr id="43" name="Straight Connector 42"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1280053"/>
                <a:ext cx="12740305" cy="442593"/>
                <a:chOff x="-282026" y="1280053"/>
                <a:chExt cx="12740305" cy="442593"/>
              </a:xfrm>
            </p:grpSpPr>
            <p:cxnSp>
              <p:nvCxnSpPr>
                <p:cNvPr id="41" name="Straight Connector 40"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hidden="1"/>
              <p:cNvGrpSpPr/>
              <p:nvPr userDrawn="1"/>
            </p:nvGrpSpPr>
            <p:grpSpPr>
              <a:xfrm>
                <a:off x="0" y="-714736"/>
                <a:ext cx="551884" cy="8287473"/>
                <a:chOff x="11640116" y="-714736"/>
                <a:chExt cx="551884" cy="8287473"/>
              </a:xfrm>
            </p:grpSpPr>
            <p:cxnSp>
              <p:nvCxnSpPr>
                <p:cNvPr id="39" name="Straight Connector 38"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userDrawn="1"/>
            </p:nvGrpSpPr>
            <p:grpSpPr>
              <a:xfrm>
                <a:off x="-282026" y="6584314"/>
                <a:ext cx="12740305" cy="273686"/>
                <a:chOff x="-282026" y="0"/>
                <a:chExt cx="12740305" cy="273686"/>
              </a:xfrm>
            </p:grpSpPr>
            <p:cxnSp>
              <p:nvCxnSpPr>
                <p:cNvPr id="37" name="Straight Connector 36"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5" name="Freeform: Shape 54"/>
          <p:cNvSpPr/>
          <p:nvPr userDrawn="1"/>
        </p:nvSpPr>
        <p:spPr>
          <a:xfrm>
            <a:off x="8090535"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56" name="Freeform: Shape 55"/>
          <p:cNvSpPr/>
          <p:nvPr userDrawn="1"/>
        </p:nvSpPr>
        <p:spPr>
          <a:xfrm>
            <a:off x="3042285"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7" name="Text Placeholder 6"/>
          <p:cNvSpPr>
            <a:spLocks noGrp="1"/>
          </p:cNvSpPr>
          <p:nvPr>
            <p:ph type="body" sz="quarter" idx="10" hasCustomPrompt="1"/>
          </p:nvPr>
        </p:nvSpPr>
        <p:spPr>
          <a:xfrm>
            <a:off x="3042284" y="2814632"/>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57" name="Text Placeholder 6"/>
          <p:cNvSpPr>
            <a:spLocks noGrp="1"/>
          </p:cNvSpPr>
          <p:nvPr>
            <p:ph type="body" sz="quarter" idx="11" hasCustomPrompt="1"/>
          </p:nvPr>
        </p:nvSpPr>
        <p:spPr>
          <a:xfrm>
            <a:off x="8090534" y="2814632"/>
            <a:ext cx="2229803" cy="600077"/>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64" name="Freeform: Shape 63"/>
          <p:cNvSpPr/>
          <p:nvPr userDrawn="1"/>
        </p:nvSpPr>
        <p:spPr>
          <a:xfrm>
            <a:off x="518160"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5" name="Text Placeholder 6"/>
          <p:cNvSpPr>
            <a:spLocks noGrp="1"/>
          </p:cNvSpPr>
          <p:nvPr>
            <p:ph type="body" sz="quarter" idx="14" hasCustomPrompt="1"/>
          </p:nvPr>
        </p:nvSpPr>
        <p:spPr>
          <a:xfrm>
            <a:off x="518160" y="2814632"/>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67" name="Freeform: Shape 66"/>
          <p:cNvSpPr/>
          <p:nvPr userDrawn="1"/>
        </p:nvSpPr>
        <p:spPr>
          <a:xfrm>
            <a:off x="5566410" y="2716072"/>
            <a:ext cx="437322" cy="0"/>
          </a:xfrm>
          <a:custGeom>
            <a:avLst/>
            <a:gdLst>
              <a:gd name="connsiteX0" fmla="*/ 0 w 437322"/>
              <a:gd name="connsiteY0" fmla="*/ 0 h 0"/>
              <a:gd name="connsiteX1" fmla="*/ 437322 w 437322"/>
              <a:gd name="connsiteY1" fmla="*/ 0 h 0"/>
            </a:gdLst>
            <a:ahLst/>
            <a:cxnLst>
              <a:cxn ang="0">
                <a:pos x="connsiteX0" y="connsiteY0"/>
              </a:cxn>
              <a:cxn ang="0">
                <a:pos x="connsiteX1" y="connsiteY1"/>
              </a:cxn>
            </a:cxnLst>
            <a:rect l="l" t="t" r="r" b="b"/>
            <a:pathLst>
              <a:path w="437322">
                <a:moveTo>
                  <a:pt x="0" y="0"/>
                </a:moveTo>
                <a:lnTo>
                  <a:pt x="437322" y="0"/>
                </a:lnTo>
              </a:path>
            </a:pathLst>
          </a:custGeom>
          <a:noFill/>
          <a:ln w="9525">
            <a:solidFill>
              <a:schemeClr val="tx2"/>
            </a:solidFill>
            <a:miter lim="800000"/>
            <a:headEnd/>
            <a:tailEnd/>
          </a:ln>
        </p:spPr>
        <p:txBody>
          <a:bodyPr rtlCol="0" anchor="ctr"/>
          <a:lstStyle/>
          <a:p>
            <a:pPr algn="ctr"/>
            <a:endParaRPr lang="en-US" dirty="0">
              <a:latin typeface="Calibri" panose="020F0502020204030204" pitchFamily="34" charset="0"/>
            </a:endParaRPr>
          </a:p>
        </p:txBody>
      </p:sp>
      <p:sp>
        <p:nvSpPr>
          <p:cNvPr id="68" name="Text Placeholder 6"/>
          <p:cNvSpPr>
            <a:spLocks noGrp="1"/>
          </p:cNvSpPr>
          <p:nvPr>
            <p:ph type="body" sz="quarter" idx="16" hasCustomPrompt="1"/>
          </p:nvPr>
        </p:nvSpPr>
        <p:spPr>
          <a:xfrm>
            <a:off x="5566410" y="2814632"/>
            <a:ext cx="2229803" cy="557214"/>
          </a:xfrm>
        </p:spPr>
        <p:txBody>
          <a:bodyPr>
            <a:normAutofit/>
          </a:bodyPr>
          <a:lstStyle>
            <a:lvl1pPr marL="0" indent="0">
              <a:lnSpc>
                <a:spcPct val="85000"/>
              </a:lnSpc>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Short headline goes here.</a:t>
            </a:r>
          </a:p>
        </p:txBody>
      </p:sp>
      <p:sp>
        <p:nvSpPr>
          <p:cNvPr id="3" name="Text Placeholder 2"/>
          <p:cNvSpPr>
            <a:spLocks noGrp="1"/>
          </p:cNvSpPr>
          <p:nvPr>
            <p:ph type="body" sz="quarter" idx="18" hasCustomPrompt="1"/>
          </p:nvPr>
        </p:nvSpPr>
        <p:spPr>
          <a:xfrm>
            <a:off x="518160" y="3457564"/>
            <a:ext cx="2229803"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sp>
        <p:nvSpPr>
          <p:cNvPr id="70" name="Text Placeholder 2"/>
          <p:cNvSpPr>
            <a:spLocks noGrp="1"/>
          </p:cNvSpPr>
          <p:nvPr>
            <p:ph type="body" sz="quarter" idx="19" hasCustomPrompt="1"/>
          </p:nvPr>
        </p:nvSpPr>
        <p:spPr>
          <a:xfrm>
            <a:off x="3042284" y="3457564"/>
            <a:ext cx="2229803"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sp>
        <p:nvSpPr>
          <p:cNvPr id="71" name="Text Placeholder 2"/>
          <p:cNvSpPr>
            <a:spLocks noGrp="1"/>
          </p:cNvSpPr>
          <p:nvPr>
            <p:ph type="body" sz="quarter" idx="20" hasCustomPrompt="1"/>
          </p:nvPr>
        </p:nvSpPr>
        <p:spPr>
          <a:xfrm>
            <a:off x="5566410" y="3457564"/>
            <a:ext cx="2229803"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sp>
        <p:nvSpPr>
          <p:cNvPr id="72" name="Text Placeholder 2"/>
          <p:cNvSpPr>
            <a:spLocks noGrp="1"/>
          </p:cNvSpPr>
          <p:nvPr>
            <p:ph type="body" sz="quarter" idx="21" hasCustomPrompt="1"/>
          </p:nvPr>
        </p:nvSpPr>
        <p:spPr>
          <a:xfrm>
            <a:off x="8090534" y="3457564"/>
            <a:ext cx="2229803" cy="1269876"/>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another great alternative to a simple bulleted list.</a:t>
            </a:r>
          </a:p>
        </p:txBody>
      </p:sp>
      <p:sp>
        <p:nvSpPr>
          <p:cNvPr id="66" name="Text Placeholder 6"/>
          <p:cNvSpPr>
            <a:spLocks noGrp="1"/>
          </p:cNvSpPr>
          <p:nvPr>
            <p:ph type="body" sz="quarter" idx="22" hasCustomPrompt="1"/>
          </p:nvPr>
        </p:nvSpPr>
        <p:spPr>
          <a:xfrm>
            <a:off x="3042284" y="1338269"/>
            <a:ext cx="2229803" cy="1176335"/>
          </a:xfrm>
        </p:spPr>
        <p:txBody>
          <a:bodyPr anchor="b" anchorCtr="0">
            <a:normAutofit/>
          </a:bodyPr>
          <a:lstStyle>
            <a:lvl1pPr marL="0" indent="0">
              <a:lnSpc>
                <a:spcPct val="85000"/>
              </a:lnSpc>
              <a:buNone/>
              <a:defRPr sz="6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69" name="Text Placeholder 6"/>
          <p:cNvSpPr>
            <a:spLocks noGrp="1"/>
          </p:cNvSpPr>
          <p:nvPr>
            <p:ph type="body" sz="quarter" idx="23" hasCustomPrompt="1"/>
          </p:nvPr>
        </p:nvSpPr>
        <p:spPr>
          <a:xfrm>
            <a:off x="8090534" y="1338269"/>
            <a:ext cx="2229803" cy="1176335"/>
          </a:xfrm>
        </p:spPr>
        <p:txBody>
          <a:bodyPr anchor="b" anchorCtr="0">
            <a:normAutofit/>
          </a:bodyPr>
          <a:lstStyle>
            <a:lvl1pPr marL="0" indent="0">
              <a:lnSpc>
                <a:spcPct val="85000"/>
              </a:lnSpc>
              <a:buNone/>
              <a:defRPr sz="6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73" name="Text Placeholder 6"/>
          <p:cNvSpPr>
            <a:spLocks noGrp="1"/>
          </p:cNvSpPr>
          <p:nvPr>
            <p:ph type="body" sz="quarter" idx="24" hasCustomPrompt="1"/>
          </p:nvPr>
        </p:nvSpPr>
        <p:spPr>
          <a:xfrm>
            <a:off x="518160" y="1338269"/>
            <a:ext cx="2229803" cy="1176335"/>
          </a:xfrm>
        </p:spPr>
        <p:txBody>
          <a:bodyPr anchor="b" anchorCtr="0">
            <a:normAutofit/>
          </a:bodyPr>
          <a:lstStyle>
            <a:lvl1pPr marL="0" indent="0">
              <a:lnSpc>
                <a:spcPct val="85000"/>
              </a:lnSpc>
              <a:buNone/>
              <a:defRPr sz="6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74" name="Text Placeholder 6"/>
          <p:cNvSpPr>
            <a:spLocks noGrp="1"/>
          </p:cNvSpPr>
          <p:nvPr>
            <p:ph type="body" sz="quarter" idx="25" hasCustomPrompt="1"/>
          </p:nvPr>
        </p:nvSpPr>
        <p:spPr>
          <a:xfrm>
            <a:off x="5566410" y="1338269"/>
            <a:ext cx="2229803" cy="1176335"/>
          </a:xfrm>
        </p:spPr>
        <p:txBody>
          <a:bodyPr anchor="b" anchorCtr="0">
            <a:normAutofit/>
          </a:bodyPr>
          <a:lstStyle>
            <a:lvl1pPr marL="0" indent="0">
              <a:lnSpc>
                <a:spcPct val="85000"/>
              </a:lnSpc>
              <a:buNone/>
              <a:defRPr sz="6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Tree>
    <p:extLst>
      <p:ext uri="{BB962C8B-B14F-4D97-AF65-F5344CB8AC3E}">
        <p14:creationId xmlns:p14="http://schemas.microsoft.com/office/powerpoint/2010/main" val="29597671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ark Grey Closing Slide">
    <p:bg>
      <p:bgPr>
        <a:solidFill>
          <a:srgbClr val="2A2C2B"/>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84395" y="1820425"/>
            <a:ext cx="11090769" cy="1177673"/>
          </a:xfrm>
        </p:spPr>
        <p:txBody>
          <a:bodyPr anchor="t" anchorCtr="0">
            <a:normAutofit/>
          </a:bodyPr>
          <a:lstStyle>
            <a:lvl1pPr algn="l">
              <a:lnSpc>
                <a:spcPct val="90000"/>
              </a:lnSpc>
              <a:defRPr sz="6800" b="1" i="0" cap="none" baseline="0">
                <a:solidFill>
                  <a:schemeClr val="bg1"/>
                </a:solidFill>
                <a:latin typeface="+mj-lt"/>
                <a:cs typeface="Calibri" panose="020F0502020204030204" pitchFamily="34" charset="0"/>
              </a:defRPr>
            </a:lvl1pPr>
          </a:lstStyle>
          <a:p>
            <a:r>
              <a:rPr lang="en-US" dirty="0"/>
              <a:t>Thank you.</a:t>
            </a:r>
          </a:p>
        </p:txBody>
      </p:sp>
      <p:sp>
        <p:nvSpPr>
          <p:cNvPr id="3" name="Subtitle 2"/>
          <p:cNvSpPr>
            <a:spLocks noGrp="1"/>
          </p:cNvSpPr>
          <p:nvPr>
            <p:ph type="subTitle" idx="1" hasCustomPrompt="1"/>
          </p:nvPr>
        </p:nvSpPr>
        <p:spPr bwMode="gray">
          <a:xfrm>
            <a:off x="584394" y="4108982"/>
            <a:ext cx="2900928" cy="701557"/>
          </a:xfrm>
        </p:spPr>
        <p:txBody>
          <a:bodyPr anchor="b" anchorCtr="0">
            <a:normAutofit/>
          </a:bodyPr>
          <a:lstStyle>
            <a:lvl1pPr marL="0" indent="0" algn="l">
              <a:buNone/>
              <a:defRPr sz="2700" b="1" i="0">
                <a:solidFill>
                  <a:schemeClr val="bg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0" name="Text Placeholder 69"/>
          <p:cNvSpPr>
            <a:spLocks noGrp="1"/>
          </p:cNvSpPr>
          <p:nvPr>
            <p:ph type="body" sz="quarter" idx="10" hasCustomPrompt="1"/>
          </p:nvPr>
        </p:nvSpPr>
        <p:spPr bwMode="gray">
          <a:xfrm>
            <a:off x="584394" y="4890860"/>
            <a:ext cx="2898652" cy="436514"/>
          </a:xfrm>
        </p:spPr>
        <p:txBody>
          <a:bodyPr anchor="t" anchorCtr="0">
            <a:normAutofit/>
          </a:bodyPr>
          <a:lstStyle>
            <a:lvl1pPr marL="0" indent="0">
              <a:lnSpc>
                <a:spcPct val="80000"/>
              </a:lnSpc>
              <a:buNone/>
              <a:defRPr sz="1600" b="0" i="0" cap="none" spc="100" baseline="0">
                <a:solidFill>
                  <a:schemeClr val="bg1"/>
                </a:solidFill>
                <a:latin typeface="+mn-lt"/>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contact info</a:t>
            </a:r>
          </a:p>
        </p:txBody>
      </p:sp>
      <p:pic>
        <p:nvPicPr>
          <p:cNvPr id="29" name="image3.pdf"/>
          <p:cNvPicPr>
            <a:picLocks noChangeAspect="1"/>
          </p:cNvPicPr>
          <p:nvPr userDrawn="1"/>
        </p:nvPicPr>
        <p:blipFill>
          <a:blip r:embed="rId3"/>
          <a:stretch>
            <a:fillRect/>
          </a:stretch>
        </p:blipFill>
        <p:spPr>
          <a:xfrm>
            <a:off x="613057" y="525493"/>
            <a:ext cx="1890829" cy="500265"/>
          </a:xfrm>
          <a:prstGeom prst="rect">
            <a:avLst/>
          </a:prstGeom>
          <a:ln w="12700">
            <a:miter lim="400000"/>
          </a:ln>
        </p:spPr>
      </p:pic>
      <p:sp>
        <p:nvSpPr>
          <p:cNvPr id="33" name="TextBox 32"/>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Calibri" panose="020F0502020204030204" pitchFamily="34" charset="0"/>
              </a:rPr>
              <a:pPr algn="r"/>
              <a:t>‹#›</a:t>
            </a:fld>
            <a:endParaRPr lang="en-US" sz="1600" b="1" dirty="0">
              <a:solidFill>
                <a:srgbClr val="A79D97"/>
              </a:solidFill>
              <a:latin typeface="Calibri" panose="020F0502020204030204" pitchFamily="34" charset="0"/>
            </a:endParaRPr>
          </a:p>
        </p:txBody>
      </p:sp>
      <p:sp>
        <p:nvSpPr>
          <p:cNvPr id="34" name="TextBox 33"/>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Calibri" panose="020F0502020204030204" pitchFamily="34" charset="0"/>
              </a:rPr>
              <a:t>Copyright © 2017 Symantec Corporation </a:t>
            </a:r>
          </a:p>
        </p:txBody>
      </p:sp>
    </p:spTree>
    <p:extLst>
      <p:ext uri="{BB962C8B-B14F-4D97-AF65-F5344CB8AC3E}">
        <p14:creationId xmlns:p14="http://schemas.microsoft.com/office/powerpoint/2010/main" val="33766976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hapter Slide">
    <p:bg>
      <p:bgPr>
        <a:solidFill>
          <a:srgbClr val="19233C"/>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3381798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hapter Slide w/Element">
    <p:bg>
      <p:bgPr>
        <a:solidFill>
          <a:srgbClr val="19233C"/>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r="21925"/>
          <a:stretch/>
        </p:blipFill>
        <p:spPr>
          <a:xfrm>
            <a:off x="9196371" y="1632202"/>
            <a:ext cx="2995629" cy="3845405"/>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9007183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Chapter Slide w/graphic">
    <p:bg>
      <p:bgPr>
        <a:solidFill>
          <a:srgbClr val="19233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034872" y="1667127"/>
            <a:ext cx="2157128" cy="3799975"/>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15085222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Chapter Slide w/graphic">
    <p:bg>
      <p:bgPr>
        <a:solidFill>
          <a:srgbClr val="19233C"/>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298999" y="1672762"/>
            <a:ext cx="1893001" cy="3794340"/>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23084728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Chapter Slide w/graphic">
    <p:bg>
      <p:bgPr>
        <a:solidFill>
          <a:srgbClr val="19233C"/>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2"/>
          <a:stretch/>
        </p:blipFill>
        <p:spPr>
          <a:xfrm>
            <a:off x="9944369" y="1672762"/>
            <a:ext cx="2247632" cy="3794340"/>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2405809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1_Chapter Slide w/graphic">
    <p:bg>
      <p:bgPr>
        <a:solidFill>
          <a:srgbClr val="19233C"/>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324314" y="2242039"/>
            <a:ext cx="1875682" cy="2607008"/>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1266497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Chapter Slide w/graphic">
    <p:bg>
      <p:bgPr>
        <a:solidFill>
          <a:srgbClr val="19233C"/>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549472" y="1906311"/>
            <a:ext cx="1642528" cy="3277885"/>
          </a:xfrm>
          <a:prstGeom prst="rect">
            <a:avLst/>
          </a:prstGeom>
        </p:spPr>
      </p:pic>
      <p:sp>
        <p:nvSpPr>
          <p:cNvPr id="3" name="Title 2"/>
          <p:cNvSpPr>
            <a:spLocks noGrp="1"/>
          </p:cNvSpPr>
          <p:nvPr>
            <p:ph type="title" hasCustomPrompt="1"/>
          </p:nvPr>
        </p:nvSpPr>
        <p:spPr>
          <a:xfrm>
            <a:off x="530352" y="885903"/>
            <a:ext cx="11109960" cy="2173819"/>
          </a:xfrm>
        </p:spPr>
        <p:txBody>
          <a:bodyPr>
            <a:normAutofit/>
          </a:bodyPr>
          <a:lstStyle>
            <a:lvl1pPr>
              <a:defRPr sz="6800"/>
            </a:lvl1pPr>
          </a:lstStyle>
          <a:p>
            <a:r>
              <a:rPr lang="en-US" dirty="0"/>
              <a:t>Chapter or section slide</a:t>
            </a:r>
          </a:p>
        </p:txBody>
      </p:sp>
      <p:sp>
        <p:nvSpPr>
          <p:cNvPr id="5" name="Text Placeholder 4"/>
          <p:cNvSpPr>
            <a:spLocks noGrp="1"/>
          </p:cNvSpPr>
          <p:nvPr>
            <p:ph type="body" sz="quarter" idx="10" hasCustomPrompt="1"/>
          </p:nvPr>
        </p:nvSpPr>
        <p:spPr>
          <a:xfrm>
            <a:off x="3661142" y="3372583"/>
            <a:ext cx="3352800" cy="2384425"/>
          </a:xfrm>
        </p:spPr>
        <p:txBody>
          <a:bodyPr>
            <a:normAutofit/>
          </a:bodyPr>
          <a:lstStyle>
            <a:lvl1pPr marL="0" indent="0">
              <a:buFontTx/>
              <a:buNone/>
              <a:defRPr sz="1600"/>
            </a:lvl1pPr>
          </a:lstStyle>
          <a:p>
            <a:r>
              <a:rPr lang="en-US" dirty="0"/>
              <a:t>Symantec Blue is used for section and chapter dividers. Change Section ## to 01, 02, 03… as needed to represent section.</a:t>
            </a:r>
          </a:p>
        </p:txBody>
      </p:sp>
      <p:sp>
        <p:nvSpPr>
          <p:cNvPr id="6" name="Text Placeholder 4"/>
          <p:cNvSpPr>
            <a:spLocks noGrp="1"/>
          </p:cNvSpPr>
          <p:nvPr>
            <p:ph type="body" sz="quarter" idx="11" hasCustomPrompt="1"/>
          </p:nvPr>
        </p:nvSpPr>
        <p:spPr>
          <a:xfrm>
            <a:off x="589696" y="3372583"/>
            <a:ext cx="2821719" cy="2384425"/>
          </a:xfrm>
        </p:spPr>
        <p:txBody>
          <a:bodyPr>
            <a:normAutofit/>
          </a:bodyPr>
          <a:lstStyle>
            <a:lvl1pPr marL="0" indent="0">
              <a:buFontTx/>
              <a:buNone/>
              <a:defRPr sz="6800" b="1"/>
            </a:lvl1pPr>
          </a:lstStyle>
          <a:p>
            <a:r>
              <a:rPr lang="en-US" dirty="0"/>
              <a:t>##</a:t>
            </a:r>
          </a:p>
        </p:txBody>
      </p:sp>
      <p:sp>
        <p:nvSpPr>
          <p:cNvPr id="7" name="Shape 14"/>
          <p:cNvSpPr/>
          <p:nvPr userDrawn="1"/>
        </p:nvSpPr>
        <p:spPr>
          <a:xfrm>
            <a:off x="599728" y="3299368"/>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cs typeface="Calibri" panose="020F0502020204030204" pitchFamily="34" charset="0"/>
              </a:rPr>
              <a:t>Section</a:t>
            </a:r>
            <a:endParaRPr b="1" i="0" dirty="0">
              <a:latin typeface="+mn-lt"/>
              <a:cs typeface="Calibri" panose="020F0502020204030204" pitchFamily="34" charset="0"/>
            </a:endParaRPr>
          </a:p>
        </p:txBody>
      </p:sp>
    </p:spTree>
    <p:extLst>
      <p:ext uri="{BB962C8B-B14F-4D97-AF65-F5344CB8AC3E}">
        <p14:creationId xmlns:p14="http://schemas.microsoft.com/office/powerpoint/2010/main" val="352037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30352" y="885904"/>
            <a:ext cx="11109960" cy="557784"/>
          </a:xfrm>
        </p:spPr>
        <p:txBody>
          <a:bodyPr>
            <a:normAutofit/>
          </a:bodyPr>
          <a:lstStyle>
            <a:lvl1pPr>
              <a:defRPr/>
            </a:lvl1pPr>
          </a:lstStyle>
          <a:p>
            <a:r>
              <a:rPr lang="en-US" dirty="0"/>
              <a:t>Title only</a:t>
            </a:r>
          </a:p>
        </p:txBody>
      </p:sp>
    </p:spTree>
    <p:extLst>
      <p:ext uri="{BB962C8B-B14F-4D97-AF65-F5344CB8AC3E}">
        <p14:creationId xmlns:p14="http://schemas.microsoft.com/office/powerpoint/2010/main" val="32037478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White 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 only</a:t>
            </a:r>
          </a:p>
        </p:txBody>
      </p:sp>
      <p:pic>
        <p:nvPicPr>
          <p:cNvPr id="4" name="image1.pdf"/>
          <p:cNvPicPr>
            <a:picLocks noChangeAspect="1"/>
          </p:cNvPicPr>
          <p:nvPr userDrawn="1"/>
        </p:nvPicPr>
        <p:blipFill>
          <a:blip r:embed="rId2"/>
          <a:stretch>
            <a:fillRect/>
          </a:stretch>
        </p:blipFill>
        <p:spPr>
          <a:xfrm>
            <a:off x="10267026" y="126479"/>
            <a:ext cx="1328898" cy="351591"/>
          </a:xfrm>
          <a:prstGeom prst="rect">
            <a:avLst/>
          </a:prstGeom>
          <a:ln w="12700">
            <a:miter lim="400000"/>
          </a:ln>
        </p:spPr>
      </p:pic>
    </p:spTree>
    <p:extLst>
      <p:ext uri="{BB962C8B-B14F-4D97-AF65-F5344CB8AC3E}">
        <p14:creationId xmlns:p14="http://schemas.microsoft.com/office/powerpoint/2010/main" val="12186946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White Title and Subtitle Only">
    <p:bg>
      <p:bgPr>
        <a:solidFill>
          <a:schemeClr val="bg1"/>
        </a:solidFill>
        <a:effectLst/>
      </p:bgPr>
    </p:bg>
    <p:spTree>
      <p:nvGrpSpPr>
        <p:cNvPr id="1" name=""/>
        <p:cNvGrpSpPr/>
        <p:nvPr/>
      </p:nvGrpSpPr>
      <p:grpSpPr>
        <a:xfrm>
          <a:off x="0" y="0"/>
          <a:ext cx="0" cy="0"/>
          <a:chOff x="0" y="0"/>
          <a:chExt cx="0" cy="0"/>
        </a:xfrm>
      </p:grpSpPr>
      <p:grpSp>
        <p:nvGrpSpPr>
          <p:cNvPr id="25" name="Group 24" hidden="1"/>
          <p:cNvGrpSpPr/>
          <p:nvPr userDrawn="1">
            <p:custDataLst>
              <p:tags r:id="rId1"/>
            </p:custDataLst>
          </p:nvPr>
        </p:nvGrpSpPr>
        <p:grpSpPr>
          <a:xfrm>
            <a:off x="-282027" y="-714736"/>
            <a:ext cx="12740305" cy="8287473"/>
            <a:chOff x="-282027" y="-714736"/>
            <a:chExt cx="12740305" cy="8287473"/>
          </a:xfrm>
        </p:grpSpPr>
        <p:cxnSp>
          <p:nvCxnSpPr>
            <p:cNvPr id="26" name="Straight Connector 25"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hidden="1"/>
            <p:cNvGrpSpPr/>
            <p:nvPr userDrawn="1"/>
          </p:nvGrpSpPr>
          <p:grpSpPr>
            <a:xfrm>
              <a:off x="11640116" y="-714736"/>
              <a:ext cx="551884" cy="8287473"/>
              <a:chOff x="11640116" y="-714736"/>
              <a:chExt cx="551884" cy="8287473"/>
            </a:xfrm>
          </p:grpSpPr>
          <p:cxnSp>
            <p:nvCxnSpPr>
              <p:cNvPr id="43" name="Straight Connector 4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hidden="1"/>
            <p:cNvGrpSpPr/>
            <p:nvPr userDrawn="1"/>
          </p:nvGrpSpPr>
          <p:grpSpPr>
            <a:xfrm>
              <a:off x="-282027" y="-714736"/>
              <a:ext cx="12740305" cy="8287473"/>
              <a:chOff x="-282026" y="-714736"/>
              <a:chExt cx="12740305" cy="8287473"/>
            </a:xfrm>
          </p:grpSpPr>
          <p:grpSp>
            <p:nvGrpSpPr>
              <p:cNvPr id="31" name="Group 30" hidden="1"/>
              <p:cNvGrpSpPr/>
              <p:nvPr userDrawn="1"/>
            </p:nvGrpSpPr>
            <p:grpSpPr>
              <a:xfrm>
                <a:off x="-282026" y="0"/>
                <a:ext cx="12740305" cy="246887"/>
                <a:chOff x="-282026" y="0"/>
                <a:chExt cx="12740305" cy="246887"/>
              </a:xfrm>
            </p:grpSpPr>
            <p:cxnSp>
              <p:nvCxnSpPr>
                <p:cNvPr id="41" name="Straight Connector 40"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6" y="1280053"/>
                <a:ext cx="12740305" cy="442593"/>
                <a:chOff x="-282026" y="1280053"/>
                <a:chExt cx="12740305" cy="442593"/>
              </a:xfrm>
            </p:grpSpPr>
            <p:cxnSp>
              <p:nvCxnSpPr>
                <p:cNvPr id="39" name="Straight Connector 38"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hidden="1"/>
              <p:cNvGrpSpPr/>
              <p:nvPr userDrawn="1"/>
            </p:nvGrpSpPr>
            <p:grpSpPr>
              <a:xfrm>
                <a:off x="0" y="-714736"/>
                <a:ext cx="551884" cy="8287473"/>
                <a:chOff x="11640116" y="-714736"/>
                <a:chExt cx="551884" cy="8287473"/>
              </a:xfrm>
            </p:grpSpPr>
            <p:cxnSp>
              <p:nvCxnSpPr>
                <p:cNvPr id="37" name="Straight Connector 3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6584314"/>
                <a:ext cx="12740305" cy="273686"/>
                <a:chOff x="-282026" y="0"/>
                <a:chExt cx="12740305" cy="273686"/>
              </a:xfrm>
            </p:grpSpPr>
            <p:cxnSp>
              <p:nvCxnSpPr>
                <p:cNvPr id="35" name="Straight Connector 3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hasCustomPrompt="1"/>
          </p:nvPr>
        </p:nvSpPr>
        <p:spPr>
          <a:xfrm>
            <a:off x="530352" y="885907"/>
            <a:ext cx="11109960" cy="691290"/>
          </a:xfrm>
        </p:spPr>
        <p:txBody>
          <a:bodyPr>
            <a:normAutofit/>
          </a:bodyPr>
          <a:lstStyle>
            <a:lvl1pPr>
              <a:defRPr>
                <a:solidFill>
                  <a:schemeClr val="tx1"/>
                </a:solidFill>
              </a:defRPr>
            </a:lvl1pPr>
          </a:lstStyle>
          <a:p>
            <a:r>
              <a:rPr lang="en-US" dirty="0"/>
              <a:t>Title and subtitle</a:t>
            </a:r>
          </a:p>
        </p:txBody>
      </p:sp>
      <p:sp>
        <p:nvSpPr>
          <p:cNvPr id="45" name="Subtitle 2"/>
          <p:cNvSpPr>
            <a:spLocks noGrp="1"/>
          </p:cNvSpPr>
          <p:nvPr>
            <p:ph type="subTitle" idx="1" hasCustomPrompt="1"/>
          </p:nvPr>
        </p:nvSpPr>
        <p:spPr>
          <a:xfrm>
            <a:off x="529576" y="1577197"/>
            <a:ext cx="11110736" cy="355824"/>
          </a:xfrm>
        </p:spPr>
        <p:txBody>
          <a:bodyPr anchor="t">
            <a:normAutofit/>
          </a:bodyPr>
          <a:lstStyle>
            <a:lvl1pPr marL="0" indent="0" algn="l">
              <a:buNone/>
              <a:defRPr lang="en-US" sz="1600" b="0" i="0" kern="1200" dirty="0">
                <a:solidFill>
                  <a:srgbClr val="19233C"/>
                </a:solidFill>
                <a:latin typeface="Symantec Sans" panose="02000503080000020004" pitchFamily="50"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0"/>
              </a:spcBef>
              <a:buFont typeface="Arial" panose="020B0604020202020204" pitchFamily="34" charset="0"/>
              <a:buNone/>
            </a:pPr>
            <a:r>
              <a:rPr lang="en-US" dirty="0"/>
              <a:t>Click to add subtitle</a:t>
            </a:r>
          </a:p>
        </p:txBody>
      </p:sp>
      <p:pic>
        <p:nvPicPr>
          <p:cNvPr id="24" name="image1.pdf"/>
          <p:cNvPicPr>
            <a:picLocks noChangeAspect="1"/>
          </p:cNvPicPr>
          <p:nvPr userDrawn="1"/>
        </p:nvPicPr>
        <p:blipFill>
          <a:blip r:embed="rId3"/>
          <a:stretch>
            <a:fillRect/>
          </a:stretch>
        </p:blipFill>
        <p:spPr>
          <a:xfrm>
            <a:off x="10267026" y="126479"/>
            <a:ext cx="1328898" cy="351591"/>
          </a:xfrm>
          <a:prstGeom prst="rect">
            <a:avLst/>
          </a:prstGeom>
          <a:ln w="12700">
            <a:miter lim="400000"/>
          </a:ln>
        </p:spPr>
      </p:pic>
    </p:spTree>
    <p:extLst>
      <p:ext uri="{BB962C8B-B14F-4D97-AF65-F5344CB8AC3E}">
        <p14:creationId xmlns:p14="http://schemas.microsoft.com/office/powerpoint/2010/main" val="1792298393"/>
      </p:ext>
    </p:extLst>
  </p:cSld>
  <p:clrMapOvr>
    <a:masterClrMapping/>
  </p:clrMapOvr>
  <p:extLst>
    <p:ext uri="{DCECCB84-F9BA-43D5-87BE-67443E8EF086}">
      <p15:sldGuideLst xmlns:p15="http://schemas.microsoft.com/office/powerpoint/2012/main">
        <p15:guide id="1" orient="horz" pos="984">
          <p15:clr>
            <a:srgbClr val="FBAE40"/>
          </p15:clr>
        </p15:guide>
        <p15:guide id="2" orient="horz" pos="12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no logo">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30352" y="885904"/>
            <a:ext cx="11109960" cy="557784"/>
          </a:xfrm>
        </p:spPr>
        <p:txBody>
          <a:bodyPr>
            <a:normAutofit/>
          </a:bodyPr>
          <a:lstStyle>
            <a:lvl1pPr>
              <a:defRPr/>
            </a:lvl1pPr>
          </a:lstStyle>
          <a:p>
            <a:r>
              <a:rPr lang="en-US" dirty="0"/>
              <a:t>Title only</a:t>
            </a:r>
          </a:p>
        </p:txBody>
      </p:sp>
      <p:sp>
        <p:nvSpPr>
          <p:cNvPr id="4" name="TextBox 3"/>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rgbClr val="A79D97"/>
                </a:solidFill>
                <a:latin typeface="Calibri" panose="020F0502020204030204" pitchFamily="34" charset="0"/>
              </a:rPr>
              <a:pPr algn="r"/>
              <a:t>‹#›</a:t>
            </a:fld>
            <a:endParaRPr lang="en-US" sz="1600" b="1" dirty="0">
              <a:solidFill>
                <a:srgbClr val="A79D97"/>
              </a:solidFill>
              <a:latin typeface="Calibri" panose="020F0502020204030204" pitchFamily="34" charset="0"/>
            </a:endParaRPr>
          </a:p>
        </p:txBody>
      </p:sp>
      <p:sp>
        <p:nvSpPr>
          <p:cNvPr id="5" name="TextBox 4"/>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Calibri" panose="020F0502020204030204" pitchFamily="34" charset="0"/>
              </a:rPr>
              <a:t>Copyright © 2017 Symantec Corporation </a:t>
            </a:r>
          </a:p>
        </p:txBody>
      </p:sp>
    </p:spTree>
    <p:extLst>
      <p:ext uri="{BB962C8B-B14F-4D97-AF65-F5344CB8AC3E}">
        <p14:creationId xmlns:p14="http://schemas.microsoft.com/office/powerpoint/2010/main" val="78927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grpSp>
        <p:nvGrpSpPr>
          <p:cNvPr id="25" name="Group 24" hidden="1"/>
          <p:cNvGrpSpPr/>
          <p:nvPr userDrawn="1">
            <p:custDataLst>
              <p:tags r:id="rId1"/>
            </p:custDataLst>
          </p:nvPr>
        </p:nvGrpSpPr>
        <p:grpSpPr>
          <a:xfrm>
            <a:off x="-282027" y="-714736"/>
            <a:ext cx="12740305" cy="8287473"/>
            <a:chOff x="-282027" y="-714736"/>
            <a:chExt cx="12740305" cy="8287473"/>
          </a:xfrm>
        </p:grpSpPr>
        <p:cxnSp>
          <p:nvCxnSpPr>
            <p:cNvPr id="26" name="Straight Connector 25"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hidden="1"/>
            <p:cNvGrpSpPr/>
            <p:nvPr userDrawn="1"/>
          </p:nvGrpSpPr>
          <p:grpSpPr>
            <a:xfrm>
              <a:off x="11640116" y="-714736"/>
              <a:ext cx="551884" cy="8287473"/>
              <a:chOff x="11640116" y="-714736"/>
              <a:chExt cx="551884" cy="8287473"/>
            </a:xfrm>
          </p:grpSpPr>
          <p:cxnSp>
            <p:nvCxnSpPr>
              <p:cNvPr id="43" name="Straight Connector 4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hidden="1"/>
            <p:cNvGrpSpPr/>
            <p:nvPr userDrawn="1"/>
          </p:nvGrpSpPr>
          <p:grpSpPr>
            <a:xfrm>
              <a:off x="-282027" y="-714736"/>
              <a:ext cx="12740305" cy="8287473"/>
              <a:chOff x="-282026" y="-714736"/>
              <a:chExt cx="12740305" cy="8287473"/>
            </a:xfrm>
          </p:grpSpPr>
          <p:grpSp>
            <p:nvGrpSpPr>
              <p:cNvPr id="31" name="Group 30" hidden="1"/>
              <p:cNvGrpSpPr/>
              <p:nvPr userDrawn="1"/>
            </p:nvGrpSpPr>
            <p:grpSpPr>
              <a:xfrm>
                <a:off x="-282026" y="0"/>
                <a:ext cx="12740305" cy="246887"/>
                <a:chOff x="-282026" y="0"/>
                <a:chExt cx="12740305" cy="246887"/>
              </a:xfrm>
            </p:grpSpPr>
            <p:cxnSp>
              <p:nvCxnSpPr>
                <p:cNvPr id="41" name="Straight Connector 40"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6" y="1280053"/>
                <a:ext cx="12740305" cy="442593"/>
                <a:chOff x="-282026" y="1280053"/>
                <a:chExt cx="12740305" cy="442593"/>
              </a:xfrm>
            </p:grpSpPr>
            <p:cxnSp>
              <p:nvCxnSpPr>
                <p:cNvPr id="39" name="Straight Connector 38"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hidden="1"/>
              <p:cNvGrpSpPr/>
              <p:nvPr userDrawn="1"/>
            </p:nvGrpSpPr>
            <p:grpSpPr>
              <a:xfrm>
                <a:off x="0" y="-714736"/>
                <a:ext cx="551884" cy="8287473"/>
                <a:chOff x="11640116" y="-714736"/>
                <a:chExt cx="551884" cy="8287473"/>
              </a:xfrm>
            </p:grpSpPr>
            <p:cxnSp>
              <p:nvCxnSpPr>
                <p:cNvPr id="37" name="Straight Connector 3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6584314"/>
                <a:ext cx="12740305" cy="273686"/>
                <a:chOff x="-282026" y="0"/>
                <a:chExt cx="12740305" cy="273686"/>
              </a:xfrm>
            </p:grpSpPr>
            <p:cxnSp>
              <p:nvCxnSpPr>
                <p:cNvPr id="35" name="Straight Connector 3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5" name="Subtitle 2"/>
          <p:cNvSpPr>
            <a:spLocks noGrp="1"/>
          </p:cNvSpPr>
          <p:nvPr>
            <p:ph type="subTitle" idx="1" hasCustomPrompt="1"/>
          </p:nvPr>
        </p:nvSpPr>
        <p:spPr>
          <a:xfrm>
            <a:off x="529576" y="1577197"/>
            <a:ext cx="11110736" cy="355824"/>
          </a:xfrm>
        </p:spPr>
        <p:txBody>
          <a:bodyPr anchor="t">
            <a:noAutofit/>
          </a:bodyPr>
          <a:lstStyle>
            <a:lvl1pPr marL="0" indent="0" algn="l">
              <a:buNone/>
              <a:defRPr lang="en-US" sz="2600" b="0" i="0" kern="1200" dirty="0">
                <a:solidFill>
                  <a:schemeClr val="accent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0"/>
              </a:spcBef>
              <a:buFont typeface="Arial" panose="020B0604020202020204" pitchFamily="34" charset="0"/>
              <a:buNone/>
            </a:pPr>
            <a:r>
              <a:rPr lang="en-US" dirty="0"/>
              <a:t>Click to add subtitle</a:t>
            </a:r>
          </a:p>
        </p:txBody>
      </p:sp>
      <p:sp>
        <p:nvSpPr>
          <p:cNvPr id="4" name="Title 3">
            <a:extLst>
              <a:ext uri="{FF2B5EF4-FFF2-40B4-BE49-F238E27FC236}">
                <a16:creationId xmlns:a16="http://schemas.microsoft.com/office/drawing/2014/main" id="{FEE1E489-D13A-451A-9A3A-CB640135E3A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3974924"/>
      </p:ext>
    </p:extLst>
  </p:cSld>
  <p:clrMapOvr>
    <a:masterClrMapping/>
  </p:clrMapOvr>
  <p:extLst>
    <p:ext uri="{DCECCB84-F9BA-43D5-87BE-67443E8EF086}">
      <p15:sldGuideLst xmlns:p15="http://schemas.microsoft.com/office/powerpoint/2012/main">
        <p15:guide id="1" orient="horz" pos="984" userDrawn="1">
          <p15:clr>
            <a:srgbClr val="FBAE40"/>
          </p15:clr>
        </p15:guide>
        <p15:guide id="2" orient="horz"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ags" Target="../tags/tag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233C"/>
        </a:solidFill>
        <a:effectLst/>
      </p:bgPr>
    </p:bg>
    <p:spTree>
      <p:nvGrpSpPr>
        <p:cNvPr id="1" name=""/>
        <p:cNvGrpSpPr/>
        <p:nvPr/>
      </p:nvGrpSpPr>
      <p:grpSpPr>
        <a:xfrm>
          <a:off x="0" y="0"/>
          <a:ext cx="0" cy="0"/>
          <a:chOff x="0" y="0"/>
          <a:chExt cx="0" cy="0"/>
        </a:xfrm>
      </p:grpSpPr>
      <p:grpSp>
        <p:nvGrpSpPr>
          <p:cNvPr id="7" name="Group 6" hidden="1"/>
          <p:cNvGrpSpPr/>
          <p:nvPr>
            <p:custDataLst>
              <p:tags r:id="rId73"/>
            </p:custDataLst>
          </p:nvPr>
        </p:nvGrpSpPr>
        <p:grpSpPr>
          <a:xfrm>
            <a:off x="-282027" y="-714736"/>
            <a:ext cx="12740305" cy="8287473"/>
            <a:chOff x="-282027" y="-714736"/>
            <a:chExt cx="12740305" cy="8287473"/>
          </a:xfrm>
        </p:grpSpPr>
        <p:cxnSp>
          <p:nvCxnSpPr>
            <p:cNvPr id="28" name="Straight Connector 27"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2" name="Group 51" hidden="1"/>
            <p:cNvGrpSpPr/>
            <p:nvPr userDrawn="1"/>
          </p:nvGrpSpPr>
          <p:grpSpPr>
            <a:xfrm>
              <a:off x="11640116" y="-714736"/>
              <a:ext cx="551884" cy="8287473"/>
              <a:chOff x="11640116" y="-714736"/>
              <a:chExt cx="551884" cy="8287473"/>
            </a:xfrm>
          </p:grpSpPr>
          <p:cxnSp>
            <p:nvCxnSpPr>
              <p:cNvPr id="53" name="Straight Connector 5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38" name="Straight Connector 37"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hidden="1"/>
              <p:cNvGrpSpPr/>
              <p:nvPr userDrawn="1"/>
            </p:nvGrpSpPr>
            <p:grpSpPr>
              <a:xfrm>
                <a:off x="-282026" y="1280053"/>
                <a:ext cx="12740305" cy="442593"/>
                <a:chOff x="-282026" y="1280053"/>
                <a:chExt cx="12740305" cy="442593"/>
              </a:xfrm>
            </p:grpSpPr>
            <p:cxnSp>
              <p:nvCxnSpPr>
                <p:cNvPr id="32" name="Straight Connector 31"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hidden="1"/>
              <p:cNvGrpSpPr/>
              <p:nvPr userDrawn="1"/>
            </p:nvGrpSpPr>
            <p:grpSpPr>
              <a:xfrm>
                <a:off x="0" y="-714736"/>
                <a:ext cx="551884" cy="8287473"/>
                <a:chOff x="11640116" y="-714736"/>
                <a:chExt cx="551884" cy="8287473"/>
              </a:xfrm>
            </p:grpSpPr>
            <p:cxnSp>
              <p:nvCxnSpPr>
                <p:cNvPr id="43" name="Straight Connector 4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hidden="1"/>
              <p:cNvGrpSpPr/>
              <p:nvPr userDrawn="1"/>
            </p:nvGrpSpPr>
            <p:grpSpPr>
              <a:xfrm>
                <a:off x="-282026" y="6584314"/>
                <a:ext cx="12740305" cy="273686"/>
                <a:chOff x="-282026" y="0"/>
                <a:chExt cx="12740305" cy="273686"/>
              </a:xfrm>
            </p:grpSpPr>
            <p:cxnSp>
              <p:nvCxnSpPr>
                <p:cNvPr id="60" name="Straight Connector 59"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Placeholder 1"/>
          <p:cNvSpPr>
            <a:spLocks noGrp="1"/>
          </p:cNvSpPr>
          <p:nvPr>
            <p:ph type="title"/>
          </p:nvPr>
        </p:nvSpPr>
        <p:spPr>
          <a:xfrm>
            <a:off x="530352" y="885904"/>
            <a:ext cx="11109960" cy="557784"/>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530352" y="1759949"/>
            <a:ext cx="11109960" cy="4352544"/>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TextBox 11" hidden="1"/>
          <p:cNvSpPr txBox="1"/>
          <p:nvPr>
            <p:custDataLst>
              <p:tags r:id="rId74"/>
            </p:custDataLst>
          </p:nvPr>
        </p:nvSpPr>
        <p:spPr>
          <a:xfrm>
            <a:off x="6726400" y="6482835"/>
            <a:ext cx="2154436" cy="124650"/>
          </a:xfrm>
          <a:prstGeom prst="rect">
            <a:avLst/>
          </a:prstGeom>
          <a:noFill/>
        </p:spPr>
        <p:txBody>
          <a:bodyPr wrap="none" lIns="0" tIns="0" rIns="0" bIns="0" anchor="b" anchorCtr="0">
            <a:noAutofit/>
          </a:bodyPr>
          <a:lstStyle/>
          <a:p>
            <a:pPr algn="l">
              <a:lnSpc>
                <a:spcPct val="90000"/>
              </a:lnSpc>
              <a:defRPr/>
            </a:pPr>
            <a:r>
              <a:rPr lang="en-US" sz="900" dirty="0">
                <a:solidFill>
                  <a:srgbClr val="878789"/>
                </a:solidFill>
                <a:latin typeface="Calibri" panose="020F0502020204030204" pitchFamily="34" charset="0"/>
              </a:rPr>
              <a:t>Blue Coat Confidential—Internal Use Only</a:t>
            </a:r>
          </a:p>
        </p:txBody>
      </p:sp>
      <p:sp>
        <p:nvSpPr>
          <p:cNvPr id="73" name="TextBox 72"/>
          <p:cNvSpPr txBox="1"/>
          <p:nvPr/>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i="0" smtClean="0">
                <a:solidFill>
                  <a:srgbClr val="A79D97"/>
                </a:solidFill>
                <a:latin typeface="+mn-lt"/>
              </a:rPr>
              <a:pPr algn="r"/>
              <a:t>‹#›</a:t>
            </a:fld>
            <a:endParaRPr lang="en-US" sz="1600" b="1" i="0" dirty="0">
              <a:solidFill>
                <a:srgbClr val="A79D97"/>
              </a:solidFill>
              <a:latin typeface="+mn-lt"/>
            </a:endParaRPr>
          </a:p>
        </p:txBody>
      </p:sp>
      <p:sp>
        <p:nvSpPr>
          <p:cNvPr id="37" name="TextBox 36"/>
          <p:cNvSpPr txBox="1"/>
          <p:nvPr/>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rgbClr val="A79D97"/>
                </a:solidFill>
                <a:latin typeface="+mn-lt"/>
              </a:rPr>
              <a:t>Copyright © 2017 Symantec Corporation </a:t>
            </a:r>
          </a:p>
        </p:txBody>
      </p:sp>
      <p:pic>
        <p:nvPicPr>
          <p:cNvPr id="33" name="image3.pdf"/>
          <p:cNvPicPr>
            <a:picLocks noChangeAspect="1"/>
          </p:cNvPicPr>
          <p:nvPr userDrawn="1"/>
        </p:nvPicPr>
        <p:blipFill>
          <a:blip r:embed="rId75"/>
          <a:stretch>
            <a:fillRect/>
          </a:stretch>
        </p:blipFill>
        <p:spPr>
          <a:xfrm>
            <a:off x="10265057" y="129308"/>
            <a:ext cx="1320807" cy="349452"/>
          </a:xfrm>
          <a:prstGeom prst="rect">
            <a:avLst/>
          </a:prstGeom>
          <a:ln w="12700">
            <a:miter lim="400000"/>
          </a:ln>
        </p:spPr>
      </p:pic>
      <p:sp>
        <p:nvSpPr>
          <p:cNvPr id="9" name="Freeform: Shape 8"/>
          <p:cNvSpPr/>
          <p:nvPr userDrawn="1"/>
        </p:nvSpPr>
        <p:spPr>
          <a:xfrm>
            <a:off x="518160" y="636108"/>
            <a:ext cx="11155680" cy="0"/>
          </a:xfrm>
          <a:custGeom>
            <a:avLst/>
            <a:gdLst>
              <a:gd name="connsiteX0" fmla="*/ 0 w 11052313"/>
              <a:gd name="connsiteY0" fmla="*/ 0 h 0"/>
              <a:gd name="connsiteX1" fmla="*/ 11052313 w 11052313"/>
              <a:gd name="connsiteY1" fmla="*/ 0 h 0"/>
            </a:gdLst>
            <a:ahLst/>
            <a:cxnLst>
              <a:cxn ang="0">
                <a:pos x="connsiteX0" y="connsiteY0"/>
              </a:cxn>
              <a:cxn ang="0">
                <a:pos x="connsiteX1" y="connsiteY1"/>
              </a:cxn>
            </a:cxnLst>
            <a:rect l="l" t="t" r="r" b="b"/>
            <a:pathLst>
              <a:path w="11052313">
                <a:moveTo>
                  <a:pt x="0" y="0"/>
                </a:moveTo>
                <a:lnTo>
                  <a:pt x="11052313" y="0"/>
                </a:lnTo>
              </a:path>
            </a:pathLst>
          </a:custGeom>
          <a:noFill/>
          <a:ln w="9525">
            <a:solidFill>
              <a:srgbClr val="FDC130"/>
            </a:solidFill>
            <a:miter lim="800000"/>
            <a:headEnd/>
            <a:tailEnd/>
          </a:ln>
        </p:spPr>
        <p:txBody>
          <a:bodyPr rtlCol="0" anchor="ctr"/>
          <a:lstStyle/>
          <a:p>
            <a:pPr algn="ctr"/>
            <a:endParaRPr lang="en-US" dirty="0">
              <a:latin typeface="Calibri" panose="020F0502020204030204" pitchFamily="34" charset="0"/>
            </a:endParaRPr>
          </a:p>
        </p:txBody>
      </p:sp>
    </p:spTree>
    <p:extLst>
      <p:ext uri="{BB962C8B-B14F-4D97-AF65-F5344CB8AC3E}">
        <p14:creationId xmlns:p14="http://schemas.microsoft.com/office/powerpoint/2010/main" val="1119509395"/>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88" r:id="rId3"/>
    <p:sldLayoutId id="2147483718" r:id="rId4"/>
    <p:sldLayoutId id="2147483741" r:id="rId5"/>
    <p:sldLayoutId id="2147483742" r:id="rId6"/>
    <p:sldLayoutId id="2147483654" r:id="rId7"/>
    <p:sldLayoutId id="2147483768" r:id="rId8"/>
    <p:sldLayoutId id="2147483672" r:id="rId9"/>
    <p:sldLayoutId id="2147483650" r:id="rId10"/>
    <p:sldLayoutId id="2147483770" r:id="rId11"/>
    <p:sldLayoutId id="2147483659" r:id="rId12"/>
    <p:sldLayoutId id="2147483652" r:id="rId13"/>
    <p:sldLayoutId id="2147483680" r:id="rId14"/>
    <p:sldLayoutId id="2147483655" r:id="rId15"/>
    <p:sldLayoutId id="2147483769" r:id="rId16"/>
    <p:sldLayoutId id="2147483690" r:id="rId17"/>
    <p:sldLayoutId id="2147483725" r:id="rId18"/>
    <p:sldLayoutId id="2147483726" r:id="rId19"/>
    <p:sldLayoutId id="2147483728" r:id="rId20"/>
    <p:sldLayoutId id="2147483727" r:id="rId21"/>
    <p:sldLayoutId id="2147483729" r:id="rId22"/>
    <p:sldLayoutId id="2147483730" r:id="rId23"/>
    <p:sldLayoutId id="2147483731" r:id="rId24"/>
    <p:sldLayoutId id="2147483732" r:id="rId25"/>
    <p:sldLayoutId id="2147483689" r:id="rId26"/>
    <p:sldLayoutId id="2147483716" r:id="rId27"/>
    <p:sldLayoutId id="2147483720" r:id="rId28"/>
    <p:sldLayoutId id="2147483751" r:id="rId29"/>
    <p:sldLayoutId id="2147483752" r:id="rId30"/>
    <p:sldLayoutId id="2147483754" r:id="rId31"/>
    <p:sldLayoutId id="2147483755" r:id="rId32"/>
    <p:sldLayoutId id="2147483756" r:id="rId33"/>
    <p:sldLayoutId id="2147483719" r:id="rId34"/>
    <p:sldLayoutId id="2147483757" r:id="rId35"/>
    <p:sldLayoutId id="2147483758" r:id="rId36"/>
    <p:sldLayoutId id="2147483760" r:id="rId37"/>
    <p:sldLayoutId id="2147483761" r:id="rId38"/>
    <p:sldLayoutId id="2147483759" r:id="rId39"/>
    <p:sldLayoutId id="2147483691" r:id="rId40"/>
    <p:sldLayoutId id="2147483692" r:id="rId41"/>
    <p:sldLayoutId id="2147483703" r:id="rId42"/>
    <p:sldLayoutId id="2147483723" r:id="rId43"/>
    <p:sldLayoutId id="2147483694" r:id="rId44"/>
    <p:sldLayoutId id="2147483771" r:id="rId45"/>
    <p:sldLayoutId id="2147483695" r:id="rId46"/>
    <p:sldLayoutId id="2147483696" r:id="rId47"/>
    <p:sldLayoutId id="2147483697" r:id="rId48"/>
    <p:sldLayoutId id="2147483698" r:id="rId49"/>
    <p:sldLayoutId id="2147483699" r:id="rId50"/>
    <p:sldLayoutId id="2147483701" r:id="rId51"/>
    <p:sldLayoutId id="2147483772" r:id="rId52"/>
    <p:sldLayoutId id="2147483700" r:id="rId53"/>
    <p:sldLayoutId id="2147483733" r:id="rId54"/>
    <p:sldLayoutId id="2147483734" r:id="rId55"/>
    <p:sldLayoutId id="2147483735" r:id="rId56"/>
    <p:sldLayoutId id="2147483736" r:id="rId57"/>
    <p:sldLayoutId id="2147483737" r:id="rId58"/>
    <p:sldLayoutId id="2147483738" r:id="rId59"/>
    <p:sldLayoutId id="2147483739" r:id="rId60"/>
    <p:sldLayoutId id="2147483740" r:id="rId61"/>
    <p:sldLayoutId id="2147483702" r:id="rId62"/>
    <p:sldLayoutId id="2147483717" r:id="rId63"/>
    <p:sldLayoutId id="2147483721" r:id="rId64"/>
    <p:sldLayoutId id="2147483762" r:id="rId65"/>
    <p:sldLayoutId id="2147483763" r:id="rId66"/>
    <p:sldLayoutId id="2147483765" r:id="rId67"/>
    <p:sldLayoutId id="2147483766" r:id="rId68"/>
    <p:sldLayoutId id="2147483767" r:id="rId69"/>
    <p:sldLayoutId id="2147483773" r:id="rId70"/>
    <p:sldLayoutId id="2147483774" r:id="rId71"/>
  </p:sldLayoutIdLst>
  <p:txStyles>
    <p:titleStyle>
      <a:lvl1pPr algn="l" defTabSz="914400" rtl="0" eaLnBrk="1" latinLnBrk="0" hangingPunct="1">
        <a:lnSpc>
          <a:spcPct val="80000"/>
        </a:lnSpc>
        <a:spcBef>
          <a:spcPct val="0"/>
        </a:spcBef>
        <a:buNone/>
        <a:defRPr sz="3600" b="1" i="0" kern="1200" cap="none" spc="0" baseline="0">
          <a:solidFill>
            <a:schemeClr val="bg1"/>
          </a:solidFill>
          <a:latin typeface="+mj-lt"/>
          <a:ea typeface="+mj-ea"/>
          <a:cs typeface="Calibri" panose="020F0502020204030204" pitchFamily="34" charset="0"/>
        </a:defRPr>
      </a:lvl1pPr>
    </p:titleStyle>
    <p:bodyStyle>
      <a:lvl1pPr marL="292100" indent="-292100" algn="l" defTabSz="914400" rtl="0" eaLnBrk="1" latinLnBrk="0" hangingPunct="1">
        <a:lnSpc>
          <a:spcPct val="90000"/>
        </a:lnSpc>
        <a:spcBef>
          <a:spcPts val="1000"/>
        </a:spcBef>
        <a:buFont typeface="Courier New" panose="02070309020205020404" pitchFamily="49" charset="0"/>
        <a:buChar char="o"/>
        <a:defRPr sz="2400" b="0" i="0" kern="1200">
          <a:solidFill>
            <a:schemeClr val="bg1"/>
          </a:solidFill>
          <a:latin typeface="+mn-lt"/>
          <a:ea typeface="+mn-ea"/>
          <a:cs typeface="+mn-cs"/>
        </a:defRPr>
      </a:lvl1pPr>
      <a:lvl2pPr marL="741363" indent="-284163" algn="l" defTabSz="914400" rtl="0" eaLnBrk="1" latinLnBrk="0" hangingPunct="1">
        <a:lnSpc>
          <a:spcPct val="90000"/>
        </a:lnSpc>
        <a:spcBef>
          <a:spcPts val="500"/>
        </a:spcBef>
        <a:buFont typeface="Courier New" panose="02070309020205020404" pitchFamily="49" charset="0"/>
        <a:buChar char="o"/>
        <a:defRPr sz="2000" b="0" i="0" kern="1200">
          <a:solidFill>
            <a:schemeClr val="bg1"/>
          </a:solidFill>
          <a:latin typeface="+mn-lt"/>
          <a:ea typeface="+mn-ea"/>
          <a:cs typeface="+mn-cs"/>
        </a:defRPr>
      </a:lvl2pPr>
      <a:lvl3pPr marL="1206500" indent="-292100" algn="l" defTabSz="914400" rtl="0" eaLnBrk="1" latinLnBrk="0" hangingPunct="1">
        <a:lnSpc>
          <a:spcPct val="90000"/>
        </a:lnSpc>
        <a:spcBef>
          <a:spcPts val="500"/>
        </a:spcBef>
        <a:buFont typeface="Courier New" panose="02070309020205020404" pitchFamily="49" charset="0"/>
        <a:buChar char="o"/>
        <a:defRPr sz="1800" b="0" i="0" kern="1200">
          <a:solidFill>
            <a:schemeClr val="bg1"/>
          </a:solidFill>
          <a:latin typeface="+mn-lt"/>
          <a:ea typeface="+mn-ea"/>
          <a:cs typeface="+mn-cs"/>
        </a:defRPr>
      </a:lvl3pPr>
      <a:lvl4pPr marL="1655763" indent="-284163" algn="l" defTabSz="914400" rtl="0" eaLnBrk="1" latinLnBrk="0" hangingPunct="1">
        <a:lnSpc>
          <a:spcPct val="90000"/>
        </a:lnSpc>
        <a:spcBef>
          <a:spcPts val="500"/>
        </a:spcBef>
        <a:buFont typeface="Courier New" panose="02070309020205020404" pitchFamily="49" charset="0"/>
        <a:buChar char="o"/>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Courier New" panose="02070309020205020404" pitchFamily="49" charset="0"/>
        <a:buChar char="o"/>
        <a:defRPr sz="1800" b="0" i="0" kern="1200" baseline="0">
          <a:solidFill>
            <a:schemeClr val="bg1"/>
          </a:solidFill>
          <a:latin typeface="Symantec Sans" panose="0200050308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5">
              <a:lumMod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hyperlink" Target="http://news.softpedia.com/news/belgian-bank-loses-70-million-to-classic-ceo-fraud-social-engineering-trick-499388.shtml" TargetMode="Externa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31.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www.symantec.com/email"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hyperlink" Target="https://www.symantec.com/connect/blogs/users-encounter-threats-through-email-twice-often-other-infection-vector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DFA2E1A-67C7-4C7E-B6B9-22A44C1401DD}"/>
              </a:ext>
            </a:extLst>
          </p:cNvPr>
          <p:cNvSpPr>
            <a:spLocks noGrp="1"/>
          </p:cNvSpPr>
          <p:nvPr>
            <p:ph type="ctrTitle"/>
          </p:nvPr>
        </p:nvSpPr>
        <p:spPr/>
        <p:txBody>
          <a:bodyPr>
            <a:normAutofit/>
          </a:bodyPr>
          <a:lstStyle/>
          <a:p>
            <a:r>
              <a:rPr lang="en-US" dirty="0"/>
              <a:t>Business Email Compromise Workshop</a:t>
            </a:r>
            <a:br>
              <a:rPr lang="en-US" dirty="0"/>
            </a:br>
            <a:br>
              <a:rPr lang="en-US" dirty="0"/>
            </a:br>
            <a:r>
              <a:rPr lang="en-US" sz="2800" dirty="0">
                <a:solidFill>
                  <a:srgbClr val="FFC000"/>
                </a:solidFill>
              </a:rPr>
              <a:t>Symantec</a:t>
            </a:r>
            <a:br>
              <a:rPr lang="en-US" sz="3100" dirty="0"/>
            </a:br>
            <a:r>
              <a:rPr lang="en-US" sz="2400" dirty="0"/>
              <a:t>An Industry Viewpoint on Mitigation and Threat Landscape</a:t>
            </a:r>
            <a:endParaRPr lang="en-US" sz="2800" dirty="0"/>
          </a:p>
        </p:txBody>
      </p:sp>
      <p:sp>
        <p:nvSpPr>
          <p:cNvPr id="16" name="Text Placeholder 15">
            <a:extLst>
              <a:ext uri="{FF2B5EF4-FFF2-40B4-BE49-F238E27FC236}">
                <a16:creationId xmlns:a16="http://schemas.microsoft.com/office/drawing/2014/main" id="{C38F454C-A58D-4783-82C2-30D7338656D2}"/>
              </a:ext>
            </a:extLst>
          </p:cNvPr>
          <p:cNvSpPr>
            <a:spLocks noGrp="1"/>
          </p:cNvSpPr>
          <p:nvPr>
            <p:ph type="body" sz="quarter" idx="11"/>
          </p:nvPr>
        </p:nvSpPr>
        <p:spPr/>
        <p:txBody>
          <a:bodyPr/>
          <a:lstStyle/>
          <a:p>
            <a:r>
              <a:rPr lang="en-US" dirty="0"/>
              <a:t>December 14, 2017</a:t>
            </a:r>
          </a:p>
        </p:txBody>
      </p:sp>
      <p:sp>
        <p:nvSpPr>
          <p:cNvPr id="20" name="Text Placeholder 19">
            <a:extLst>
              <a:ext uri="{FF2B5EF4-FFF2-40B4-BE49-F238E27FC236}">
                <a16:creationId xmlns:a16="http://schemas.microsoft.com/office/drawing/2014/main" id="{A131FE97-0EAB-4147-B2BB-D74CFD2EC64F}"/>
              </a:ext>
            </a:extLst>
          </p:cNvPr>
          <p:cNvSpPr>
            <a:spLocks noGrp="1"/>
          </p:cNvSpPr>
          <p:nvPr>
            <p:ph type="body" sz="quarter" idx="13"/>
          </p:nvPr>
        </p:nvSpPr>
        <p:spPr>
          <a:xfrm>
            <a:off x="584394" y="4967473"/>
            <a:ext cx="5102352" cy="458153"/>
          </a:xfrm>
        </p:spPr>
        <p:txBody>
          <a:bodyPr>
            <a:normAutofit/>
          </a:bodyPr>
          <a:lstStyle/>
          <a:p>
            <a:r>
              <a:rPr lang="en-US" sz="2400" b="1" dirty="0">
                <a:cs typeface="Calibri" panose="020F0502020204030204" pitchFamily="34" charset="0"/>
              </a:rPr>
              <a:t>Product Strategy, Symantec</a:t>
            </a:r>
          </a:p>
        </p:txBody>
      </p:sp>
      <p:sp>
        <p:nvSpPr>
          <p:cNvPr id="21" name="Text Placeholder 20">
            <a:extLst>
              <a:ext uri="{FF2B5EF4-FFF2-40B4-BE49-F238E27FC236}">
                <a16:creationId xmlns:a16="http://schemas.microsoft.com/office/drawing/2014/main" id="{3D182A3D-E197-45F1-8F9C-FFDAF8E0FFCD}"/>
              </a:ext>
            </a:extLst>
          </p:cNvPr>
          <p:cNvSpPr>
            <a:spLocks noGrp="1"/>
          </p:cNvSpPr>
          <p:nvPr>
            <p:ph type="body" sz="quarter" idx="14"/>
          </p:nvPr>
        </p:nvSpPr>
        <p:spPr/>
        <p:txBody>
          <a:bodyPr/>
          <a:lstStyle/>
          <a:p>
            <a:r>
              <a:rPr lang="en-US" dirty="0"/>
              <a:t>Yvonne Dresser</a:t>
            </a:r>
          </a:p>
        </p:txBody>
      </p:sp>
    </p:spTree>
    <p:extLst>
      <p:ext uri="{BB962C8B-B14F-4D97-AF65-F5344CB8AC3E}">
        <p14:creationId xmlns:p14="http://schemas.microsoft.com/office/powerpoint/2010/main" val="1105876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half" idx="1"/>
          </p:nvPr>
        </p:nvSpPr>
        <p:spPr>
          <a:xfrm>
            <a:off x="530351" y="1800226"/>
            <a:ext cx="7385981" cy="4312268"/>
          </a:xfrm>
        </p:spPr>
        <p:txBody>
          <a:bodyPr>
            <a:normAutofit/>
          </a:bodyPr>
          <a:lstStyle/>
          <a:p>
            <a:pPr marL="0" indent="0">
              <a:buNone/>
            </a:pPr>
            <a:r>
              <a:rPr lang="en-US" dirty="0">
                <a:solidFill>
                  <a:srgbClr val="FDC130"/>
                </a:solidFill>
              </a:rPr>
              <a:t>Increase equates to 11 more spam emails in your inbox each month.</a:t>
            </a:r>
          </a:p>
          <a:p>
            <a:pPr marL="0" indent="0">
              <a:buNone/>
            </a:pPr>
            <a:r>
              <a:rPr lang="en-US" dirty="0">
                <a:solidFill>
                  <a:srgbClr val="FDC130"/>
                </a:solidFill>
              </a:rPr>
              <a:t>Without spam filters, a business effectively employs two people to manage spam for every 100 employees.</a:t>
            </a:r>
          </a:p>
          <a:p>
            <a:pPr marL="0" indent="0">
              <a:buNone/>
            </a:pPr>
            <a:endParaRPr lang="en-US" dirty="0"/>
          </a:p>
          <a:p>
            <a:r>
              <a:rPr lang="en-US" b="1" dirty="0" err="1"/>
              <a:t>Necurs</a:t>
            </a:r>
            <a:r>
              <a:rPr lang="en-US" dirty="0"/>
              <a:t> pump-and-dump stock scams </a:t>
            </a:r>
          </a:p>
          <a:p>
            <a:r>
              <a:rPr lang="en-US" b="1" dirty="0"/>
              <a:t>Gamut</a:t>
            </a:r>
            <a:r>
              <a:rPr lang="en-US" dirty="0"/>
              <a:t> and </a:t>
            </a:r>
            <a:r>
              <a:rPr lang="en-US" b="1" dirty="0" err="1"/>
              <a:t>Tofsee</a:t>
            </a:r>
            <a:r>
              <a:rPr lang="en-US" dirty="0"/>
              <a:t> advertising scams to collect user credentials</a:t>
            </a:r>
          </a:p>
          <a:p>
            <a:r>
              <a:rPr lang="en-US" dirty="0"/>
              <a:t>Bitcoin and work from home campaigns enticing recipients into becoming money mules.</a:t>
            </a:r>
          </a:p>
          <a:p>
            <a:endParaRPr lang="en-US" dirty="0"/>
          </a:p>
          <a:p>
            <a:endParaRPr lang="en-US" dirty="0"/>
          </a:p>
        </p:txBody>
      </p:sp>
      <p:pic>
        <p:nvPicPr>
          <p:cNvPr id="20" name="Content Placeholder 1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8513423" y="4394406"/>
            <a:ext cx="3363109" cy="1613312"/>
          </a:xfrm>
        </p:spPr>
      </p:pic>
      <p:sp>
        <p:nvSpPr>
          <p:cNvPr id="15" name="Title 14"/>
          <p:cNvSpPr>
            <a:spLocks noGrp="1"/>
          </p:cNvSpPr>
          <p:nvPr>
            <p:ph type="title"/>
          </p:nvPr>
        </p:nvSpPr>
        <p:spPr/>
        <p:txBody>
          <a:bodyPr/>
          <a:lstStyle/>
          <a:p>
            <a:r>
              <a:rPr lang="en-US" dirty="0"/>
              <a:t>Spam</a:t>
            </a:r>
          </a:p>
        </p:txBody>
      </p:sp>
      <p:pic>
        <p:nvPicPr>
          <p:cNvPr id="21" name="Content Placeholder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4848" y="1703504"/>
            <a:ext cx="3355890" cy="2197536"/>
          </a:xfrm>
          <a:prstGeom prst="rect">
            <a:avLst/>
          </a:prstGeom>
        </p:spPr>
      </p:pic>
      <p:sp>
        <p:nvSpPr>
          <p:cNvPr id="6" name="Footer Placeholder 4"/>
          <p:cNvSpPr txBox="1">
            <a:spLocks/>
          </p:cNvSpPr>
          <p:nvPr/>
        </p:nvSpPr>
        <p:spPr>
          <a:xfrm>
            <a:off x="452352" y="6257447"/>
            <a:ext cx="3357648" cy="263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Source: </a:t>
            </a:r>
            <a:r>
              <a:rPr lang="en-US" sz="1000" dirty="0">
                <a:solidFill>
                  <a:schemeClr val="bg1"/>
                </a:solidFill>
              </a:rPr>
              <a:t>Internet Security Threat Report: Email Threats 2017  </a:t>
            </a:r>
            <a:endParaRPr lang="en-US" sz="1000" dirty="0"/>
          </a:p>
        </p:txBody>
      </p:sp>
    </p:spTree>
    <p:extLst>
      <p:ext uri="{BB962C8B-B14F-4D97-AF65-F5344CB8AC3E}">
        <p14:creationId xmlns:p14="http://schemas.microsoft.com/office/powerpoint/2010/main" val="353248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11175" y="776202"/>
            <a:ext cx="11109325" cy="557212"/>
          </a:xfrm>
        </p:spPr>
        <p:txBody>
          <a:bodyPr>
            <a:normAutofit/>
          </a:bodyPr>
          <a:lstStyle/>
          <a:p>
            <a:r>
              <a:rPr lang="en-US" dirty="0"/>
              <a:t>Email Malware Is Increasingly Targeting Users</a:t>
            </a:r>
          </a:p>
        </p:txBody>
      </p:sp>
      <p:graphicFrame>
        <p:nvGraphicFramePr>
          <p:cNvPr id="12" name="Chart 663"/>
          <p:cNvGraphicFramePr/>
          <p:nvPr>
            <p:extLst>
              <p:ext uri="{D42A27DB-BD31-4B8C-83A1-F6EECF244321}">
                <p14:modId xmlns:p14="http://schemas.microsoft.com/office/powerpoint/2010/main" val="3664861935"/>
              </p:ext>
            </p:extLst>
          </p:nvPr>
        </p:nvGraphicFramePr>
        <p:xfrm>
          <a:off x="420414" y="1412984"/>
          <a:ext cx="7556938" cy="4435366"/>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p:cNvSpPr/>
          <p:nvPr/>
        </p:nvSpPr>
        <p:spPr>
          <a:xfrm>
            <a:off x="1560971" y="5592589"/>
            <a:ext cx="5835252" cy="338554"/>
          </a:xfrm>
          <a:prstGeom prst="rect">
            <a:avLst/>
          </a:prstGeom>
        </p:spPr>
        <p:txBody>
          <a:bodyPr wrap="none">
            <a:spAutoFit/>
          </a:bodyPr>
          <a:lstStyle/>
          <a:p>
            <a:r>
              <a:rPr lang="en-US" sz="1600" dirty="0">
                <a:solidFill>
                  <a:schemeClr val="bg1"/>
                </a:solidFill>
              </a:rPr>
              <a:t>January	 February	      March	        April	           May	              June</a:t>
            </a:r>
          </a:p>
        </p:txBody>
      </p:sp>
      <p:sp>
        <p:nvSpPr>
          <p:cNvPr id="5" name="TextBox 4"/>
          <p:cNvSpPr txBox="1"/>
          <p:nvPr/>
        </p:nvSpPr>
        <p:spPr>
          <a:xfrm>
            <a:off x="1264464" y="1497067"/>
            <a:ext cx="5868837" cy="461665"/>
          </a:xfrm>
          <a:prstGeom prst="rect">
            <a:avLst/>
          </a:prstGeom>
          <a:noFill/>
        </p:spPr>
        <p:txBody>
          <a:bodyPr wrap="square" rtlCol="0">
            <a:spAutoFit/>
          </a:bodyPr>
          <a:lstStyle/>
          <a:p>
            <a:pPr algn="ctr"/>
            <a:r>
              <a:rPr lang="en-US" sz="2400" b="1" dirty="0">
                <a:solidFill>
                  <a:schemeClr val="bg1"/>
                </a:solidFill>
              </a:rPr>
              <a:t>Email Users Targeted By </a:t>
            </a:r>
            <a:r>
              <a:rPr lang="en-US" sz="2400" b="1" dirty="0">
                <a:solidFill>
                  <a:schemeClr val="bg1"/>
                </a:solidFill>
                <a:ea typeface="Calibri"/>
                <a:cs typeface="Calibri Body"/>
              </a:rPr>
              <a:t>Malware</a:t>
            </a:r>
            <a:r>
              <a:rPr lang="en-US" sz="2400" b="1" dirty="0">
                <a:solidFill>
                  <a:schemeClr val="bg1"/>
                </a:solidFill>
              </a:rPr>
              <a:t> Per Month</a:t>
            </a:r>
            <a:endParaRPr lang="en-US" sz="2400" b="1" dirty="0">
              <a:solidFill>
                <a:schemeClr val="bg1"/>
              </a:solidFill>
              <a:latin typeface="Symantec Sans" panose="02000503080000020004" pitchFamily="50" charset="0"/>
            </a:endParaRPr>
          </a:p>
        </p:txBody>
      </p:sp>
      <p:grpSp>
        <p:nvGrpSpPr>
          <p:cNvPr id="8" name="Group 7"/>
          <p:cNvGrpSpPr/>
          <p:nvPr/>
        </p:nvGrpSpPr>
        <p:grpSpPr>
          <a:xfrm>
            <a:off x="8506073" y="1901582"/>
            <a:ext cx="2938215" cy="1341906"/>
            <a:chOff x="2001953" y="2079713"/>
            <a:chExt cx="2938215" cy="1341906"/>
          </a:xfrm>
        </p:grpSpPr>
        <p:sp>
          <p:nvSpPr>
            <p:cNvPr id="9" name="TextBox 8"/>
            <p:cNvSpPr txBox="1"/>
            <p:nvPr/>
          </p:nvSpPr>
          <p:spPr>
            <a:xfrm>
              <a:off x="2588675" y="2079713"/>
              <a:ext cx="1764771" cy="773738"/>
            </a:xfrm>
            <a:prstGeom prst="rect">
              <a:avLst/>
            </a:prstGeom>
            <a:noFill/>
          </p:spPr>
          <p:txBody>
            <a:bodyPr wrap="square" lIns="91440" tIns="45720" rIns="91440" bIns="45720" rtlCol="0" anchor="t" anchorCtr="0">
              <a:spAutoFit/>
            </a:bodyPr>
            <a:lstStyle/>
            <a:p>
              <a:pPr defTabSz="913068" fontAlgn="base">
                <a:lnSpc>
                  <a:spcPct val="80000"/>
                </a:lnSpc>
                <a:spcBef>
                  <a:spcPct val="0"/>
                </a:spcBef>
                <a:spcAft>
                  <a:spcPct val="0"/>
                </a:spcAft>
              </a:pPr>
              <a:r>
                <a:rPr lang="en-US" sz="5400" b="1" dirty="0">
                  <a:solidFill>
                    <a:srgbClr val="F7BA33"/>
                  </a:solidFill>
                  <a:ea typeface="Calibri"/>
                  <a:cs typeface="Calibri Body"/>
                </a:rPr>
                <a:t>1 in 9</a:t>
              </a:r>
              <a:endParaRPr lang="en-US" sz="5400" dirty="0">
                <a:solidFill>
                  <a:srgbClr val="F7BA33"/>
                </a:solidFill>
                <a:ea typeface="Calibri"/>
                <a:cs typeface="Calibri"/>
              </a:endParaRPr>
            </a:p>
          </p:txBody>
        </p:sp>
        <p:sp>
          <p:nvSpPr>
            <p:cNvPr id="10" name="Rectangle 9"/>
            <p:cNvSpPr/>
            <p:nvPr/>
          </p:nvSpPr>
          <p:spPr>
            <a:xfrm>
              <a:off x="2001953" y="2713733"/>
              <a:ext cx="2938215" cy="707886"/>
            </a:xfrm>
            <a:prstGeom prst="rect">
              <a:avLst/>
            </a:prstGeom>
          </p:spPr>
          <p:txBody>
            <a:bodyPr wrap="square">
              <a:spAutoFit/>
            </a:bodyPr>
            <a:lstStyle/>
            <a:p>
              <a:pPr defTabSz="913068" fontAlgn="base">
                <a:spcBef>
                  <a:spcPct val="0"/>
                </a:spcBef>
                <a:spcAft>
                  <a:spcPct val="0"/>
                </a:spcAft>
              </a:pPr>
              <a:r>
                <a:rPr lang="en-US" sz="2000" dirty="0">
                  <a:solidFill>
                    <a:schemeClr val="bg1"/>
                  </a:solidFill>
                  <a:ea typeface="Calibri"/>
                  <a:cs typeface="Calibri Light"/>
                </a:rPr>
                <a:t>Users encountered email malware in the 1H of 2017</a:t>
              </a:r>
            </a:p>
          </p:txBody>
        </p:sp>
      </p:grpSp>
      <p:grpSp>
        <p:nvGrpSpPr>
          <p:cNvPr id="14" name="Group 13"/>
          <p:cNvGrpSpPr/>
          <p:nvPr/>
        </p:nvGrpSpPr>
        <p:grpSpPr>
          <a:xfrm>
            <a:off x="8514346" y="3612881"/>
            <a:ext cx="3106154" cy="1341906"/>
            <a:chOff x="2001953" y="2079713"/>
            <a:chExt cx="3106154" cy="1341906"/>
          </a:xfrm>
        </p:grpSpPr>
        <p:sp>
          <p:nvSpPr>
            <p:cNvPr id="15" name="TextBox 14"/>
            <p:cNvSpPr txBox="1"/>
            <p:nvPr/>
          </p:nvSpPr>
          <p:spPr>
            <a:xfrm>
              <a:off x="3091940" y="2079713"/>
              <a:ext cx="926181" cy="773738"/>
            </a:xfrm>
            <a:prstGeom prst="rect">
              <a:avLst/>
            </a:prstGeom>
            <a:noFill/>
          </p:spPr>
          <p:txBody>
            <a:bodyPr wrap="square" lIns="91440" tIns="45720" rIns="91440" bIns="45720" rtlCol="0" anchor="t" anchorCtr="0">
              <a:spAutoFit/>
            </a:bodyPr>
            <a:lstStyle/>
            <a:p>
              <a:pPr defTabSz="913068" fontAlgn="base">
                <a:lnSpc>
                  <a:spcPct val="80000"/>
                </a:lnSpc>
                <a:spcBef>
                  <a:spcPct val="0"/>
                </a:spcBef>
                <a:spcAft>
                  <a:spcPct val="0"/>
                </a:spcAft>
              </a:pPr>
              <a:r>
                <a:rPr lang="en-US" sz="5400" b="1" dirty="0">
                  <a:solidFill>
                    <a:srgbClr val="F7BA33"/>
                  </a:solidFill>
                  <a:ea typeface="Calibri"/>
                  <a:cs typeface="Calibri Body"/>
                </a:rPr>
                <a:t>2X</a:t>
              </a:r>
              <a:endParaRPr lang="en-US" sz="5400" dirty="0">
                <a:solidFill>
                  <a:srgbClr val="F7BA33"/>
                </a:solidFill>
                <a:ea typeface="Calibri"/>
                <a:cs typeface="Calibri"/>
              </a:endParaRPr>
            </a:p>
          </p:txBody>
        </p:sp>
        <p:sp>
          <p:nvSpPr>
            <p:cNvPr id="16" name="Rectangle 15"/>
            <p:cNvSpPr/>
            <p:nvPr/>
          </p:nvSpPr>
          <p:spPr>
            <a:xfrm>
              <a:off x="2001953" y="2713733"/>
              <a:ext cx="3106154" cy="707886"/>
            </a:xfrm>
            <a:prstGeom prst="rect">
              <a:avLst/>
            </a:prstGeom>
          </p:spPr>
          <p:txBody>
            <a:bodyPr wrap="square">
              <a:spAutoFit/>
            </a:bodyPr>
            <a:lstStyle/>
            <a:p>
              <a:pPr defTabSz="913068" fontAlgn="base">
                <a:spcBef>
                  <a:spcPct val="0"/>
                </a:spcBef>
                <a:spcAft>
                  <a:spcPct val="0"/>
                </a:spcAft>
              </a:pPr>
              <a:r>
                <a:rPr lang="en-US" sz="2000" dirty="0">
                  <a:solidFill>
                    <a:schemeClr val="bg1"/>
                  </a:solidFill>
                  <a:ea typeface="Calibri"/>
                  <a:cs typeface="Calibri Light"/>
                </a:rPr>
                <a:t>likely to encounter malware via email than exploit kits</a:t>
              </a:r>
            </a:p>
          </p:txBody>
        </p:sp>
      </p:grpSp>
      <p:sp>
        <p:nvSpPr>
          <p:cNvPr id="13" name="Footer Placeholder 4"/>
          <p:cNvSpPr txBox="1">
            <a:spLocks/>
          </p:cNvSpPr>
          <p:nvPr/>
        </p:nvSpPr>
        <p:spPr>
          <a:xfrm>
            <a:off x="452352" y="6257447"/>
            <a:ext cx="3357648" cy="263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Source: </a:t>
            </a:r>
            <a:r>
              <a:rPr lang="en-US" sz="1000" dirty="0">
                <a:solidFill>
                  <a:schemeClr val="bg1"/>
                </a:solidFill>
              </a:rPr>
              <a:t>Internet Security Threat Report: Email Threats 2017  </a:t>
            </a:r>
            <a:endParaRPr lang="en-US" sz="1000" dirty="0"/>
          </a:p>
        </p:txBody>
      </p:sp>
    </p:spTree>
    <p:extLst>
      <p:ext uri="{BB962C8B-B14F-4D97-AF65-F5344CB8AC3E}">
        <p14:creationId xmlns:p14="http://schemas.microsoft.com/office/powerpoint/2010/main" val="3186326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Wholesale Trade and Mining highest</a:t>
            </a:r>
          </a:p>
          <a:p>
            <a:r>
              <a:rPr lang="en-US" dirty="0"/>
              <a:t>Utilities and Financials lowest</a:t>
            </a:r>
          </a:p>
          <a:p>
            <a:r>
              <a:rPr lang="en-US" dirty="0"/>
              <a:t>No sector immune</a:t>
            </a:r>
          </a:p>
          <a:p>
            <a:pPr marL="0" indent="0">
              <a:buNone/>
            </a:pPr>
            <a:endParaRPr lang="en-US" dirty="0"/>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191580218"/>
              </p:ext>
            </p:extLst>
          </p:nvPr>
        </p:nvGraphicFramePr>
        <p:xfrm>
          <a:off x="6181725" y="2027238"/>
          <a:ext cx="5457825" cy="4084637"/>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dirty="0"/>
              <a:t>Malicious Email per Industry</a:t>
            </a:r>
          </a:p>
        </p:txBody>
      </p:sp>
      <p:sp>
        <p:nvSpPr>
          <p:cNvPr id="5" name="Footer Placeholder 4"/>
          <p:cNvSpPr txBox="1">
            <a:spLocks/>
          </p:cNvSpPr>
          <p:nvPr/>
        </p:nvSpPr>
        <p:spPr>
          <a:xfrm>
            <a:off x="452352" y="6257447"/>
            <a:ext cx="3357648" cy="263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Source: </a:t>
            </a:r>
            <a:r>
              <a:rPr lang="en-US" sz="1000" dirty="0">
                <a:solidFill>
                  <a:schemeClr val="bg1"/>
                </a:solidFill>
              </a:rPr>
              <a:t>Internet Security Threat Report: Email Threats 2017  </a:t>
            </a:r>
            <a:endParaRPr lang="en-US" sz="1000" dirty="0"/>
          </a:p>
        </p:txBody>
      </p:sp>
    </p:spTree>
    <p:extLst>
      <p:ext uri="{BB962C8B-B14F-4D97-AF65-F5344CB8AC3E}">
        <p14:creationId xmlns:p14="http://schemas.microsoft.com/office/powerpoint/2010/main" val="4073030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29 percent of all emails within an organization are widely shared.</a:t>
            </a:r>
          </a:p>
          <a:p>
            <a:r>
              <a:rPr lang="en-US" dirty="0"/>
              <a:t>Almost two-thirds of these broadly shared emails contain sensitive data.</a:t>
            </a:r>
          </a:p>
          <a:p>
            <a:r>
              <a:rPr lang="en-US" dirty="0"/>
              <a:t>One out of every nine broadly shared emails that contains sensitive data isn’t encrypted.</a:t>
            </a:r>
          </a:p>
          <a:p>
            <a:pPr marL="0" indent="0">
              <a:buNone/>
            </a:pPr>
            <a:endParaRPr lang="en-US" dirty="0"/>
          </a:p>
        </p:txBody>
      </p:sp>
      <p:graphicFrame>
        <p:nvGraphicFramePr>
          <p:cNvPr id="8" name="Content Placeholder 7"/>
          <p:cNvGraphicFramePr>
            <a:graphicFrameLocks noGrp="1"/>
          </p:cNvGraphicFramePr>
          <p:nvPr>
            <p:ph sz="half" idx="2"/>
          </p:nvPr>
        </p:nvGraphicFramePr>
        <p:xfrm>
          <a:off x="6181725" y="2027238"/>
          <a:ext cx="5457825" cy="4084637"/>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dirty="0"/>
              <a:t>User Email Behavior</a:t>
            </a:r>
          </a:p>
        </p:txBody>
      </p:sp>
      <p:sp>
        <p:nvSpPr>
          <p:cNvPr id="5" name="Footer Placeholder 4"/>
          <p:cNvSpPr txBox="1">
            <a:spLocks/>
          </p:cNvSpPr>
          <p:nvPr/>
        </p:nvSpPr>
        <p:spPr>
          <a:xfrm>
            <a:off x="452352" y="6257447"/>
            <a:ext cx="3357648" cy="263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Source: </a:t>
            </a:r>
            <a:r>
              <a:rPr lang="en-US" sz="1000" dirty="0">
                <a:solidFill>
                  <a:schemeClr val="bg1"/>
                </a:solidFill>
              </a:rPr>
              <a:t>Internet Security Threat Report: Email Threats 2017  </a:t>
            </a:r>
            <a:endParaRPr lang="en-US" sz="1000" dirty="0"/>
          </a:p>
        </p:txBody>
      </p:sp>
    </p:spTree>
    <p:extLst>
      <p:ext uri="{BB962C8B-B14F-4D97-AF65-F5344CB8AC3E}">
        <p14:creationId xmlns:p14="http://schemas.microsoft.com/office/powerpoint/2010/main" val="314951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4367" y="1443688"/>
            <a:ext cx="7632573" cy="4668805"/>
          </a:xfrm>
        </p:spPr>
        <p:txBody>
          <a:bodyPr/>
          <a:lstStyle/>
          <a:p>
            <a:pPr>
              <a:lnSpc>
                <a:spcPct val="100000"/>
              </a:lnSpc>
              <a:buSzPct val="120000"/>
              <a:buFont typeface="Arial" panose="020B0604020202020204" pitchFamily="34" charset="0"/>
              <a:buChar char="•"/>
            </a:pPr>
            <a:r>
              <a:rPr lang="en-US" dirty="0"/>
              <a:t>Malicious emails </a:t>
            </a:r>
            <a:r>
              <a:rPr lang="en-US" b="1" dirty="0">
                <a:solidFill>
                  <a:srgbClr val="FFC000"/>
                </a:solidFill>
              </a:rPr>
              <a:t>using social engineering </a:t>
            </a:r>
            <a:r>
              <a:rPr lang="en-US" dirty="0"/>
              <a:t>in subject lines &amp; message bodies to trick users</a:t>
            </a:r>
          </a:p>
          <a:p>
            <a:pPr>
              <a:lnSpc>
                <a:spcPct val="100000"/>
              </a:lnSpc>
              <a:buSzPct val="120000"/>
              <a:buFont typeface="Arial" panose="020B0604020202020204" pitchFamily="34" charset="0"/>
              <a:buChar char="•"/>
            </a:pPr>
            <a:r>
              <a:rPr lang="en-US" dirty="0"/>
              <a:t>The </a:t>
            </a:r>
            <a:r>
              <a:rPr lang="en-US" b="1" dirty="0">
                <a:solidFill>
                  <a:srgbClr val="FFC000"/>
                </a:solidFill>
              </a:rPr>
              <a:t>top themes </a:t>
            </a:r>
            <a:r>
              <a:rPr lang="en-US" dirty="0"/>
              <a:t>are:</a:t>
            </a:r>
          </a:p>
          <a:p>
            <a:pPr marL="914400" lvl="1" indent="-457200">
              <a:lnSpc>
                <a:spcPct val="100000"/>
              </a:lnSpc>
              <a:buFont typeface="+mj-lt"/>
              <a:buAutoNum type="arabicPeriod"/>
            </a:pPr>
            <a:r>
              <a:rPr lang="en-US" dirty="0"/>
              <a:t>Billing or Invoices</a:t>
            </a:r>
          </a:p>
          <a:p>
            <a:pPr marL="914400" lvl="1" indent="-457200">
              <a:lnSpc>
                <a:spcPct val="100000"/>
              </a:lnSpc>
              <a:buFont typeface="+mj-lt"/>
              <a:buAutoNum type="arabicPeriod"/>
            </a:pPr>
            <a:r>
              <a:rPr lang="en-US" dirty="0"/>
              <a:t>Package Delivery</a:t>
            </a:r>
          </a:p>
          <a:p>
            <a:pPr marL="914400" lvl="1" indent="-457200">
              <a:lnSpc>
                <a:spcPct val="100000"/>
              </a:lnSpc>
              <a:buFont typeface="+mj-lt"/>
              <a:buAutoNum type="arabicPeriod"/>
            </a:pPr>
            <a:r>
              <a:rPr lang="en-US" dirty="0"/>
              <a:t>Scanned Documents</a:t>
            </a:r>
          </a:p>
          <a:p>
            <a:pPr marL="285750" indent="-279400">
              <a:lnSpc>
                <a:spcPct val="100000"/>
              </a:lnSpc>
              <a:buSzPct val="120000"/>
              <a:buFont typeface="Arial" panose="020B0604020202020204" pitchFamily="34" charset="0"/>
              <a:buChar char="•"/>
            </a:pPr>
            <a:r>
              <a:rPr lang="en-US" dirty="0"/>
              <a:t>Attackers </a:t>
            </a:r>
            <a:r>
              <a:rPr lang="en-US" b="1" dirty="0">
                <a:solidFill>
                  <a:srgbClr val="FFC000"/>
                </a:solidFill>
              </a:rPr>
              <a:t>using downloaders </a:t>
            </a:r>
            <a:r>
              <a:rPr lang="en-US" dirty="0"/>
              <a:t>to deliver malware. Why?</a:t>
            </a:r>
          </a:p>
          <a:p>
            <a:pPr marL="685800" lvl="1">
              <a:lnSpc>
                <a:spcPct val="100000"/>
              </a:lnSpc>
              <a:buSzPct val="110000"/>
              <a:buFont typeface="Calibri" panose="020F0502020204030204" pitchFamily="34" charset="0"/>
              <a:buChar char="̶"/>
            </a:pPr>
            <a:r>
              <a:rPr lang="en-US" dirty="0"/>
              <a:t>Downloading a payload separately helps evade email security</a:t>
            </a:r>
          </a:p>
          <a:p>
            <a:pPr marL="685800" lvl="1">
              <a:lnSpc>
                <a:spcPct val="100000"/>
              </a:lnSpc>
              <a:buSzPct val="110000"/>
              <a:buFont typeface="Calibri" panose="020F0502020204030204" pitchFamily="34" charset="0"/>
              <a:buChar char="̶"/>
            </a:pPr>
            <a:r>
              <a:rPr lang="en-US" dirty="0"/>
              <a:t>C&amp;C server can send localized or no payloads</a:t>
            </a:r>
          </a:p>
          <a:p>
            <a:pPr marL="685800" lvl="1">
              <a:lnSpc>
                <a:spcPct val="100000"/>
              </a:lnSpc>
              <a:buSzPct val="110000"/>
              <a:buFont typeface="Calibri" panose="020F0502020204030204" pitchFamily="34" charset="0"/>
              <a:buChar char="̶"/>
            </a:pPr>
            <a:r>
              <a:rPr lang="en-US" dirty="0"/>
              <a:t>Easy to change the final payload in case of detection</a:t>
            </a:r>
          </a:p>
        </p:txBody>
      </p:sp>
      <p:sp>
        <p:nvSpPr>
          <p:cNvPr id="2" name="Title 1"/>
          <p:cNvSpPr>
            <a:spLocks noGrp="1"/>
          </p:cNvSpPr>
          <p:nvPr>
            <p:ph type="title"/>
          </p:nvPr>
        </p:nvSpPr>
        <p:spPr>
          <a:xfrm>
            <a:off x="530352" y="885904"/>
            <a:ext cx="11109960" cy="557784"/>
          </a:xfrm>
        </p:spPr>
        <p:txBody>
          <a:bodyPr/>
          <a:lstStyle/>
          <a:p>
            <a:r>
              <a:rPr lang="en-US" dirty="0"/>
              <a:t>Attackers Distributing Malicious Attachments Via Email </a:t>
            </a:r>
          </a:p>
        </p:txBody>
      </p:sp>
      <p:grpSp>
        <p:nvGrpSpPr>
          <p:cNvPr id="4" name="Group 3"/>
          <p:cNvGrpSpPr/>
          <p:nvPr/>
        </p:nvGrpSpPr>
        <p:grpSpPr>
          <a:xfrm>
            <a:off x="8868957" y="2221312"/>
            <a:ext cx="2581027" cy="1341906"/>
            <a:chOff x="2001953" y="2079713"/>
            <a:chExt cx="2581027" cy="1341906"/>
          </a:xfrm>
        </p:grpSpPr>
        <p:sp>
          <p:nvSpPr>
            <p:cNvPr id="5" name="TextBox 4"/>
            <p:cNvSpPr txBox="1"/>
            <p:nvPr/>
          </p:nvSpPr>
          <p:spPr>
            <a:xfrm>
              <a:off x="2587114" y="2079713"/>
              <a:ext cx="1410704" cy="773738"/>
            </a:xfrm>
            <a:prstGeom prst="rect">
              <a:avLst/>
            </a:prstGeom>
            <a:noFill/>
          </p:spPr>
          <p:txBody>
            <a:bodyPr wrap="square" lIns="91440" tIns="45720" rIns="91440" bIns="45720" rtlCol="0" anchor="t" anchorCtr="0">
              <a:spAutoFit/>
            </a:bodyPr>
            <a:lstStyle/>
            <a:p>
              <a:pPr defTabSz="913068" fontAlgn="base">
                <a:lnSpc>
                  <a:spcPct val="80000"/>
                </a:lnSpc>
                <a:spcBef>
                  <a:spcPct val="0"/>
                </a:spcBef>
                <a:spcAft>
                  <a:spcPct val="0"/>
                </a:spcAft>
              </a:pPr>
              <a:r>
                <a:rPr lang="en-US" sz="5400" b="1" dirty="0">
                  <a:solidFill>
                    <a:srgbClr val="F7BA33"/>
                  </a:solidFill>
                  <a:ea typeface="Calibri"/>
                  <a:cs typeface="Calibri"/>
                </a:rPr>
                <a:t>74%</a:t>
              </a:r>
              <a:endParaRPr lang="en-US" sz="5400" dirty="0">
                <a:solidFill>
                  <a:srgbClr val="F7BA33"/>
                </a:solidFill>
                <a:ea typeface="Calibri"/>
                <a:cs typeface="Calibri"/>
              </a:endParaRPr>
            </a:p>
          </p:txBody>
        </p:sp>
        <p:sp>
          <p:nvSpPr>
            <p:cNvPr id="6" name="Rectangle 5"/>
            <p:cNvSpPr/>
            <p:nvPr/>
          </p:nvSpPr>
          <p:spPr>
            <a:xfrm>
              <a:off x="2001953" y="2713733"/>
              <a:ext cx="2581027" cy="707886"/>
            </a:xfrm>
            <a:prstGeom prst="rect">
              <a:avLst/>
            </a:prstGeom>
          </p:spPr>
          <p:txBody>
            <a:bodyPr wrap="square">
              <a:spAutoFit/>
            </a:bodyPr>
            <a:lstStyle/>
            <a:p>
              <a:pPr defTabSz="913068" fontAlgn="base">
                <a:spcBef>
                  <a:spcPct val="0"/>
                </a:spcBef>
                <a:spcAft>
                  <a:spcPct val="0"/>
                </a:spcAft>
              </a:pPr>
              <a:r>
                <a:rPr lang="en-US" sz="2000" dirty="0">
                  <a:solidFill>
                    <a:schemeClr val="bg1"/>
                  </a:solidFill>
                  <a:ea typeface="Calibri"/>
                  <a:cs typeface="Calibri Light"/>
                </a:rPr>
                <a:t>of malicious emails contained attachments</a:t>
              </a:r>
            </a:p>
          </p:txBody>
        </p:sp>
      </p:grpSp>
      <p:grpSp>
        <p:nvGrpSpPr>
          <p:cNvPr id="7" name="Group 6"/>
          <p:cNvGrpSpPr/>
          <p:nvPr/>
        </p:nvGrpSpPr>
        <p:grpSpPr>
          <a:xfrm>
            <a:off x="8621307" y="3992962"/>
            <a:ext cx="3076327" cy="1341906"/>
            <a:chOff x="2001952" y="2079713"/>
            <a:chExt cx="3076327" cy="1341906"/>
          </a:xfrm>
        </p:grpSpPr>
        <p:sp>
          <p:nvSpPr>
            <p:cNvPr id="8" name="TextBox 7"/>
            <p:cNvSpPr txBox="1"/>
            <p:nvPr/>
          </p:nvSpPr>
          <p:spPr>
            <a:xfrm>
              <a:off x="2834763" y="2079713"/>
              <a:ext cx="1410704" cy="773738"/>
            </a:xfrm>
            <a:prstGeom prst="rect">
              <a:avLst/>
            </a:prstGeom>
            <a:noFill/>
          </p:spPr>
          <p:txBody>
            <a:bodyPr wrap="square" lIns="91440" tIns="45720" rIns="91440" bIns="45720" rtlCol="0" anchor="t" anchorCtr="0">
              <a:spAutoFit/>
            </a:bodyPr>
            <a:lstStyle/>
            <a:p>
              <a:pPr defTabSz="913068" fontAlgn="base">
                <a:lnSpc>
                  <a:spcPct val="80000"/>
                </a:lnSpc>
                <a:spcBef>
                  <a:spcPct val="0"/>
                </a:spcBef>
                <a:spcAft>
                  <a:spcPct val="0"/>
                </a:spcAft>
              </a:pPr>
              <a:r>
                <a:rPr lang="en-US" sz="5400" b="1" dirty="0">
                  <a:solidFill>
                    <a:srgbClr val="F7BA33"/>
                  </a:solidFill>
                  <a:ea typeface="Calibri"/>
                  <a:cs typeface="Calibri"/>
                </a:rPr>
                <a:t>53%</a:t>
              </a:r>
              <a:endParaRPr lang="en-US" sz="5400" dirty="0">
                <a:solidFill>
                  <a:srgbClr val="F7BA33"/>
                </a:solidFill>
                <a:ea typeface="Calibri"/>
                <a:cs typeface="Calibri"/>
              </a:endParaRPr>
            </a:p>
          </p:txBody>
        </p:sp>
        <p:sp>
          <p:nvSpPr>
            <p:cNvPr id="9" name="Rectangle 8"/>
            <p:cNvSpPr/>
            <p:nvPr/>
          </p:nvSpPr>
          <p:spPr>
            <a:xfrm>
              <a:off x="2001952" y="2713733"/>
              <a:ext cx="3076327" cy="707886"/>
            </a:xfrm>
            <a:prstGeom prst="rect">
              <a:avLst/>
            </a:prstGeom>
          </p:spPr>
          <p:txBody>
            <a:bodyPr wrap="square">
              <a:spAutoFit/>
            </a:bodyPr>
            <a:lstStyle/>
            <a:p>
              <a:pPr defTabSz="913068" fontAlgn="base">
                <a:spcBef>
                  <a:spcPct val="0"/>
                </a:spcBef>
                <a:spcAft>
                  <a:spcPct val="0"/>
                </a:spcAft>
              </a:pPr>
              <a:r>
                <a:rPr lang="en-US" sz="2000" dirty="0">
                  <a:solidFill>
                    <a:schemeClr val="bg1"/>
                  </a:solidFill>
                  <a:ea typeface="Calibri"/>
                  <a:cs typeface="Calibri Light"/>
                </a:rPr>
                <a:t>of attachments were scripts or Office files with macros</a:t>
              </a:r>
            </a:p>
          </p:txBody>
        </p:sp>
      </p:grpSp>
      <p:sp>
        <p:nvSpPr>
          <p:cNvPr id="10" name="Footer Placeholder 4"/>
          <p:cNvSpPr txBox="1">
            <a:spLocks/>
          </p:cNvSpPr>
          <p:nvPr/>
        </p:nvSpPr>
        <p:spPr>
          <a:xfrm>
            <a:off x="452352" y="6257447"/>
            <a:ext cx="3357648" cy="263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Source: </a:t>
            </a:r>
            <a:r>
              <a:rPr lang="en-US" sz="1000" dirty="0">
                <a:solidFill>
                  <a:schemeClr val="bg1"/>
                </a:solidFill>
              </a:rPr>
              <a:t>Internet Security Threat Report: Email Threats 2017  </a:t>
            </a:r>
            <a:endParaRPr lang="en-US" sz="1000" dirty="0"/>
          </a:p>
        </p:txBody>
      </p:sp>
    </p:spTree>
    <p:extLst>
      <p:ext uri="{BB962C8B-B14F-4D97-AF65-F5344CB8AC3E}">
        <p14:creationId xmlns:p14="http://schemas.microsoft.com/office/powerpoint/2010/main" val="1576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51945" y="833274"/>
            <a:ext cx="11109325" cy="557213"/>
          </a:xfrm>
        </p:spPr>
        <p:txBody>
          <a:bodyPr>
            <a:normAutofit/>
          </a:bodyPr>
          <a:lstStyle/>
          <a:p>
            <a:r>
              <a:rPr lang="en-US" dirty="0"/>
              <a:t>Growing Usage of Malicious URLs in Email Attacks</a:t>
            </a:r>
          </a:p>
        </p:txBody>
      </p:sp>
      <p:graphicFrame>
        <p:nvGraphicFramePr>
          <p:cNvPr id="12" name="Chart 663"/>
          <p:cNvGraphicFramePr/>
          <p:nvPr>
            <p:extLst>
              <p:ext uri="{D42A27DB-BD31-4B8C-83A1-F6EECF244321}">
                <p14:modId xmlns:p14="http://schemas.microsoft.com/office/powerpoint/2010/main" val="2196469225"/>
              </p:ext>
            </p:extLst>
          </p:nvPr>
        </p:nvGraphicFramePr>
        <p:xfrm>
          <a:off x="451945" y="1390650"/>
          <a:ext cx="7996730" cy="475166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646519" y="1545008"/>
            <a:ext cx="3360088" cy="461665"/>
          </a:xfrm>
          <a:prstGeom prst="rect">
            <a:avLst/>
          </a:prstGeom>
          <a:noFill/>
        </p:spPr>
        <p:txBody>
          <a:bodyPr wrap="square" rtlCol="0">
            <a:spAutoFit/>
          </a:bodyPr>
          <a:lstStyle/>
          <a:p>
            <a:pPr algn="ctr"/>
            <a:r>
              <a:rPr lang="en-US" sz="2400" b="1" dirty="0">
                <a:solidFill>
                  <a:schemeClr val="bg1"/>
                </a:solidFill>
              </a:rPr>
              <a:t>URL Email Malware Rate</a:t>
            </a:r>
            <a:endParaRPr lang="en-US" sz="2400" b="1" dirty="0">
              <a:solidFill>
                <a:schemeClr val="bg1"/>
              </a:solidFill>
              <a:latin typeface="Symantec Sans" panose="02000503080000020004" pitchFamily="50" charset="0"/>
            </a:endParaRPr>
          </a:p>
        </p:txBody>
      </p:sp>
      <p:grpSp>
        <p:nvGrpSpPr>
          <p:cNvPr id="6" name="Group 5"/>
          <p:cNvGrpSpPr/>
          <p:nvPr/>
        </p:nvGrpSpPr>
        <p:grpSpPr>
          <a:xfrm>
            <a:off x="8579766" y="3622907"/>
            <a:ext cx="3266827" cy="1341906"/>
            <a:chOff x="2001953" y="2079713"/>
            <a:chExt cx="3266827" cy="1341906"/>
          </a:xfrm>
        </p:grpSpPr>
        <p:sp>
          <p:nvSpPr>
            <p:cNvPr id="8" name="TextBox 7"/>
            <p:cNvSpPr txBox="1"/>
            <p:nvPr/>
          </p:nvSpPr>
          <p:spPr>
            <a:xfrm>
              <a:off x="2764517" y="2079713"/>
              <a:ext cx="1741698" cy="773738"/>
            </a:xfrm>
            <a:prstGeom prst="rect">
              <a:avLst/>
            </a:prstGeom>
            <a:noFill/>
          </p:spPr>
          <p:txBody>
            <a:bodyPr wrap="square" lIns="91440" tIns="45720" rIns="91440" bIns="45720" rtlCol="0" anchor="t" anchorCtr="0">
              <a:spAutoFit/>
            </a:bodyPr>
            <a:lstStyle/>
            <a:p>
              <a:pPr defTabSz="913068" fontAlgn="base">
                <a:lnSpc>
                  <a:spcPct val="80000"/>
                </a:lnSpc>
                <a:spcBef>
                  <a:spcPct val="0"/>
                </a:spcBef>
                <a:spcAft>
                  <a:spcPct val="0"/>
                </a:spcAft>
              </a:pPr>
              <a:r>
                <a:rPr lang="en-US" sz="5400" b="1" dirty="0">
                  <a:solidFill>
                    <a:srgbClr val="F7BA33"/>
                  </a:solidFill>
                  <a:ea typeface="Calibri"/>
                  <a:cs typeface="Calibri Body"/>
                </a:rPr>
                <a:t>1 in 6</a:t>
              </a:r>
              <a:endParaRPr lang="en-US" sz="5400" dirty="0">
                <a:solidFill>
                  <a:srgbClr val="F7BA33"/>
                </a:solidFill>
                <a:ea typeface="Calibri"/>
                <a:cs typeface="Calibri"/>
              </a:endParaRPr>
            </a:p>
          </p:txBody>
        </p:sp>
        <p:sp>
          <p:nvSpPr>
            <p:cNvPr id="9" name="Rectangle 8"/>
            <p:cNvSpPr/>
            <p:nvPr/>
          </p:nvSpPr>
          <p:spPr>
            <a:xfrm>
              <a:off x="2001953" y="2713733"/>
              <a:ext cx="3266827" cy="707886"/>
            </a:xfrm>
            <a:prstGeom prst="rect">
              <a:avLst/>
            </a:prstGeom>
          </p:spPr>
          <p:txBody>
            <a:bodyPr wrap="square">
              <a:spAutoFit/>
            </a:bodyPr>
            <a:lstStyle/>
            <a:p>
              <a:pPr defTabSz="913068" fontAlgn="base">
                <a:spcBef>
                  <a:spcPct val="0"/>
                </a:spcBef>
                <a:spcAft>
                  <a:spcPct val="0"/>
                </a:spcAft>
              </a:pPr>
              <a:r>
                <a:rPr lang="en-US" sz="2000" dirty="0">
                  <a:solidFill>
                    <a:schemeClr val="bg1"/>
                  </a:solidFill>
                  <a:ea typeface="Calibri"/>
                  <a:cs typeface="Calibri Light"/>
                </a:rPr>
                <a:t>Malicious emails contain an URL instead of an attachment</a:t>
              </a:r>
            </a:p>
          </p:txBody>
        </p:sp>
      </p:grpSp>
      <p:pic>
        <p:nvPicPr>
          <p:cNvPr id="2054" name="Picture 6" descr="Image result for email link icon"/>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42330" y="165913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
          <p:cNvSpPr txBox="1">
            <a:spLocks/>
          </p:cNvSpPr>
          <p:nvPr/>
        </p:nvSpPr>
        <p:spPr>
          <a:xfrm>
            <a:off x="452352" y="6257447"/>
            <a:ext cx="3357648" cy="263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Source: </a:t>
            </a:r>
            <a:r>
              <a:rPr lang="en-US" sz="1000" dirty="0">
                <a:solidFill>
                  <a:schemeClr val="bg1"/>
                </a:solidFill>
              </a:rPr>
              <a:t>Internet Security Threat Report: Email Threats 2017  </a:t>
            </a:r>
            <a:endParaRPr lang="en-US" sz="1000" dirty="0"/>
          </a:p>
        </p:txBody>
      </p:sp>
    </p:spTree>
    <p:extLst>
      <p:ext uri="{BB962C8B-B14F-4D97-AF65-F5344CB8AC3E}">
        <p14:creationId xmlns:p14="http://schemas.microsoft.com/office/powerpoint/2010/main" val="667151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95072" y="1158240"/>
            <a:ext cx="11885614" cy="4279372"/>
            <a:chOff x="0" y="955890"/>
            <a:chExt cx="12188825" cy="4481719"/>
          </a:xfrm>
        </p:grpSpPr>
        <p:pic>
          <p:nvPicPr>
            <p:cNvPr id="5" name="Picture 4" descr="John_Podesta_-_Wikipedi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55890"/>
              <a:ext cx="12188825" cy="4481719"/>
            </a:xfrm>
            <a:prstGeom prst="rect">
              <a:avLst/>
            </a:prstGeom>
          </p:spPr>
        </p:pic>
        <p:pic>
          <p:nvPicPr>
            <p:cNvPr id="6" name="Picture 5" descr="John_Podesta_-_Wikipedia.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7704" y="3766543"/>
              <a:ext cx="2157383" cy="1670471"/>
            </a:xfrm>
            <a:prstGeom prst="rect">
              <a:avLst/>
            </a:prstGeom>
          </p:spPr>
        </p:pic>
      </p:grpSp>
      <p:sp>
        <p:nvSpPr>
          <p:cNvPr id="2" name="Title 1"/>
          <p:cNvSpPr>
            <a:spLocks noGrp="1"/>
          </p:cNvSpPr>
          <p:nvPr>
            <p:ph type="title"/>
          </p:nvPr>
        </p:nvSpPr>
        <p:spPr>
          <a:xfrm>
            <a:off x="530352" y="203152"/>
            <a:ext cx="11109960" cy="557784"/>
          </a:xfrm>
        </p:spPr>
        <p:txBody>
          <a:bodyPr/>
          <a:lstStyle/>
          <a:p>
            <a:r>
              <a:rPr lang="en-US" dirty="0"/>
              <a:t>Real World Example</a:t>
            </a:r>
          </a:p>
        </p:txBody>
      </p:sp>
      <p:sp>
        <p:nvSpPr>
          <p:cNvPr id="10" name="Footer Placeholder 9"/>
          <p:cNvSpPr>
            <a:spLocks noGrp="1"/>
          </p:cNvSpPr>
          <p:nvPr>
            <p:ph type="ftr" sz="quarter" idx="4294967295"/>
          </p:nvPr>
        </p:nvSpPr>
        <p:spPr>
          <a:xfrm>
            <a:off x="195072" y="6477840"/>
            <a:ext cx="3351213" cy="182563"/>
          </a:xfrm>
          <a:prstGeom prst="rect">
            <a:avLst/>
          </a:prstGeom>
        </p:spPr>
        <p:txBody>
          <a:bodyPr/>
          <a:lstStyle/>
          <a:p>
            <a:r>
              <a:rPr lang="en-US" sz="1000" dirty="0">
                <a:solidFill>
                  <a:schemeClr val="bg1"/>
                </a:solidFill>
              </a:rPr>
              <a:t>2017 Internet Security Threat Report | Volume 22</a:t>
            </a:r>
          </a:p>
        </p:txBody>
      </p:sp>
      <p:sp>
        <p:nvSpPr>
          <p:cNvPr id="11" name="Slide Number Placeholder 10"/>
          <p:cNvSpPr>
            <a:spLocks noGrp="1"/>
          </p:cNvSpPr>
          <p:nvPr>
            <p:ph type="sldNum" sz="quarter" idx="4294967295"/>
          </p:nvPr>
        </p:nvSpPr>
        <p:spPr>
          <a:xfrm>
            <a:off x="11666538" y="6553200"/>
            <a:ext cx="525462" cy="182563"/>
          </a:xfrm>
          <a:prstGeom prst="rect">
            <a:avLst/>
          </a:prstGeom>
        </p:spPr>
        <p:txBody>
          <a:bodyPr/>
          <a:lstStyle/>
          <a:p>
            <a:fld id="{C51EAA63-D034-42AE-91FA-B13B9518C7BE}" type="slidenum">
              <a:rPr lang="en-US" smtClean="0"/>
              <a:pPr/>
              <a:t>16</a:t>
            </a:fld>
            <a:endParaRPr lang="en-US" dirty="0"/>
          </a:p>
        </p:txBody>
      </p:sp>
    </p:spTree>
    <p:extLst>
      <p:ext uri="{BB962C8B-B14F-4D97-AF65-F5344CB8AC3E}">
        <p14:creationId xmlns:p14="http://schemas.microsoft.com/office/powerpoint/2010/main" val="236532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76200"/>
            <a:ext cx="10969625" cy="838200"/>
          </a:xfrm>
        </p:spPr>
        <p:txBody>
          <a:bodyPr/>
          <a:lstStyle/>
          <a:p>
            <a:pPr>
              <a:lnSpc>
                <a:spcPct val="100000"/>
              </a:lnSpc>
              <a:spcBef>
                <a:spcPts val="0"/>
              </a:spcBef>
              <a:defRPr/>
            </a:pPr>
            <a:r>
              <a:rPr lang="en-US" dirty="0"/>
              <a:t>Anatomy of a Targeted Phishing Attack</a:t>
            </a:r>
          </a:p>
        </p:txBody>
      </p:sp>
      <p:sp>
        <p:nvSpPr>
          <p:cNvPr id="4" name="Content Placeholder 3"/>
          <p:cNvSpPr>
            <a:spLocks noGrp="1"/>
          </p:cNvSpPr>
          <p:nvPr>
            <p:ph sz="half" idx="4294967295"/>
          </p:nvPr>
        </p:nvSpPr>
        <p:spPr>
          <a:xfrm>
            <a:off x="7001081" y="2433485"/>
            <a:ext cx="4632176" cy="3281515"/>
          </a:xfrm>
        </p:spPr>
        <p:txBody>
          <a:bodyPr>
            <a:normAutofit/>
          </a:bodyPr>
          <a:lstStyle/>
          <a:p>
            <a:pPr marL="457200" indent="-457200">
              <a:buClr>
                <a:srgbClr val="C43C1F"/>
              </a:buClr>
              <a:buFont typeface="Courier New"/>
              <a:buChar char="o"/>
            </a:pPr>
            <a:r>
              <a:rPr lang="en-US" dirty="0">
                <a:solidFill>
                  <a:srgbClr val="EBEBEB"/>
                </a:solidFill>
              </a:rPr>
              <a:t>The branding looks consistent (Google logo, shield logo)</a:t>
            </a:r>
          </a:p>
          <a:p>
            <a:pPr marL="457200" indent="-457200">
              <a:buClr>
                <a:srgbClr val="C43C1F"/>
              </a:buClr>
              <a:buFont typeface="Courier New"/>
              <a:buChar char="o"/>
            </a:pPr>
            <a:r>
              <a:rPr lang="en-US" dirty="0">
                <a:solidFill>
                  <a:srgbClr val="EBEBEB"/>
                </a:solidFill>
              </a:rPr>
              <a:t>The email is addressed to the recipient (not “Dear Sir”)</a:t>
            </a:r>
          </a:p>
          <a:p>
            <a:pPr marL="457200" indent="-457200">
              <a:buClr>
                <a:srgbClr val="C43C1F"/>
              </a:buClr>
              <a:buFont typeface="Courier New"/>
              <a:buChar char="o"/>
            </a:pPr>
            <a:r>
              <a:rPr lang="en-US" dirty="0">
                <a:solidFill>
                  <a:srgbClr val="EBEBEB"/>
                </a:solidFill>
              </a:rPr>
              <a:t>The English is not broken</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8602" y="1328688"/>
            <a:ext cx="6095690" cy="5220663"/>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7994" y="4849944"/>
            <a:ext cx="2400704" cy="994467"/>
          </a:xfrm>
          <a:prstGeom prst="rect">
            <a:avLst/>
          </a:prstGeom>
        </p:spPr>
      </p:pic>
      <p:sp>
        <p:nvSpPr>
          <p:cNvPr id="6" name="Footer Placeholder 5"/>
          <p:cNvSpPr>
            <a:spLocks noGrp="1"/>
          </p:cNvSpPr>
          <p:nvPr>
            <p:ph type="ftr" sz="quarter" idx="4294967295"/>
          </p:nvPr>
        </p:nvSpPr>
        <p:spPr>
          <a:xfrm>
            <a:off x="611027" y="6553200"/>
            <a:ext cx="3350932" cy="182880"/>
          </a:xfrm>
          <a:prstGeom prst="rect">
            <a:avLst/>
          </a:prstGeom>
        </p:spPr>
        <p:txBody>
          <a:bodyPr/>
          <a:lstStyle/>
          <a:p>
            <a:r>
              <a:rPr lang="en-US" sz="1000" dirty="0">
                <a:solidFill>
                  <a:schemeClr val="bg1"/>
                </a:solidFill>
              </a:rPr>
              <a:t>2017 Internet Security Threat Report | Volume 22</a:t>
            </a:r>
          </a:p>
        </p:txBody>
      </p:sp>
      <p:sp>
        <p:nvSpPr>
          <p:cNvPr id="8" name="Slide Number Placeholder 7"/>
          <p:cNvSpPr>
            <a:spLocks noGrp="1"/>
          </p:cNvSpPr>
          <p:nvPr>
            <p:ph type="sldNum" sz="quarter" idx="4294967295"/>
          </p:nvPr>
        </p:nvSpPr>
        <p:spPr>
          <a:xfrm>
            <a:off x="11438410" y="6553200"/>
            <a:ext cx="524991" cy="182880"/>
          </a:xfrm>
          <a:prstGeom prst="rect">
            <a:avLst/>
          </a:prstGeom>
        </p:spPr>
        <p:txBody>
          <a:bodyPr/>
          <a:lstStyle/>
          <a:p>
            <a:fld id="{C51EAA63-D034-42AE-91FA-B13B9518C7BE}" type="slidenum">
              <a:rPr lang="en-US" smtClean="0"/>
              <a:pPr/>
              <a:t>17</a:t>
            </a:fld>
            <a:endParaRPr lang="en-US" dirty="0"/>
          </a:p>
        </p:txBody>
      </p:sp>
    </p:spTree>
    <p:extLst>
      <p:ext uri="{BB962C8B-B14F-4D97-AF65-F5344CB8AC3E}">
        <p14:creationId xmlns:p14="http://schemas.microsoft.com/office/powerpoint/2010/main" val="35528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screen">
            <a:alphaModFix amt="39000"/>
            <a:extLst>
              <a:ext uri="{28A0092B-C50C-407E-A947-70E740481C1C}">
                <a14:useLocalDpi xmlns:a14="http://schemas.microsoft.com/office/drawing/2010/main"/>
              </a:ext>
            </a:extLst>
          </a:blip>
          <a:stretch>
            <a:fillRect/>
          </a:stretch>
        </p:blipFill>
        <p:spPr>
          <a:xfrm>
            <a:off x="508602" y="1328688"/>
            <a:ext cx="6095690" cy="5220663"/>
          </a:xfrm>
          <a:prstGeom prst="rect">
            <a:avLst/>
          </a:prstGeom>
        </p:spPr>
      </p:pic>
      <p:sp>
        <p:nvSpPr>
          <p:cNvPr id="2" name="Trapezoid 1"/>
          <p:cNvSpPr/>
          <p:nvPr/>
        </p:nvSpPr>
        <p:spPr>
          <a:xfrm rot="10800000">
            <a:off x="872399" y="1939523"/>
            <a:ext cx="10563650" cy="2820796"/>
          </a:xfrm>
          <a:custGeom>
            <a:avLst/>
            <a:gdLst>
              <a:gd name="connsiteX0" fmla="*/ 0 w 10563650"/>
              <a:gd name="connsiteY0" fmla="*/ 2828990 h 2828990"/>
              <a:gd name="connsiteX1" fmla="*/ 3656498 w 10563650"/>
              <a:gd name="connsiteY1" fmla="*/ 0 h 2828990"/>
              <a:gd name="connsiteX2" fmla="*/ 6907152 w 10563650"/>
              <a:gd name="connsiteY2" fmla="*/ 0 h 2828990"/>
              <a:gd name="connsiteX3" fmla="*/ 10563650 w 10563650"/>
              <a:gd name="connsiteY3" fmla="*/ 2828990 h 2828990"/>
              <a:gd name="connsiteX4" fmla="*/ 0 w 10563650"/>
              <a:gd name="connsiteY4" fmla="*/ 2828990 h 2828990"/>
              <a:gd name="connsiteX0" fmla="*/ 0 w 10563650"/>
              <a:gd name="connsiteY0" fmla="*/ 2837183 h 2837183"/>
              <a:gd name="connsiteX1" fmla="*/ 3902302 w 10563650"/>
              <a:gd name="connsiteY1" fmla="*/ 0 h 2837183"/>
              <a:gd name="connsiteX2" fmla="*/ 6907152 w 10563650"/>
              <a:gd name="connsiteY2" fmla="*/ 8193 h 2837183"/>
              <a:gd name="connsiteX3" fmla="*/ 10563650 w 10563650"/>
              <a:gd name="connsiteY3" fmla="*/ 2837183 h 2837183"/>
              <a:gd name="connsiteX4" fmla="*/ 0 w 10563650"/>
              <a:gd name="connsiteY4" fmla="*/ 2837183 h 2837183"/>
              <a:gd name="connsiteX0" fmla="*/ 0 w 10563650"/>
              <a:gd name="connsiteY0" fmla="*/ 2837183 h 2837183"/>
              <a:gd name="connsiteX1" fmla="*/ 3902302 w 10563650"/>
              <a:gd name="connsiteY1" fmla="*/ 0 h 2837183"/>
              <a:gd name="connsiteX2" fmla="*/ 7439728 w 10563650"/>
              <a:gd name="connsiteY2" fmla="*/ 65548 h 2837183"/>
              <a:gd name="connsiteX3" fmla="*/ 10563650 w 10563650"/>
              <a:gd name="connsiteY3" fmla="*/ 2837183 h 2837183"/>
              <a:gd name="connsiteX4" fmla="*/ 0 w 10563650"/>
              <a:gd name="connsiteY4" fmla="*/ 2837183 h 2837183"/>
              <a:gd name="connsiteX0" fmla="*/ 0 w 10563650"/>
              <a:gd name="connsiteY0" fmla="*/ 2820796 h 2820796"/>
              <a:gd name="connsiteX1" fmla="*/ 4033397 w 10563650"/>
              <a:gd name="connsiteY1" fmla="*/ 0 h 2820796"/>
              <a:gd name="connsiteX2" fmla="*/ 7439728 w 10563650"/>
              <a:gd name="connsiteY2" fmla="*/ 49161 h 2820796"/>
              <a:gd name="connsiteX3" fmla="*/ 10563650 w 10563650"/>
              <a:gd name="connsiteY3" fmla="*/ 2820796 h 2820796"/>
              <a:gd name="connsiteX4" fmla="*/ 0 w 10563650"/>
              <a:gd name="connsiteY4" fmla="*/ 2820796 h 2820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3650" h="2820796">
                <a:moveTo>
                  <a:pt x="0" y="2820796"/>
                </a:moveTo>
                <a:lnTo>
                  <a:pt x="4033397" y="0"/>
                </a:lnTo>
                <a:lnTo>
                  <a:pt x="7439728" y="49161"/>
                </a:lnTo>
                <a:lnTo>
                  <a:pt x="10563650" y="2820796"/>
                </a:lnTo>
                <a:lnTo>
                  <a:pt x="0" y="2820796"/>
                </a:lnTo>
                <a:close/>
              </a:path>
            </a:pathLst>
          </a:custGeom>
          <a:solidFill>
            <a:srgbClr val="1394A9">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bwMode="ltGray">
          <a:xfrm>
            <a:off x="3956214" y="4484688"/>
            <a:ext cx="3654292" cy="428898"/>
          </a:xfrm>
          <a:prstGeom prst="roundRect">
            <a:avLst>
              <a:gd name="adj" fmla="val 50000"/>
            </a:avLst>
          </a:prstGeom>
          <a:solidFill>
            <a:schemeClr val="tx1"/>
          </a:solidFill>
          <a:ln w="22225">
            <a:solidFill>
              <a:srgbClr val="1394A9"/>
            </a:solidFill>
            <a:miter lim="800000"/>
            <a:headEnd/>
            <a:tailEnd/>
          </a:ln>
          <a:effectLst>
            <a:glow rad="228600">
              <a:srgbClr val="1394A9">
                <a:alpha val="40000"/>
              </a:srgbClr>
            </a:glow>
          </a:effectLst>
        </p:spPr>
        <p:txBody>
          <a:bodyPr wrap="none" lIns="91419" tIns="45710" rIns="91419" bIns="45710" rtlCol="0" anchor="ctr" anchorCtr="0">
            <a:noAutofit/>
          </a:bodyPr>
          <a:lstStyle/>
          <a:p>
            <a:pPr algn="ctr">
              <a:lnSpc>
                <a:spcPct val="90000"/>
              </a:lnSpc>
              <a:spcAft>
                <a:spcPts val="800"/>
              </a:spcAft>
            </a:pPr>
            <a:r>
              <a:rPr lang="en-US" b="1" dirty="0">
                <a:solidFill>
                  <a:schemeClr val="bg1"/>
                </a:solidFill>
                <a:latin typeface="Calibri" pitchFamily="34" charset="0"/>
              </a:rPr>
              <a:t>http://</a:t>
            </a:r>
            <a:r>
              <a:rPr lang="en-US" b="1" dirty="0" err="1">
                <a:solidFill>
                  <a:schemeClr val="bg1"/>
                </a:solidFill>
                <a:latin typeface="Calibri" pitchFamily="34" charset="0"/>
              </a:rPr>
              <a:t>bitly.com</a:t>
            </a:r>
            <a:r>
              <a:rPr lang="en-US" b="1" dirty="0">
                <a:solidFill>
                  <a:schemeClr val="bg1"/>
                </a:solidFill>
                <a:latin typeface="Calibri" pitchFamily="34" charset="0"/>
              </a:rPr>
              <a:t>/</a:t>
            </a:r>
            <a:r>
              <a:rPr lang="en-US" b="1" dirty="0" err="1">
                <a:solidFill>
                  <a:schemeClr val="bg1"/>
                </a:solidFill>
                <a:latin typeface="Calibri" pitchFamily="34" charset="0"/>
              </a:rPr>
              <a:t>gblgook</a:t>
            </a:r>
            <a:endParaRPr lang="en-US" b="1" dirty="0">
              <a:solidFill>
                <a:schemeClr val="bg1"/>
              </a:solidFill>
              <a:latin typeface="Calibri" pitchFamily="34" charset="0"/>
            </a:endParaRPr>
          </a:p>
        </p:txBody>
      </p:sp>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2400" y="1225826"/>
            <a:ext cx="10563648" cy="795130"/>
          </a:xfrm>
          <a:prstGeom prst="rect">
            <a:avLst/>
          </a:prstGeom>
        </p:spPr>
      </p:pic>
      <p:sp>
        <p:nvSpPr>
          <p:cNvPr id="14" name="Rectangular Callout 13"/>
          <p:cNvSpPr/>
          <p:nvPr/>
        </p:nvSpPr>
        <p:spPr bwMode="gray">
          <a:xfrm rot="10800000">
            <a:off x="2833555" y="1461778"/>
            <a:ext cx="6266149" cy="1760781"/>
          </a:xfrm>
          <a:custGeom>
            <a:avLst/>
            <a:gdLst>
              <a:gd name="connsiteX0" fmla="*/ 0 w 6266149"/>
              <a:gd name="connsiteY0" fmla="*/ 0 h 762000"/>
              <a:gd name="connsiteX1" fmla="*/ 3655254 w 6266149"/>
              <a:gd name="connsiteY1" fmla="*/ 0 h 762000"/>
              <a:gd name="connsiteX2" fmla="*/ 3655254 w 6266149"/>
              <a:gd name="connsiteY2" fmla="*/ 0 h 762000"/>
              <a:gd name="connsiteX3" fmla="*/ 5221791 w 6266149"/>
              <a:gd name="connsiteY3" fmla="*/ 0 h 762000"/>
              <a:gd name="connsiteX4" fmla="*/ 6266149 w 6266149"/>
              <a:gd name="connsiteY4" fmla="*/ 0 h 762000"/>
              <a:gd name="connsiteX5" fmla="*/ 6266149 w 6266149"/>
              <a:gd name="connsiteY5" fmla="*/ 444500 h 762000"/>
              <a:gd name="connsiteX6" fmla="*/ 6266149 w 6266149"/>
              <a:gd name="connsiteY6" fmla="*/ 444500 h 762000"/>
              <a:gd name="connsiteX7" fmla="*/ 6266149 w 6266149"/>
              <a:gd name="connsiteY7" fmla="*/ 635000 h 762000"/>
              <a:gd name="connsiteX8" fmla="*/ 6266149 w 6266149"/>
              <a:gd name="connsiteY8" fmla="*/ 762000 h 762000"/>
              <a:gd name="connsiteX9" fmla="*/ 5221791 w 6266149"/>
              <a:gd name="connsiteY9" fmla="*/ 762000 h 762000"/>
              <a:gd name="connsiteX10" fmla="*/ 6714680 w 6266149"/>
              <a:gd name="connsiteY10" fmla="*/ 2563749 h 762000"/>
              <a:gd name="connsiteX11" fmla="*/ 3655254 w 6266149"/>
              <a:gd name="connsiteY11" fmla="*/ 762000 h 762000"/>
              <a:gd name="connsiteX12" fmla="*/ 0 w 6266149"/>
              <a:gd name="connsiteY12" fmla="*/ 762000 h 762000"/>
              <a:gd name="connsiteX13" fmla="*/ 0 w 6266149"/>
              <a:gd name="connsiteY13" fmla="*/ 635000 h 762000"/>
              <a:gd name="connsiteX14" fmla="*/ 0 w 6266149"/>
              <a:gd name="connsiteY14" fmla="*/ 444500 h 762000"/>
              <a:gd name="connsiteX15" fmla="*/ 0 w 6266149"/>
              <a:gd name="connsiteY15" fmla="*/ 444500 h 762000"/>
              <a:gd name="connsiteX16" fmla="*/ 0 w 6266149"/>
              <a:gd name="connsiteY16" fmla="*/ 0 h 762000"/>
              <a:gd name="connsiteX0" fmla="*/ 0 w 6714680"/>
              <a:gd name="connsiteY0" fmla="*/ 0 h 2563749"/>
              <a:gd name="connsiteX1" fmla="*/ 3655254 w 6714680"/>
              <a:gd name="connsiteY1" fmla="*/ 0 h 2563749"/>
              <a:gd name="connsiteX2" fmla="*/ 3655254 w 6714680"/>
              <a:gd name="connsiteY2" fmla="*/ 0 h 2563749"/>
              <a:gd name="connsiteX3" fmla="*/ 5221791 w 6714680"/>
              <a:gd name="connsiteY3" fmla="*/ 0 h 2563749"/>
              <a:gd name="connsiteX4" fmla="*/ 6266149 w 6714680"/>
              <a:gd name="connsiteY4" fmla="*/ 0 h 2563749"/>
              <a:gd name="connsiteX5" fmla="*/ 6266149 w 6714680"/>
              <a:gd name="connsiteY5" fmla="*/ 444500 h 2563749"/>
              <a:gd name="connsiteX6" fmla="*/ 6266149 w 6714680"/>
              <a:gd name="connsiteY6" fmla="*/ 444500 h 2563749"/>
              <a:gd name="connsiteX7" fmla="*/ 6266149 w 6714680"/>
              <a:gd name="connsiteY7" fmla="*/ 635000 h 2563749"/>
              <a:gd name="connsiteX8" fmla="*/ 6266149 w 6714680"/>
              <a:gd name="connsiteY8" fmla="*/ 762000 h 2563749"/>
              <a:gd name="connsiteX9" fmla="*/ 4386056 w 6714680"/>
              <a:gd name="connsiteY9" fmla="*/ 753807 h 2563749"/>
              <a:gd name="connsiteX10" fmla="*/ 6714680 w 6714680"/>
              <a:gd name="connsiteY10" fmla="*/ 2563749 h 2563749"/>
              <a:gd name="connsiteX11" fmla="*/ 3655254 w 6714680"/>
              <a:gd name="connsiteY11" fmla="*/ 762000 h 2563749"/>
              <a:gd name="connsiteX12" fmla="*/ 0 w 6714680"/>
              <a:gd name="connsiteY12" fmla="*/ 762000 h 2563749"/>
              <a:gd name="connsiteX13" fmla="*/ 0 w 6714680"/>
              <a:gd name="connsiteY13" fmla="*/ 635000 h 2563749"/>
              <a:gd name="connsiteX14" fmla="*/ 0 w 6714680"/>
              <a:gd name="connsiteY14" fmla="*/ 444500 h 2563749"/>
              <a:gd name="connsiteX15" fmla="*/ 0 w 6714680"/>
              <a:gd name="connsiteY15" fmla="*/ 444500 h 2563749"/>
              <a:gd name="connsiteX16" fmla="*/ 0 w 6714680"/>
              <a:gd name="connsiteY16" fmla="*/ 0 h 2563749"/>
              <a:gd name="connsiteX0" fmla="*/ 0 w 6266149"/>
              <a:gd name="connsiteY0" fmla="*/ 0 h 1760781"/>
              <a:gd name="connsiteX1" fmla="*/ 3655254 w 6266149"/>
              <a:gd name="connsiteY1" fmla="*/ 0 h 1760781"/>
              <a:gd name="connsiteX2" fmla="*/ 3655254 w 6266149"/>
              <a:gd name="connsiteY2" fmla="*/ 0 h 1760781"/>
              <a:gd name="connsiteX3" fmla="*/ 5221791 w 6266149"/>
              <a:gd name="connsiteY3" fmla="*/ 0 h 1760781"/>
              <a:gd name="connsiteX4" fmla="*/ 6266149 w 6266149"/>
              <a:gd name="connsiteY4" fmla="*/ 0 h 1760781"/>
              <a:gd name="connsiteX5" fmla="*/ 6266149 w 6266149"/>
              <a:gd name="connsiteY5" fmla="*/ 444500 h 1760781"/>
              <a:gd name="connsiteX6" fmla="*/ 6266149 w 6266149"/>
              <a:gd name="connsiteY6" fmla="*/ 444500 h 1760781"/>
              <a:gd name="connsiteX7" fmla="*/ 6266149 w 6266149"/>
              <a:gd name="connsiteY7" fmla="*/ 635000 h 1760781"/>
              <a:gd name="connsiteX8" fmla="*/ 6266149 w 6266149"/>
              <a:gd name="connsiteY8" fmla="*/ 762000 h 1760781"/>
              <a:gd name="connsiteX9" fmla="*/ 4386056 w 6266149"/>
              <a:gd name="connsiteY9" fmla="*/ 753807 h 1760781"/>
              <a:gd name="connsiteX10" fmla="*/ 5403723 w 6266149"/>
              <a:gd name="connsiteY10" fmla="*/ 1760781 h 1760781"/>
              <a:gd name="connsiteX11" fmla="*/ 3655254 w 6266149"/>
              <a:gd name="connsiteY11" fmla="*/ 762000 h 1760781"/>
              <a:gd name="connsiteX12" fmla="*/ 0 w 6266149"/>
              <a:gd name="connsiteY12" fmla="*/ 762000 h 1760781"/>
              <a:gd name="connsiteX13" fmla="*/ 0 w 6266149"/>
              <a:gd name="connsiteY13" fmla="*/ 635000 h 1760781"/>
              <a:gd name="connsiteX14" fmla="*/ 0 w 6266149"/>
              <a:gd name="connsiteY14" fmla="*/ 444500 h 1760781"/>
              <a:gd name="connsiteX15" fmla="*/ 0 w 6266149"/>
              <a:gd name="connsiteY15" fmla="*/ 444500 h 1760781"/>
              <a:gd name="connsiteX16" fmla="*/ 0 w 6266149"/>
              <a:gd name="connsiteY16" fmla="*/ 0 h 176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66149" h="1760781">
                <a:moveTo>
                  <a:pt x="0" y="0"/>
                </a:moveTo>
                <a:lnTo>
                  <a:pt x="3655254" y="0"/>
                </a:lnTo>
                <a:lnTo>
                  <a:pt x="3655254" y="0"/>
                </a:lnTo>
                <a:lnTo>
                  <a:pt x="5221791" y="0"/>
                </a:lnTo>
                <a:lnTo>
                  <a:pt x="6266149" y="0"/>
                </a:lnTo>
                <a:lnTo>
                  <a:pt x="6266149" y="444500"/>
                </a:lnTo>
                <a:lnTo>
                  <a:pt x="6266149" y="444500"/>
                </a:lnTo>
                <a:lnTo>
                  <a:pt x="6266149" y="635000"/>
                </a:lnTo>
                <a:lnTo>
                  <a:pt x="6266149" y="762000"/>
                </a:lnTo>
                <a:lnTo>
                  <a:pt x="4386056" y="753807"/>
                </a:lnTo>
                <a:lnTo>
                  <a:pt x="5403723" y="1760781"/>
                </a:lnTo>
                <a:lnTo>
                  <a:pt x="3655254" y="762000"/>
                </a:lnTo>
                <a:lnTo>
                  <a:pt x="0" y="762000"/>
                </a:lnTo>
                <a:lnTo>
                  <a:pt x="0" y="635000"/>
                </a:lnTo>
                <a:lnTo>
                  <a:pt x="0" y="444500"/>
                </a:lnTo>
                <a:lnTo>
                  <a:pt x="0" y="444500"/>
                </a:lnTo>
                <a:lnTo>
                  <a:pt x="0" y="0"/>
                </a:lnTo>
                <a:close/>
              </a:path>
            </a:pathLst>
          </a:custGeom>
          <a:solidFill>
            <a:schemeClr val="tx1"/>
          </a:solidFill>
          <a:ln w="19050">
            <a:solidFill>
              <a:srgbClr val="C43C1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Rectangle 11"/>
          <p:cNvSpPr/>
          <p:nvPr/>
        </p:nvSpPr>
        <p:spPr>
          <a:xfrm>
            <a:off x="2670966" y="2598420"/>
            <a:ext cx="6247623" cy="461665"/>
          </a:xfrm>
          <a:prstGeom prst="rect">
            <a:avLst/>
          </a:prstGeom>
        </p:spPr>
        <p:txBody>
          <a:bodyPr wrap="square">
            <a:spAutoFit/>
          </a:bodyPr>
          <a:lstStyle/>
          <a:p>
            <a:pPr marL="274320" lvl="1"/>
            <a:r>
              <a:rPr lang="en-US" dirty="0"/>
              <a:t> </a:t>
            </a:r>
            <a:r>
              <a:rPr lang="en-US" sz="2400" b="1" dirty="0" err="1">
                <a:solidFill>
                  <a:schemeClr val="bg1"/>
                </a:solidFill>
              </a:rPr>
              <a:t>myaccount.google.com</a:t>
            </a:r>
            <a:endParaRPr lang="en-US" sz="2400" b="1" dirty="0">
              <a:solidFill>
                <a:schemeClr val="bg1"/>
              </a:solidFill>
            </a:endParaRPr>
          </a:p>
        </p:txBody>
      </p:sp>
      <p:sp>
        <p:nvSpPr>
          <p:cNvPr id="13" name="TextBox 12"/>
          <p:cNvSpPr txBox="1"/>
          <p:nvPr/>
        </p:nvSpPr>
        <p:spPr>
          <a:xfrm>
            <a:off x="6030126" y="2675135"/>
            <a:ext cx="3081323" cy="536737"/>
          </a:xfrm>
          <a:prstGeom prst="rect">
            <a:avLst/>
          </a:prstGeom>
          <a:noFill/>
        </p:spPr>
        <p:txBody>
          <a:bodyPr wrap="none" lIns="0" tIns="0" rIns="0" bIns="0" rtlCol="0">
            <a:noAutofit/>
          </a:bodyPr>
          <a:lstStyle/>
          <a:p>
            <a:pPr>
              <a:lnSpc>
                <a:spcPct val="90000"/>
              </a:lnSpc>
            </a:pPr>
            <a:r>
              <a:rPr lang="en-US" sz="2400" b="1" dirty="0">
                <a:solidFill>
                  <a:srgbClr val="C43C1F"/>
                </a:solidFill>
              </a:rPr>
              <a:t>-</a:t>
            </a:r>
            <a:r>
              <a:rPr lang="en-US" sz="2400" b="1" dirty="0" err="1">
                <a:solidFill>
                  <a:srgbClr val="C43C1F"/>
                </a:solidFill>
              </a:rPr>
              <a:t>securitysettingpage.tk</a:t>
            </a:r>
            <a:endParaRPr lang="en-US" sz="2400" b="1" dirty="0">
              <a:solidFill>
                <a:srgbClr val="C43C1F"/>
              </a:solidFill>
            </a:endParaRPr>
          </a:p>
        </p:txBody>
      </p:sp>
      <p:pic>
        <p:nvPicPr>
          <p:cNvPr id="15" name="Picture 1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7994" y="4849944"/>
            <a:ext cx="2400704" cy="994467"/>
          </a:xfrm>
          <a:prstGeom prst="rect">
            <a:avLst/>
          </a:prstGeom>
        </p:spPr>
      </p:pic>
      <p:sp>
        <p:nvSpPr>
          <p:cNvPr id="6" name="Footer Placeholder 5"/>
          <p:cNvSpPr>
            <a:spLocks noGrp="1"/>
          </p:cNvSpPr>
          <p:nvPr>
            <p:ph type="ftr" sz="quarter" idx="4294967295"/>
          </p:nvPr>
        </p:nvSpPr>
        <p:spPr>
          <a:xfrm>
            <a:off x="611027" y="6553200"/>
            <a:ext cx="3350932" cy="182880"/>
          </a:xfrm>
          <a:prstGeom prst="rect">
            <a:avLst/>
          </a:prstGeom>
        </p:spPr>
        <p:txBody>
          <a:bodyPr/>
          <a:lstStyle/>
          <a:p>
            <a:r>
              <a:rPr lang="en-US" sz="1000" dirty="0">
                <a:solidFill>
                  <a:schemeClr val="bg1"/>
                </a:solidFill>
              </a:rPr>
              <a:t>2017 Internet Security Threat Report | Volume 22</a:t>
            </a:r>
          </a:p>
        </p:txBody>
      </p:sp>
      <p:sp>
        <p:nvSpPr>
          <p:cNvPr id="8" name="Slide Number Placeholder 7"/>
          <p:cNvSpPr>
            <a:spLocks noGrp="1"/>
          </p:cNvSpPr>
          <p:nvPr>
            <p:ph type="sldNum" sz="quarter" idx="4294967295"/>
          </p:nvPr>
        </p:nvSpPr>
        <p:spPr>
          <a:xfrm>
            <a:off x="11438410" y="6553200"/>
            <a:ext cx="524991" cy="182880"/>
          </a:xfrm>
          <a:prstGeom prst="rect">
            <a:avLst/>
          </a:prstGeom>
        </p:spPr>
        <p:txBody>
          <a:bodyPr/>
          <a:lstStyle/>
          <a:p>
            <a:fld id="{C51EAA63-D034-42AE-91FA-B13B9518C7BE}" type="slidenum">
              <a:rPr lang="en-US" smtClean="0"/>
              <a:pPr/>
              <a:t>18</a:t>
            </a:fld>
            <a:endParaRPr lang="en-US" dirty="0"/>
          </a:p>
        </p:txBody>
      </p:sp>
      <p:sp>
        <p:nvSpPr>
          <p:cNvPr id="17" name="Title 1"/>
          <p:cNvSpPr>
            <a:spLocks noGrp="1"/>
          </p:cNvSpPr>
          <p:nvPr>
            <p:ph type="title"/>
          </p:nvPr>
        </p:nvSpPr>
        <p:spPr>
          <a:xfrm>
            <a:off x="611188" y="76200"/>
            <a:ext cx="10969625" cy="838200"/>
          </a:xfrm>
        </p:spPr>
        <p:txBody>
          <a:bodyPr/>
          <a:lstStyle/>
          <a:p>
            <a:pPr>
              <a:lnSpc>
                <a:spcPct val="100000"/>
              </a:lnSpc>
              <a:spcBef>
                <a:spcPts val="0"/>
              </a:spcBef>
              <a:defRPr/>
            </a:pPr>
            <a:r>
              <a:rPr lang="en-US" dirty="0"/>
              <a:t>Anatomy of a Targeted Phishing Attack</a:t>
            </a: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868891">
            <a:off x="2379203" y="3971426"/>
            <a:ext cx="1752571" cy="1752571"/>
          </a:xfrm>
          <a:prstGeom prst="rect">
            <a:avLst/>
          </a:prstGeom>
        </p:spPr>
      </p:pic>
    </p:spTree>
    <p:extLst>
      <p:ext uri="{BB962C8B-B14F-4D97-AF65-F5344CB8AC3E}">
        <p14:creationId xmlns:p14="http://schemas.microsoft.com/office/powerpoint/2010/main" val="58195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500"/>
                            </p:stCondLst>
                            <p:childTnLst>
                              <p:par>
                                <p:cTn id="28" presetID="10" presetClass="entr" presetSubtype="0" fill="hold" grpId="0" nodeType="afterEffect">
                                  <p:stCondLst>
                                    <p:cond delay="100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4" grpId="0" animBg="1"/>
      <p:bldP spid="12" grpId="0"/>
      <p:bldP spid="13"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69040"/>
            <a:ext cx="11109960" cy="557784"/>
          </a:xfrm>
        </p:spPr>
        <p:txBody>
          <a:bodyPr/>
          <a:lstStyle/>
          <a:p>
            <a:pPr>
              <a:lnSpc>
                <a:spcPct val="100000"/>
              </a:lnSpc>
              <a:spcBef>
                <a:spcPts val="0"/>
              </a:spcBef>
              <a:defRPr/>
            </a:pPr>
            <a:r>
              <a:rPr lang="en-US" dirty="0">
                <a:solidFill>
                  <a:srgbClr val="E0E0E0"/>
                </a:solidFill>
              </a:rPr>
              <a:t>Anatomy of a Targeted Phishing Attack</a:t>
            </a:r>
          </a:p>
        </p:txBody>
      </p:sp>
      <p:sp>
        <p:nvSpPr>
          <p:cNvPr id="4" name="Content Placeholder 3"/>
          <p:cNvSpPr>
            <a:spLocks noGrp="1"/>
          </p:cNvSpPr>
          <p:nvPr>
            <p:ph sz="half" idx="4294967295"/>
          </p:nvPr>
        </p:nvSpPr>
        <p:spPr>
          <a:xfrm>
            <a:off x="7320628" y="1278465"/>
            <a:ext cx="4397637" cy="4312265"/>
          </a:xfrm>
        </p:spPr>
        <p:txBody>
          <a:bodyPr>
            <a:normAutofit/>
          </a:bodyPr>
          <a:lstStyle/>
          <a:p>
            <a:pPr marL="0" indent="0">
              <a:buNone/>
            </a:pPr>
            <a:endParaRPr lang="en-US" dirty="0"/>
          </a:p>
          <a:p>
            <a:pPr marL="457200" indent="-457200">
              <a:buClr>
                <a:srgbClr val="C43C1F"/>
              </a:buClr>
              <a:buFont typeface="Courier New"/>
              <a:buChar char="o"/>
            </a:pPr>
            <a:r>
              <a:rPr lang="en-US" dirty="0">
                <a:solidFill>
                  <a:srgbClr val="EBEBEB"/>
                </a:solidFill>
              </a:rPr>
              <a:t>The login page looks identical to the actual login page (HTML was cloned)</a:t>
            </a:r>
          </a:p>
          <a:p>
            <a:pPr marL="457200" indent="-457200">
              <a:buClr>
                <a:srgbClr val="C43C1F"/>
              </a:buClr>
              <a:buFont typeface="Courier New"/>
              <a:buChar char="o"/>
            </a:pPr>
            <a:r>
              <a:rPr lang="en-US" dirty="0">
                <a:solidFill>
                  <a:srgbClr val="EBEBEB"/>
                </a:solidFill>
              </a:rPr>
              <a:t>Once the user submits the username/password combination, it doesn’t matter what happens next</a:t>
            </a:r>
          </a:p>
          <a:p>
            <a:pPr lvl="2">
              <a:spcBef>
                <a:spcPts val="1800"/>
              </a:spcBef>
              <a:buFont typeface="Lucida Grande"/>
              <a:buChar char="-"/>
            </a:pPr>
            <a:r>
              <a:rPr lang="en-US" dirty="0">
                <a:solidFill>
                  <a:srgbClr val="EBEBEB"/>
                </a:solidFill>
              </a:rPr>
              <a:t>Typically, the phishing page redirects users back to Google.com</a:t>
            </a:r>
          </a:p>
        </p:txBody>
      </p:sp>
      <p:pic>
        <p:nvPicPr>
          <p:cNvPr id="3" name="Picture 2" descr="fakegooglelog.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9458" y="1523999"/>
            <a:ext cx="6500707" cy="4899743"/>
          </a:xfrm>
          <a:prstGeom prst="rect">
            <a:avLst/>
          </a:prstGeom>
        </p:spPr>
      </p:pic>
      <p:sp>
        <p:nvSpPr>
          <p:cNvPr id="8" name="Footer Placeholder 7"/>
          <p:cNvSpPr>
            <a:spLocks noGrp="1"/>
          </p:cNvSpPr>
          <p:nvPr>
            <p:ph type="ftr" sz="quarter" idx="4294967295"/>
          </p:nvPr>
        </p:nvSpPr>
        <p:spPr>
          <a:xfrm>
            <a:off x="530351" y="6492694"/>
            <a:ext cx="5474663" cy="243385"/>
          </a:xfrm>
          <a:prstGeom prst="rect">
            <a:avLst/>
          </a:prstGeom>
        </p:spPr>
        <p:txBody>
          <a:bodyPr/>
          <a:lstStyle/>
          <a:p>
            <a:r>
              <a:rPr lang="en-US" sz="1000" dirty="0">
                <a:solidFill>
                  <a:schemeClr val="bg1"/>
                </a:solidFill>
              </a:rPr>
              <a:t>2017 Internet Security Threat Report | Volume 22</a:t>
            </a:r>
          </a:p>
        </p:txBody>
      </p:sp>
      <p:sp>
        <p:nvSpPr>
          <p:cNvPr id="9" name="Slide Number Placeholder 8"/>
          <p:cNvSpPr>
            <a:spLocks noGrp="1"/>
          </p:cNvSpPr>
          <p:nvPr>
            <p:ph type="sldNum" sz="quarter" idx="4294967295"/>
          </p:nvPr>
        </p:nvSpPr>
        <p:spPr>
          <a:xfrm>
            <a:off x="11438410" y="6553200"/>
            <a:ext cx="524991" cy="182880"/>
          </a:xfrm>
          <a:prstGeom prst="rect">
            <a:avLst/>
          </a:prstGeom>
        </p:spPr>
        <p:txBody>
          <a:bodyPr/>
          <a:lstStyle/>
          <a:p>
            <a:fld id="{C51EAA63-D034-42AE-91FA-B13B9518C7BE}" type="slidenum">
              <a:rPr lang="en-US" smtClean="0"/>
              <a:pPr/>
              <a:t>19</a:t>
            </a:fld>
            <a:endParaRPr lang="en-US" dirty="0"/>
          </a:p>
        </p:txBody>
      </p:sp>
    </p:spTree>
    <p:extLst>
      <p:ext uri="{BB962C8B-B14F-4D97-AF65-F5344CB8AC3E}">
        <p14:creationId xmlns:p14="http://schemas.microsoft.com/office/powerpoint/2010/main" val="152073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8"/>
          </p:nvPr>
        </p:nvSpPr>
        <p:spPr>
          <a:xfrm>
            <a:off x="1304924" y="4900926"/>
            <a:ext cx="4006850" cy="446087"/>
          </a:xfrm>
        </p:spPr>
        <p:txBody>
          <a:bodyPr>
            <a:normAutofit/>
          </a:bodyPr>
          <a:lstStyle/>
          <a:p>
            <a:r>
              <a:rPr lang="en-US" sz="3200" dirty="0"/>
              <a:t>Q &amp; A</a:t>
            </a:r>
          </a:p>
        </p:txBody>
      </p:sp>
      <p:sp>
        <p:nvSpPr>
          <p:cNvPr id="4" name="Text Placeholder 3"/>
          <p:cNvSpPr>
            <a:spLocks noGrp="1"/>
          </p:cNvSpPr>
          <p:nvPr>
            <p:ph type="body" sz="quarter" idx="22"/>
          </p:nvPr>
        </p:nvSpPr>
        <p:spPr>
          <a:xfrm>
            <a:off x="654049" y="4880288"/>
            <a:ext cx="584523" cy="487362"/>
          </a:xfrm>
        </p:spPr>
        <p:txBody>
          <a:bodyPr/>
          <a:lstStyle/>
          <a:p>
            <a:r>
              <a:rPr lang="en-US" dirty="0"/>
              <a:t>5</a:t>
            </a:r>
          </a:p>
        </p:txBody>
      </p:sp>
      <p:sp>
        <p:nvSpPr>
          <p:cNvPr id="8" name="Text Placeholder 7"/>
          <p:cNvSpPr>
            <a:spLocks noGrp="1"/>
          </p:cNvSpPr>
          <p:nvPr>
            <p:ph type="body" sz="quarter" idx="11"/>
          </p:nvPr>
        </p:nvSpPr>
        <p:spPr>
          <a:xfrm>
            <a:off x="1304924" y="1717676"/>
            <a:ext cx="4006850" cy="446087"/>
          </a:xfrm>
        </p:spPr>
        <p:txBody>
          <a:bodyPr>
            <a:noAutofit/>
          </a:bodyPr>
          <a:lstStyle/>
          <a:p>
            <a:r>
              <a:rPr lang="en-US" sz="3200" dirty="0"/>
              <a:t>Email Threat Landscape</a:t>
            </a:r>
          </a:p>
        </p:txBody>
      </p:sp>
      <p:sp>
        <p:nvSpPr>
          <p:cNvPr id="9" name="Text Placeholder 8"/>
          <p:cNvSpPr>
            <a:spLocks noGrp="1"/>
          </p:cNvSpPr>
          <p:nvPr>
            <p:ph type="body" sz="quarter" idx="12"/>
          </p:nvPr>
        </p:nvSpPr>
        <p:spPr>
          <a:xfrm>
            <a:off x="1304923" y="2513488"/>
            <a:ext cx="6686551" cy="446087"/>
          </a:xfrm>
        </p:spPr>
        <p:txBody>
          <a:bodyPr>
            <a:noAutofit/>
          </a:bodyPr>
          <a:lstStyle/>
          <a:p>
            <a:r>
              <a:rPr lang="en-US" sz="3200" dirty="0"/>
              <a:t>How Business Email Compromise Works</a:t>
            </a:r>
          </a:p>
        </p:txBody>
      </p:sp>
      <p:sp>
        <p:nvSpPr>
          <p:cNvPr id="11" name="Text Placeholder 10"/>
          <p:cNvSpPr>
            <a:spLocks noGrp="1"/>
          </p:cNvSpPr>
          <p:nvPr>
            <p:ph type="body" sz="quarter" idx="14"/>
          </p:nvPr>
        </p:nvSpPr>
        <p:spPr>
          <a:xfrm>
            <a:off x="1304924" y="3309300"/>
            <a:ext cx="4006850" cy="446087"/>
          </a:xfrm>
        </p:spPr>
        <p:txBody>
          <a:bodyPr>
            <a:normAutofit/>
          </a:bodyPr>
          <a:lstStyle/>
          <a:p>
            <a:r>
              <a:rPr lang="en-US" sz="3200" dirty="0"/>
              <a:t>Best Practices</a:t>
            </a:r>
          </a:p>
        </p:txBody>
      </p:sp>
      <p:sp>
        <p:nvSpPr>
          <p:cNvPr id="13" name="Text Placeholder 12"/>
          <p:cNvSpPr>
            <a:spLocks noGrp="1"/>
          </p:cNvSpPr>
          <p:nvPr>
            <p:ph type="body" sz="quarter" idx="16"/>
          </p:nvPr>
        </p:nvSpPr>
        <p:spPr>
          <a:xfrm>
            <a:off x="1304924" y="4105112"/>
            <a:ext cx="4006850" cy="446087"/>
          </a:xfrm>
        </p:spPr>
        <p:txBody>
          <a:bodyPr>
            <a:normAutofit/>
          </a:bodyPr>
          <a:lstStyle/>
          <a:p>
            <a:r>
              <a:rPr lang="en-US" sz="3200" dirty="0"/>
              <a:t>The Symantec Solution</a:t>
            </a:r>
          </a:p>
        </p:txBody>
      </p:sp>
      <p:sp>
        <p:nvSpPr>
          <p:cNvPr id="7" name="Text Placeholder 6"/>
          <p:cNvSpPr>
            <a:spLocks noGrp="1"/>
          </p:cNvSpPr>
          <p:nvPr>
            <p:ph type="body" sz="quarter" idx="10"/>
          </p:nvPr>
        </p:nvSpPr>
        <p:spPr>
          <a:xfrm>
            <a:off x="654049" y="1697038"/>
            <a:ext cx="584523" cy="487362"/>
          </a:xfrm>
        </p:spPr>
        <p:txBody>
          <a:bodyPr/>
          <a:lstStyle/>
          <a:p>
            <a:r>
              <a:rPr lang="en-US" dirty="0">
                <a:solidFill>
                  <a:schemeClr val="bg1"/>
                </a:solidFill>
              </a:rPr>
              <a:t>1</a:t>
            </a:r>
          </a:p>
        </p:txBody>
      </p:sp>
      <p:sp>
        <p:nvSpPr>
          <p:cNvPr id="6" name="Title 5"/>
          <p:cNvSpPr>
            <a:spLocks noGrp="1"/>
          </p:cNvSpPr>
          <p:nvPr>
            <p:ph type="title"/>
          </p:nvPr>
        </p:nvSpPr>
        <p:spPr/>
        <p:txBody>
          <a:bodyPr/>
          <a:lstStyle/>
          <a:p>
            <a:r>
              <a:rPr lang="en-US" dirty="0"/>
              <a:t>Agenda</a:t>
            </a:r>
          </a:p>
        </p:txBody>
      </p:sp>
      <p:sp>
        <p:nvSpPr>
          <p:cNvPr id="10" name="Text Placeholder 9"/>
          <p:cNvSpPr>
            <a:spLocks noGrp="1"/>
          </p:cNvSpPr>
          <p:nvPr>
            <p:ph type="body" sz="quarter" idx="13"/>
          </p:nvPr>
        </p:nvSpPr>
        <p:spPr>
          <a:xfrm>
            <a:off x="654049" y="2492850"/>
            <a:ext cx="584523" cy="487362"/>
          </a:xfrm>
        </p:spPr>
        <p:txBody>
          <a:bodyPr/>
          <a:lstStyle/>
          <a:p>
            <a:r>
              <a:rPr lang="en-US" dirty="0"/>
              <a:t>2</a:t>
            </a:r>
          </a:p>
        </p:txBody>
      </p:sp>
      <p:sp>
        <p:nvSpPr>
          <p:cNvPr id="12" name="Text Placeholder 11"/>
          <p:cNvSpPr>
            <a:spLocks noGrp="1"/>
          </p:cNvSpPr>
          <p:nvPr>
            <p:ph type="body" sz="quarter" idx="15"/>
          </p:nvPr>
        </p:nvSpPr>
        <p:spPr>
          <a:xfrm>
            <a:off x="654049" y="3288662"/>
            <a:ext cx="584523" cy="487362"/>
          </a:xfrm>
        </p:spPr>
        <p:txBody>
          <a:bodyPr/>
          <a:lstStyle/>
          <a:p>
            <a:r>
              <a:rPr lang="en-US" dirty="0"/>
              <a:t>3</a:t>
            </a:r>
          </a:p>
        </p:txBody>
      </p:sp>
      <p:sp>
        <p:nvSpPr>
          <p:cNvPr id="14" name="Text Placeholder 13"/>
          <p:cNvSpPr>
            <a:spLocks noGrp="1"/>
          </p:cNvSpPr>
          <p:nvPr>
            <p:ph type="body" sz="quarter" idx="17"/>
          </p:nvPr>
        </p:nvSpPr>
        <p:spPr>
          <a:xfrm>
            <a:off x="654049" y="4084474"/>
            <a:ext cx="584523" cy="487362"/>
          </a:xfrm>
        </p:spPr>
        <p:txBody>
          <a:bodyPr/>
          <a:lstStyle/>
          <a:p>
            <a:r>
              <a:rPr lang="en-US" dirty="0"/>
              <a:t>4</a:t>
            </a:r>
          </a:p>
        </p:txBody>
      </p:sp>
    </p:spTree>
    <p:extLst>
      <p:ext uri="{BB962C8B-B14F-4D97-AF65-F5344CB8AC3E}">
        <p14:creationId xmlns:p14="http://schemas.microsoft.com/office/powerpoint/2010/main" val="675038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977457" y="1375576"/>
            <a:ext cx="8572500" cy="3276600"/>
            <a:chOff x="1975869" y="1916140"/>
            <a:chExt cx="8572500" cy="3276600"/>
          </a:xfrm>
        </p:grpSpPr>
        <p:pic>
          <p:nvPicPr>
            <p:cNvPr id="7" name="Picture 6"/>
            <p:cNvPicPr>
              <a:picLocks noChangeAspect="1"/>
            </p:cNvPicPr>
            <p:nvPr/>
          </p:nvPicPr>
          <p:blipFill>
            <a:blip r:embed="rId3"/>
            <a:stretch>
              <a:fillRect/>
            </a:stretch>
          </p:blipFill>
          <p:spPr>
            <a:xfrm>
              <a:off x="1975869" y="1916140"/>
              <a:ext cx="8572500" cy="3276600"/>
            </a:xfrm>
            <a:prstGeom prst="rect">
              <a:avLst/>
            </a:prstGeom>
          </p:spPr>
        </p:pic>
        <p:sp>
          <p:nvSpPr>
            <p:cNvPr id="2" name="Rectangle 1"/>
            <p:cNvSpPr/>
            <p:nvPr/>
          </p:nvSpPr>
          <p:spPr bwMode="gray">
            <a:xfrm>
              <a:off x="3332431" y="2247088"/>
              <a:ext cx="1987114" cy="224118"/>
            </a:xfrm>
            <a:prstGeom prst="rect">
              <a:avLst/>
            </a:prstGeom>
            <a:solidFill>
              <a:srgbClr val="EBEBE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Rectangle 7"/>
            <p:cNvSpPr/>
            <p:nvPr/>
          </p:nvSpPr>
          <p:spPr bwMode="gray">
            <a:xfrm>
              <a:off x="2715384" y="3275694"/>
              <a:ext cx="1987114" cy="224118"/>
            </a:xfrm>
            <a:prstGeom prst="rect">
              <a:avLst/>
            </a:prstGeom>
            <a:solidFill>
              <a:srgbClr val="EBEBE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bwMode="gray">
            <a:xfrm>
              <a:off x="3099366" y="2716241"/>
              <a:ext cx="1659905" cy="224118"/>
            </a:xfrm>
            <a:prstGeom prst="rect">
              <a:avLst/>
            </a:prstGeom>
            <a:solidFill>
              <a:srgbClr val="EBEBE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 name="Rectangle 9"/>
            <p:cNvSpPr/>
            <p:nvPr/>
          </p:nvSpPr>
          <p:spPr bwMode="gray">
            <a:xfrm>
              <a:off x="6449079" y="2711759"/>
              <a:ext cx="1537386" cy="224118"/>
            </a:xfrm>
            <a:prstGeom prst="rect">
              <a:avLst/>
            </a:prstGeom>
            <a:solidFill>
              <a:srgbClr val="EBEBE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17" name="Title 1"/>
          <p:cNvSpPr>
            <a:spLocks noGrp="1"/>
          </p:cNvSpPr>
          <p:nvPr>
            <p:ph type="title"/>
          </p:nvPr>
        </p:nvSpPr>
        <p:spPr>
          <a:xfrm>
            <a:off x="530352" y="93424"/>
            <a:ext cx="11109960" cy="557784"/>
          </a:xfrm>
        </p:spPr>
        <p:txBody>
          <a:bodyPr/>
          <a:lstStyle/>
          <a:p>
            <a:pPr>
              <a:lnSpc>
                <a:spcPct val="100000"/>
              </a:lnSpc>
              <a:spcBef>
                <a:spcPts val="0"/>
              </a:spcBef>
              <a:defRPr/>
            </a:pPr>
            <a:r>
              <a:rPr lang="en-US" dirty="0">
                <a:solidFill>
                  <a:srgbClr val="E0E0E0"/>
                </a:solidFill>
              </a:rPr>
              <a:t>Anatomy of a Targeted Phishing Attack</a:t>
            </a:r>
          </a:p>
        </p:txBody>
      </p:sp>
      <p:sp>
        <p:nvSpPr>
          <p:cNvPr id="15" name="Footer Placeholder 14"/>
          <p:cNvSpPr>
            <a:spLocks noGrp="1"/>
          </p:cNvSpPr>
          <p:nvPr>
            <p:ph type="ftr" sz="quarter" idx="4294967295"/>
          </p:nvPr>
        </p:nvSpPr>
        <p:spPr>
          <a:xfrm>
            <a:off x="292867" y="6553199"/>
            <a:ext cx="3351213" cy="182563"/>
          </a:xfrm>
          <a:prstGeom prst="rect">
            <a:avLst/>
          </a:prstGeom>
        </p:spPr>
        <p:txBody>
          <a:bodyPr/>
          <a:lstStyle/>
          <a:p>
            <a:r>
              <a:rPr lang="en-US" sz="1000" dirty="0">
                <a:solidFill>
                  <a:schemeClr val="bg1"/>
                </a:solidFill>
              </a:rPr>
              <a:t>2017 Internet Security Threat Report | Volume 22</a:t>
            </a:r>
          </a:p>
        </p:txBody>
      </p:sp>
      <p:sp>
        <p:nvSpPr>
          <p:cNvPr id="16" name="Slide Number Placeholder 15"/>
          <p:cNvSpPr>
            <a:spLocks noGrp="1"/>
          </p:cNvSpPr>
          <p:nvPr>
            <p:ph type="sldNum" sz="quarter" idx="4294967295"/>
          </p:nvPr>
        </p:nvSpPr>
        <p:spPr>
          <a:xfrm>
            <a:off x="11666538" y="6553200"/>
            <a:ext cx="525462" cy="182563"/>
          </a:xfrm>
          <a:prstGeom prst="rect">
            <a:avLst/>
          </a:prstGeom>
        </p:spPr>
        <p:txBody>
          <a:bodyPr/>
          <a:lstStyle/>
          <a:p>
            <a:fld id="{C51EAA63-D034-42AE-91FA-B13B9518C7BE}" type="slidenum">
              <a:rPr lang="en-US" smtClean="0"/>
              <a:pPr/>
              <a:t>20</a:t>
            </a:fld>
            <a:endParaRPr lang="en-US" dirty="0"/>
          </a:p>
        </p:txBody>
      </p:sp>
      <p:sp>
        <p:nvSpPr>
          <p:cNvPr id="11" name="Rectangle 10"/>
          <p:cNvSpPr/>
          <p:nvPr/>
        </p:nvSpPr>
        <p:spPr bwMode="gray">
          <a:xfrm>
            <a:off x="134112" y="1424344"/>
            <a:ext cx="11946574" cy="1568220"/>
          </a:xfrm>
          <a:prstGeom prst="rect">
            <a:avLst/>
          </a:prstGeom>
          <a:solidFill>
            <a:srgbClr val="E1E1E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365760" rIns="182880" bIns="45720" numCol="1" spcCol="0" rtlCol="0" fromWordArt="0" anchor="t" anchorCtr="0" forceAA="0" compatLnSpc="1">
            <a:prstTxWarp prst="textNoShape">
              <a:avLst/>
            </a:prstTxWarp>
            <a:noAutofit/>
          </a:bodyPr>
          <a:lstStyle/>
          <a:p>
            <a:r>
              <a:rPr lang="en-US" sz="2300" dirty="0">
                <a:solidFill>
                  <a:schemeClr val="bg1"/>
                </a:solidFill>
                <a:latin typeface="Times"/>
                <a:cs typeface="Times"/>
              </a:rPr>
              <a:t>                                           John needs to change his password immediately, and ensure that two-</a:t>
            </a:r>
            <a:br>
              <a:rPr lang="en-US" sz="2300" dirty="0">
                <a:solidFill>
                  <a:schemeClr val="bg1"/>
                </a:solidFill>
                <a:latin typeface="Times"/>
                <a:cs typeface="Times"/>
              </a:rPr>
            </a:br>
            <a:r>
              <a:rPr lang="en-US" sz="2300" dirty="0">
                <a:solidFill>
                  <a:schemeClr val="bg1"/>
                </a:solidFill>
                <a:latin typeface="Times"/>
                <a:cs typeface="Times"/>
              </a:rPr>
              <a:t>factor authentication is turned on his account.</a:t>
            </a:r>
          </a:p>
          <a:p>
            <a:endParaRPr lang="en-US" sz="2400" dirty="0">
              <a:solidFill>
                <a:schemeClr val="bg1"/>
              </a:solidFill>
              <a:latin typeface="Times"/>
              <a:cs typeface="Times"/>
            </a:endParaRPr>
          </a:p>
        </p:txBody>
      </p:sp>
      <p:sp>
        <p:nvSpPr>
          <p:cNvPr id="20" name="Rectangle 19"/>
          <p:cNvSpPr/>
          <p:nvPr/>
        </p:nvSpPr>
        <p:spPr bwMode="gray">
          <a:xfrm>
            <a:off x="134111" y="2980644"/>
            <a:ext cx="11946574" cy="1516379"/>
          </a:xfrm>
          <a:prstGeom prst="rect">
            <a:avLst/>
          </a:prstGeom>
          <a:solidFill>
            <a:srgbClr val="E1E1E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228600" rIns="365760" bIns="45720" numCol="1" spcCol="0" rtlCol="0" fromWordArt="0" anchor="t" anchorCtr="0" forceAA="0" compatLnSpc="1">
            <a:prstTxWarp prst="textNoShape">
              <a:avLst/>
            </a:prstTxWarp>
            <a:noAutofit/>
          </a:bodyPr>
          <a:lstStyle/>
          <a:p>
            <a:r>
              <a:rPr lang="en-US" sz="2300" dirty="0">
                <a:solidFill>
                  <a:srgbClr val="404040"/>
                </a:solidFill>
                <a:latin typeface="Times"/>
                <a:cs typeface="Times"/>
              </a:rPr>
              <a:t>He can go to this link: </a:t>
            </a:r>
            <a:r>
              <a:rPr lang="en-US" sz="2300" u="sng" dirty="0">
                <a:solidFill>
                  <a:srgbClr val="0700D9"/>
                </a:solidFill>
                <a:latin typeface="Times"/>
                <a:cs typeface="Times"/>
              </a:rPr>
              <a:t>https://myaccount.google.com/security </a:t>
            </a:r>
            <a:r>
              <a:rPr lang="en-US" sz="2300" dirty="0">
                <a:solidFill>
                  <a:srgbClr val="404040"/>
                </a:solidFill>
                <a:latin typeface="Times"/>
                <a:cs typeface="Times"/>
              </a:rPr>
              <a:t>to do both.  It is absolutely </a:t>
            </a:r>
            <a:br>
              <a:rPr lang="en-US" sz="2300" dirty="0">
                <a:solidFill>
                  <a:srgbClr val="404040"/>
                </a:solidFill>
                <a:latin typeface="Times"/>
                <a:cs typeface="Times"/>
              </a:rPr>
            </a:br>
            <a:r>
              <a:rPr lang="en-US" sz="2300" dirty="0">
                <a:solidFill>
                  <a:srgbClr val="404040"/>
                </a:solidFill>
                <a:latin typeface="Times"/>
                <a:cs typeface="Times"/>
              </a:rPr>
              <a:t>imperative that this be done ASAP.</a:t>
            </a:r>
            <a:r>
              <a:rPr lang="en-US" sz="2300" dirty="0">
                <a:latin typeface="Times"/>
                <a:cs typeface="Times"/>
              </a:rPr>
              <a:t> </a:t>
            </a:r>
          </a:p>
        </p:txBody>
      </p:sp>
      <p:sp>
        <p:nvSpPr>
          <p:cNvPr id="14" name="Rounded Rectangle 13"/>
          <p:cNvSpPr/>
          <p:nvPr/>
        </p:nvSpPr>
        <p:spPr>
          <a:xfrm>
            <a:off x="411900" y="1733726"/>
            <a:ext cx="3113148" cy="363404"/>
          </a:xfrm>
          <a:prstGeom prst="roundRect">
            <a:avLst/>
          </a:prstGeom>
          <a:ln w="38100" cmpd="sng">
            <a:solidFill>
              <a:srgbClr val="C43C1F"/>
            </a:solidFill>
          </a:ln>
        </p:spPr>
        <p:txBody>
          <a:bodyPr wrap="none" lIns="0" tIns="0" rIns="0" bIns="0" anchor="ctr">
            <a:noAutofit/>
          </a:bodyPr>
          <a:lstStyle/>
          <a:p>
            <a:pPr algn="ctr"/>
            <a:r>
              <a:rPr lang="en-US" sz="2200" b="1" dirty="0">
                <a:solidFill>
                  <a:srgbClr val="C43C1F"/>
                </a:solidFill>
                <a:latin typeface="Times"/>
                <a:cs typeface="Times"/>
              </a:rPr>
              <a:t>This is a legitimate email. </a:t>
            </a:r>
            <a:endParaRPr lang="en-US" sz="2200" b="1" dirty="0">
              <a:solidFill>
                <a:srgbClr val="C43C1F"/>
              </a:solidFill>
            </a:endParaRPr>
          </a:p>
        </p:txBody>
      </p:sp>
    </p:spTree>
    <p:extLst>
      <p:ext uri="{BB962C8B-B14F-4D97-AF65-F5344CB8AC3E}">
        <p14:creationId xmlns:p14="http://schemas.microsoft.com/office/powerpoint/2010/main" val="295994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885903"/>
            <a:ext cx="10404348" cy="2173819"/>
          </a:xfrm>
        </p:spPr>
        <p:txBody>
          <a:bodyPr>
            <a:normAutofit fontScale="90000"/>
          </a:bodyPr>
          <a:lstStyle/>
          <a:p>
            <a:r>
              <a:rPr lang="en-US" dirty="0"/>
              <a:t>How Business Email Compromise Works</a:t>
            </a:r>
            <a:br>
              <a:rPr lang="en-US" dirty="0"/>
            </a:br>
            <a:endParaRPr lang="en-US" dirty="0"/>
          </a:p>
        </p:txBody>
      </p:sp>
      <p:sp>
        <p:nvSpPr>
          <p:cNvPr id="5" name="Text Placeholder 4"/>
          <p:cNvSpPr>
            <a:spLocks noGrp="1"/>
          </p:cNvSpPr>
          <p:nvPr>
            <p:ph type="body" sz="quarter" idx="11"/>
          </p:nvPr>
        </p:nvSpPr>
        <p:spPr>
          <a:xfrm>
            <a:off x="608746" y="3486883"/>
            <a:ext cx="2821719" cy="2384425"/>
          </a:xfrm>
        </p:spPr>
        <p:txBody>
          <a:bodyPr/>
          <a:lstStyle/>
          <a:p>
            <a:r>
              <a:rPr lang="en-US" dirty="0"/>
              <a:t>2</a:t>
            </a:r>
          </a:p>
        </p:txBody>
      </p:sp>
    </p:spTree>
    <p:extLst>
      <p:ext uri="{BB962C8B-B14F-4D97-AF65-F5344CB8AC3E}">
        <p14:creationId xmlns:p14="http://schemas.microsoft.com/office/powerpoint/2010/main" val="4264154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idx="4294967295"/>
          </p:nvPr>
        </p:nvSpPr>
        <p:spPr>
          <a:xfrm>
            <a:off x="276226" y="763588"/>
            <a:ext cx="11849100" cy="942975"/>
          </a:xfrm>
        </p:spPr>
        <p:txBody>
          <a:bodyPr>
            <a:noAutofit/>
          </a:bodyPr>
          <a:lstStyle/>
          <a:p>
            <a:r>
              <a:rPr lang="en-US" sz="4000" dirty="0"/>
              <a:t>Business Email Compromise Scams Are Preying on Users</a:t>
            </a:r>
            <a:br>
              <a:rPr lang="en-US" sz="4000" dirty="0">
                <a:latin typeface="+mn-lt"/>
              </a:rPr>
            </a:br>
            <a:endParaRPr lang="en-US" sz="4000" dirty="0">
              <a:latin typeface="+mn-lt"/>
            </a:endParaRPr>
          </a:p>
        </p:txBody>
      </p:sp>
      <p:sp>
        <p:nvSpPr>
          <p:cNvPr id="26" name="Oval 25"/>
          <p:cNvSpPr/>
          <p:nvPr/>
        </p:nvSpPr>
        <p:spPr bwMode="gray">
          <a:xfrm>
            <a:off x="5484282" y="1911022"/>
            <a:ext cx="1257301" cy="1257300"/>
          </a:xfrm>
          <a:prstGeom prst="ellipse">
            <a:avLst/>
          </a:prstGeom>
          <a:blipFill rotWithShape="1">
            <a:blip r:embed="rId3"/>
            <a:stretch>
              <a:fillRect/>
            </a:stretch>
          </a:blipFill>
          <a:ln w="571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914088">
              <a:lnSpc>
                <a:spcPct val="90000"/>
              </a:lnSpc>
            </a:pPr>
            <a:endParaRPr lang="en-US" sz="1350" dirty="0">
              <a:solidFill>
                <a:srgbClr val="FFFFFF"/>
              </a:solidFill>
            </a:endParaRPr>
          </a:p>
        </p:txBody>
      </p:sp>
      <p:grpSp>
        <p:nvGrpSpPr>
          <p:cNvPr id="10" name="Group 9"/>
          <p:cNvGrpSpPr/>
          <p:nvPr/>
        </p:nvGrpSpPr>
        <p:grpSpPr>
          <a:xfrm>
            <a:off x="5185960" y="3460217"/>
            <a:ext cx="1851660" cy="1600201"/>
            <a:chOff x="6729297" y="4970573"/>
            <a:chExt cx="1851660" cy="1600201"/>
          </a:xfrm>
          <a:effectLst>
            <a:outerShdw blurRad="50800" dist="38100" dir="2700000" algn="tl" rotWithShape="0">
              <a:prstClr val="black">
                <a:alpha val="40000"/>
              </a:prstClr>
            </a:outerShdw>
          </a:effectLst>
        </p:grpSpPr>
        <p:sp>
          <p:nvSpPr>
            <p:cNvPr id="20" name="TextBox 19"/>
            <p:cNvSpPr txBox="1"/>
            <p:nvPr/>
          </p:nvSpPr>
          <p:spPr>
            <a:xfrm>
              <a:off x="6729297" y="4970573"/>
              <a:ext cx="1851660" cy="609600"/>
            </a:xfrm>
            <a:prstGeom prst="rect">
              <a:avLst/>
            </a:prstGeom>
            <a:solidFill>
              <a:srgbClr val="F7BA33"/>
            </a:solidFill>
          </p:spPr>
          <p:txBody>
            <a:bodyPr wrap="square" lIns="0" tIns="0" rIns="0" bIns="0" rtlCol="0" anchor="ctr">
              <a:noAutofit/>
            </a:bodyPr>
            <a:lstStyle>
              <a:defPPr>
                <a:defRPr lang="en-US"/>
              </a:defPPr>
              <a:lvl1pPr algn="ctr" defTabSz="914088">
                <a:lnSpc>
                  <a:spcPct val="90000"/>
                </a:lnSpc>
                <a:defRPr sz="2000" b="1">
                  <a:solidFill>
                    <a:schemeClr val="bg1"/>
                  </a:solidFill>
                  <a:latin typeface="Calibri Light" panose="020F0302020204030204" pitchFamily="34" charset="0"/>
                </a:defRPr>
              </a:lvl1pPr>
            </a:lstStyle>
            <a:p>
              <a:r>
                <a:rPr lang="en-US" sz="1600" dirty="0">
                  <a:latin typeface="+mn-lt"/>
                </a:rPr>
                <a:t>Difficult to Block</a:t>
              </a:r>
            </a:p>
          </p:txBody>
        </p:sp>
        <p:sp>
          <p:nvSpPr>
            <p:cNvPr id="21" name="Rectangle 20"/>
            <p:cNvSpPr/>
            <p:nvPr/>
          </p:nvSpPr>
          <p:spPr bwMode="gray">
            <a:xfrm>
              <a:off x="6729297" y="5580173"/>
              <a:ext cx="1851660" cy="990601"/>
            </a:xfrm>
            <a:prstGeom prst="rect">
              <a:avLst/>
            </a:prstGeom>
            <a:solidFill>
              <a:srgbClr val="192555"/>
            </a:solidFill>
            <a:ln w="1270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kern="0" dirty="0">
                  <a:solidFill>
                    <a:srgbClr val="FFFFFF"/>
                  </a:solidFill>
                  <a:cs typeface="Symantec Sans"/>
                </a:rPr>
                <a:t>Low volume emails with generic content and no malicious code or links</a:t>
              </a:r>
            </a:p>
          </p:txBody>
        </p:sp>
      </p:grpSp>
      <p:sp>
        <p:nvSpPr>
          <p:cNvPr id="24" name="Oval 23"/>
          <p:cNvSpPr/>
          <p:nvPr/>
        </p:nvSpPr>
        <p:spPr bwMode="gray">
          <a:xfrm>
            <a:off x="8232055" y="1911022"/>
            <a:ext cx="1257301" cy="1257300"/>
          </a:xfrm>
          <a:prstGeom prst="ellipse">
            <a:avLst/>
          </a:prstGeom>
          <a:blipFill rotWithShape="1">
            <a:blip r:embed="rId4"/>
            <a:stretch>
              <a:fillRect/>
            </a:stretch>
          </a:blipFill>
          <a:ln w="571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914088">
              <a:lnSpc>
                <a:spcPct val="90000"/>
              </a:lnSpc>
            </a:pPr>
            <a:endParaRPr lang="en-US" sz="1350" dirty="0">
              <a:solidFill>
                <a:srgbClr val="FFFFFF"/>
              </a:solidFill>
            </a:endParaRPr>
          </a:p>
        </p:txBody>
      </p:sp>
      <p:grpSp>
        <p:nvGrpSpPr>
          <p:cNvPr id="8" name="Group 7"/>
          <p:cNvGrpSpPr/>
          <p:nvPr/>
        </p:nvGrpSpPr>
        <p:grpSpPr>
          <a:xfrm>
            <a:off x="7934875" y="3460217"/>
            <a:ext cx="1851660" cy="1600201"/>
            <a:chOff x="3212667" y="3494408"/>
            <a:chExt cx="1851660" cy="1600201"/>
          </a:xfrm>
          <a:effectLst>
            <a:outerShdw blurRad="50800" dist="38100" dir="2700000" algn="tl" rotWithShape="0">
              <a:prstClr val="black">
                <a:alpha val="40000"/>
              </a:prstClr>
            </a:outerShdw>
          </a:effectLst>
        </p:grpSpPr>
        <p:sp>
          <p:nvSpPr>
            <p:cNvPr id="22" name="TextBox 21"/>
            <p:cNvSpPr txBox="1"/>
            <p:nvPr/>
          </p:nvSpPr>
          <p:spPr>
            <a:xfrm>
              <a:off x="3212667" y="3494408"/>
              <a:ext cx="1851660" cy="609600"/>
            </a:xfrm>
            <a:prstGeom prst="rect">
              <a:avLst/>
            </a:prstGeom>
            <a:solidFill>
              <a:srgbClr val="F7BA33"/>
            </a:solidFill>
          </p:spPr>
          <p:txBody>
            <a:bodyPr wrap="square" lIns="0" tIns="0" rIns="0" bIns="0" rtlCol="0" anchor="ctr">
              <a:noAutofit/>
            </a:bodyPr>
            <a:lstStyle>
              <a:defPPr>
                <a:defRPr lang="en-US"/>
              </a:defPPr>
              <a:lvl1pPr algn="ctr" defTabSz="914088">
                <a:lnSpc>
                  <a:spcPct val="90000"/>
                </a:lnSpc>
                <a:defRPr sz="2000" b="1">
                  <a:solidFill>
                    <a:schemeClr val="bg1"/>
                  </a:solidFill>
                  <a:latin typeface="Calibri Light" panose="020F0302020204030204" pitchFamily="34" charset="0"/>
                </a:defRPr>
              </a:lvl1pPr>
            </a:lstStyle>
            <a:p>
              <a:r>
                <a:rPr lang="en-US" sz="1600" dirty="0">
                  <a:latin typeface="+mn-lt"/>
                </a:rPr>
                <a:t>Large </a:t>
              </a:r>
            </a:p>
            <a:p>
              <a:r>
                <a:rPr lang="en-US" sz="1600" dirty="0">
                  <a:latin typeface="+mn-lt"/>
                </a:rPr>
                <a:t>Financial Losses</a:t>
              </a:r>
            </a:p>
          </p:txBody>
        </p:sp>
        <p:sp>
          <p:nvSpPr>
            <p:cNvPr id="33" name="Rectangle 32"/>
            <p:cNvSpPr/>
            <p:nvPr/>
          </p:nvSpPr>
          <p:spPr bwMode="gray">
            <a:xfrm>
              <a:off x="3212667" y="4104008"/>
              <a:ext cx="1851660" cy="990601"/>
            </a:xfrm>
            <a:prstGeom prst="rect">
              <a:avLst/>
            </a:prstGeom>
            <a:solidFill>
              <a:srgbClr val="192555"/>
            </a:solidFill>
            <a:ln w="1270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kern="0" dirty="0">
                  <a:solidFill>
                    <a:srgbClr val="FFFFFF"/>
                  </a:solidFill>
                  <a:cs typeface="Symantec Sans"/>
                </a:rPr>
                <a:t>Belgian Bank </a:t>
              </a:r>
              <a:r>
                <a:rPr lang="en-US" sz="1400" kern="0" dirty="0">
                  <a:solidFill>
                    <a:srgbClr val="FFFFFF"/>
                  </a:solidFill>
                  <a:cs typeface="Symantec Sans"/>
                  <a:hlinkClick r:id="rId5"/>
                </a:rPr>
                <a:t>lost $76M</a:t>
              </a:r>
              <a:r>
                <a:rPr lang="en-US" sz="1400" kern="0" dirty="0">
                  <a:solidFill>
                    <a:srgbClr val="FFFFFF"/>
                  </a:solidFill>
                  <a:cs typeface="Symantec Sans"/>
                </a:rPr>
                <a:t> due to Business Email Compromise</a:t>
              </a:r>
            </a:p>
          </p:txBody>
        </p:sp>
      </p:grpSp>
      <p:grpSp>
        <p:nvGrpSpPr>
          <p:cNvPr id="7" name="Group 6"/>
          <p:cNvGrpSpPr/>
          <p:nvPr/>
        </p:nvGrpSpPr>
        <p:grpSpPr>
          <a:xfrm>
            <a:off x="2437045" y="3461360"/>
            <a:ext cx="1851660" cy="1600201"/>
            <a:chOff x="2985136" y="1455734"/>
            <a:chExt cx="1851660" cy="1600201"/>
          </a:xfrm>
          <a:effectLst>
            <a:outerShdw blurRad="50800" dist="38100" dir="2700000" algn="tl" rotWithShape="0">
              <a:prstClr val="black">
                <a:alpha val="40000"/>
              </a:prstClr>
            </a:outerShdw>
          </a:effectLst>
        </p:grpSpPr>
        <p:sp>
          <p:nvSpPr>
            <p:cNvPr id="18" name="TextBox 17"/>
            <p:cNvSpPr txBox="1"/>
            <p:nvPr/>
          </p:nvSpPr>
          <p:spPr>
            <a:xfrm>
              <a:off x="2985136" y="1455734"/>
              <a:ext cx="1851660" cy="609600"/>
            </a:xfrm>
            <a:prstGeom prst="rect">
              <a:avLst/>
            </a:prstGeom>
            <a:solidFill>
              <a:srgbClr val="F7BA33"/>
            </a:solidFill>
          </p:spPr>
          <p:txBody>
            <a:bodyPr wrap="square" lIns="0" tIns="0" rIns="0" bIns="0" rtlCol="0" anchor="ctr">
              <a:noAutofit/>
            </a:bodyPr>
            <a:lstStyle>
              <a:defPPr>
                <a:defRPr lang="en-US"/>
              </a:defPPr>
              <a:lvl1pPr algn="ctr" defTabSz="914088">
                <a:lnSpc>
                  <a:spcPct val="90000"/>
                </a:lnSpc>
                <a:defRPr sz="2000" b="1">
                  <a:solidFill>
                    <a:schemeClr val="bg1"/>
                  </a:solidFill>
                  <a:latin typeface="Calibri Light" panose="020F0302020204030204" pitchFamily="34" charset="0"/>
                </a:defRPr>
              </a:lvl1pPr>
            </a:lstStyle>
            <a:p>
              <a:r>
                <a:rPr lang="en-US" sz="1600" dirty="0">
                  <a:latin typeface="+mn-lt"/>
                </a:rPr>
                <a:t>Simple Concept</a:t>
              </a:r>
            </a:p>
          </p:txBody>
        </p:sp>
        <p:sp>
          <p:nvSpPr>
            <p:cNvPr id="19" name="Rectangle 18"/>
            <p:cNvSpPr/>
            <p:nvPr/>
          </p:nvSpPr>
          <p:spPr bwMode="gray">
            <a:xfrm>
              <a:off x="2985136" y="2065334"/>
              <a:ext cx="1851660" cy="990601"/>
            </a:xfrm>
            <a:prstGeom prst="rect">
              <a:avLst/>
            </a:prstGeom>
            <a:solidFill>
              <a:srgbClr val="192555"/>
            </a:solidFill>
            <a:ln w="1270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kern="0" dirty="0">
                  <a:solidFill>
                    <a:srgbClr val="FFFFFF"/>
                  </a:solidFill>
                  <a:cs typeface="Symantec Sans"/>
                </a:rPr>
                <a:t>Email sent from CEO requesting large money transfer or sensitive data</a:t>
              </a:r>
            </a:p>
          </p:txBody>
        </p:sp>
      </p:grpSp>
      <p:grpSp>
        <p:nvGrpSpPr>
          <p:cNvPr id="11" name="Group 10"/>
          <p:cNvGrpSpPr/>
          <p:nvPr/>
        </p:nvGrpSpPr>
        <p:grpSpPr>
          <a:xfrm>
            <a:off x="2731939" y="1909879"/>
            <a:ext cx="1261872" cy="1261872"/>
            <a:chOff x="1107506" y="1698385"/>
            <a:chExt cx="1261872" cy="1261872"/>
          </a:xfrm>
        </p:grpSpPr>
        <p:sp>
          <p:nvSpPr>
            <p:cNvPr id="25" name="Oval 24"/>
            <p:cNvSpPr>
              <a:spLocks noChangeAspect="1"/>
            </p:cNvSpPr>
            <p:nvPr/>
          </p:nvSpPr>
          <p:spPr bwMode="gray">
            <a:xfrm>
              <a:off x="1232445" y="1757626"/>
              <a:ext cx="1056268" cy="1056268"/>
            </a:xfrm>
            <a:prstGeom prst="ellipse">
              <a:avLst/>
            </a:prstGeom>
            <a:blipFill rotWithShape="1">
              <a:blip r:embed="rId6"/>
              <a:srcRect/>
              <a:stretch>
                <a:fillRect l="-20298" t="-22766" r="-17202" b="-14734"/>
              </a:stretch>
            </a:blipFill>
            <a:ln w="571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914088">
                <a:lnSpc>
                  <a:spcPct val="90000"/>
                </a:lnSpc>
              </a:pPr>
              <a:endParaRPr lang="en-US" sz="1350" dirty="0">
                <a:solidFill>
                  <a:srgbClr val="FFFFFF"/>
                </a:solidFill>
              </a:endParaRPr>
            </a:p>
          </p:txBody>
        </p:sp>
        <p:sp>
          <p:nvSpPr>
            <p:cNvPr id="35" name="Oval 5"/>
            <p:cNvSpPr>
              <a:spLocks noChangeArrowheads="1"/>
            </p:cNvSpPr>
            <p:nvPr/>
          </p:nvSpPr>
          <p:spPr bwMode="gray">
            <a:xfrm>
              <a:off x="1107506" y="1698385"/>
              <a:ext cx="1261872" cy="1261872"/>
            </a:xfrm>
            <a:prstGeom prst="ellipse">
              <a:avLst/>
            </a:prstGeom>
            <a:noFill/>
            <a:ln w="57150">
              <a:solidFill>
                <a:srgbClr val="FDBA30"/>
              </a:solidFill>
              <a:round/>
              <a:headEnd/>
              <a:tailEnd/>
            </a:ln>
          </p:spPr>
          <p:txBody>
            <a:bodyPr/>
            <a:lstStyle>
              <a:lvl1pPr defTabSz="684213">
                <a:defRPr>
                  <a:solidFill>
                    <a:schemeClr val="tx1"/>
                  </a:solidFill>
                  <a:latin typeface="Calibri" panose="020F0502020204030204" pitchFamily="34" charset="0"/>
                  <a:ea typeface="MS PGothic" panose="020B0600070205080204" pitchFamily="34" charset="-128"/>
                </a:defRPr>
              </a:lvl1pPr>
              <a:lvl2pPr marL="742950" indent="-285750" defTabSz="684213">
                <a:defRPr>
                  <a:solidFill>
                    <a:schemeClr val="tx1"/>
                  </a:solidFill>
                  <a:latin typeface="Calibri" panose="020F0502020204030204" pitchFamily="34" charset="0"/>
                  <a:ea typeface="MS PGothic" panose="020B0600070205080204" pitchFamily="34" charset="-128"/>
                </a:defRPr>
              </a:lvl2pPr>
              <a:lvl3pPr marL="1143000" indent="-228600" defTabSz="684213">
                <a:defRPr>
                  <a:solidFill>
                    <a:schemeClr val="tx1"/>
                  </a:solidFill>
                  <a:latin typeface="Calibri" panose="020F0502020204030204" pitchFamily="34" charset="0"/>
                  <a:ea typeface="MS PGothic" panose="020B0600070205080204" pitchFamily="34" charset="-128"/>
                </a:defRPr>
              </a:lvl3pPr>
              <a:lvl4pPr marL="1600200" indent="-228600" defTabSz="684213">
                <a:defRPr>
                  <a:solidFill>
                    <a:schemeClr val="tx1"/>
                  </a:solidFill>
                  <a:latin typeface="Calibri" panose="020F0502020204030204" pitchFamily="34" charset="0"/>
                  <a:ea typeface="MS PGothic" panose="020B0600070205080204" pitchFamily="34" charset="-128"/>
                </a:defRPr>
              </a:lvl4pPr>
              <a:lvl5pPr marL="2057400" indent="-228600" defTabSz="684213">
                <a:defRPr>
                  <a:solidFill>
                    <a:schemeClr val="tx1"/>
                  </a:solidFill>
                  <a:latin typeface="Calibri" panose="020F0502020204030204" pitchFamily="34" charset="0"/>
                  <a:ea typeface="MS PGothic" panose="020B0600070205080204" pitchFamily="34" charset="-128"/>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endParaRPr lang="en-CA" altLang="en-US" sz="1200" dirty="0">
                <a:solidFill>
                  <a:srgbClr val="FFFFFF"/>
                </a:solidFill>
                <a:latin typeface="+mn-lt"/>
              </a:endParaRPr>
            </a:p>
          </p:txBody>
        </p:sp>
      </p:grpSp>
      <p:sp>
        <p:nvSpPr>
          <p:cNvPr id="41" name="Rectangle 40"/>
          <p:cNvSpPr/>
          <p:nvPr/>
        </p:nvSpPr>
        <p:spPr>
          <a:xfrm>
            <a:off x="694266" y="6403290"/>
            <a:ext cx="5725624" cy="244682"/>
          </a:xfrm>
          <a:prstGeom prst="rect">
            <a:avLst/>
          </a:prstGeom>
        </p:spPr>
        <p:txBody>
          <a:bodyPr wrap="square" anchor="ctr">
            <a:spAutoFit/>
          </a:bodyPr>
          <a:lstStyle/>
          <a:p>
            <a:pPr lvl="0" eaLnBrk="0" hangingPunct="0">
              <a:lnSpc>
                <a:spcPct val="90000"/>
              </a:lnSpc>
              <a:spcAft>
                <a:spcPct val="50000"/>
              </a:spcAft>
              <a:defRPr/>
            </a:pPr>
            <a:r>
              <a:rPr lang="en-US" sz="1100" b="1" dirty="0">
                <a:solidFill>
                  <a:schemeClr val="bg1"/>
                </a:solidFill>
                <a:cs typeface="Calibri Light"/>
              </a:rPr>
              <a:t>Source: </a:t>
            </a:r>
            <a:r>
              <a:rPr lang="en-US" sz="1100" dirty="0">
                <a:solidFill>
                  <a:schemeClr val="bg1"/>
                </a:solidFill>
                <a:cs typeface="Calibri Light"/>
              </a:rPr>
              <a:t>FBI Public Service Announcement, I-050417-PSA (May 4, 2017)</a:t>
            </a:r>
          </a:p>
        </p:txBody>
      </p:sp>
      <p:sp>
        <p:nvSpPr>
          <p:cNvPr id="27" name="TextBox 26"/>
          <p:cNvSpPr txBox="1"/>
          <p:nvPr/>
        </p:nvSpPr>
        <p:spPr>
          <a:xfrm>
            <a:off x="3333751" y="5349991"/>
            <a:ext cx="2150532" cy="757130"/>
          </a:xfrm>
          <a:prstGeom prst="rect">
            <a:avLst/>
          </a:prstGeom>
          <a:noFill/>
        </p:spPr>
        <p:txBody>
          <a:bodyPr wrap="square" rtlCol="0" anchor="ctr">
            <a:spAutoFit/>
          </a:bodyPr>
          <a:lstStyle/>
          <a:p>
            <a:pPr defTabSz="913068" fontAlgn="base">
              <a:lnSpc>
                <a:spcPct val="80000"/>
              </a:lnSpc>
              <a:spcBef>
                <a:spcPct val="0"/>
              </a:spcBef>
              <a:spcAft>
                <a:spcPct val="0"/>
              </a:spcAft>
            </a:pPr>
            <a:r>
              <a:rPr lang="en-US" sz="5400" b="1" dirty="0">
                <a:solidFill>
                  <a:srgbClr val="F7BA33"/>
                </a:solidFill>
                <a:ea typeface="Calibri"/>
                <a:cs typeface="Calibri Body"/>
              </a:rPr>
              <a:t>2400%</a:t>
            </a:r>
          </a:p>
        </p:txBody>
      </p:sp>
      <p:sp>
        <p:nvSpPr>
          <p:cNvPr id="28" name="Rectangle 27"/>
          <p:cNvSpPr/>
          <p:nvPr/>
        </p:nvSpPr>
        <p:spPr>
          <a:xfrm>
            <a:off x="5376784" y="5543890"/>
            <a:ext cx="3828096" cy="369332"/>
          </a:xfrm>
          <a:prstGeom prst="rect">
            <a:avLst/>
          </a:prstGeom>
        </p:spPr>
        <p:txBody>
          <a:bodyPr wrap="square" anchor="ctr">
            <a:spAutoFit/>
          </a:bodyPr>
          <a:lstStyle/>
          <a:p>
            <a:pPr lvl="0" eaLnBrk="0" hangingPunct="0">
              <a:lnSpc>
                <a:spcPct val="90000"/>
              </a:lnSpc>
              <a:spcAft>
                <a:spcPct val="50000"/>
              </a:spcAft>
              <a:defRPr/>
            </a:pPr>
            <a:r>
              <a:rPr lang="en-US" sz="2000" dirty="0">
                <a:solidFill>
                  <a:schemeClr val="bg1"/>
                </a:solidFill>
                <a:ea typeface="Calibri"/>
                <a:cs typeface="Calibri Light"/>
              </a:rPr>
              <a:t>Increase in BEC attacks since 2015 </a:t>
            </a:r>
          </a:p>
        </p:txBody>
      </p:sp>
    </p:spTree>
    <p:extLst>
      <p:ext uri="{BB962C8B-B14F-4D97-AF65-F5344CB8AC3E}">
        <p14:creationId xmlns:p14="http://schemas.microsoft.com/office/powerpoint/2010/main" val="6558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0352" y="752633"/>
            <a:ext cx="11109960" cy="557784"/>
          </a:xfrm>
        </p:spPr>
        <p:txBody>
          <a:bodyPr>
            <a:noAutofit/>
          </a:bodyPr>
          <a:lstStyle/>
          <a:p>
            <a:r>
              <a:rPr lang="en-US" dirty="0"/>
              <a:t>Anatomy of a Business Email Compromise Scam</a:t>
            </a:r>
          </a:p>
        </p:txBody>
      </p:sp>
      <p:sp>
        <p:nvSpPr>
          <p:cNvPr id="11" name="Rectangle 10"/>
          <p:cNvSpPr/>
          <p:nvPr/>
        </p:nvSpPr>
        <p:spPr bwMode="gray">
          <a:xfrm>
            <a:off x="1201783" y="2294162"/>
            <a:ext cx="6217921" cy="1011505"/>
          </a:xfrm>
          <a:prstGeom prst="rect">
            <a:avLst/>
          </a:prstGeom>
          <a:solidFill>
            <a:srgbClr val="002060"/>
          </a:solidFill>
          <a:ln w="190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121893" tIns="60947" rIns="121893" bIns="60947" numCol="1" spcCol="0" rtlCol="0" fromWordArt="0" anchor="b" anchorCtr="0" forceAA="0" compatLnSpc="1">
            <a:prstTxWarp prst="textNoShape">
              <a:avLst/>
            </a:prstTxWarp>
            <a:noAutofit/>
          </a:bodyPr>
          <a:lstStyle/>
          <a:p>
            <a:pPr marL="0" marR="0" lvl="0" indent="0" defTabSz="1218784" eaLnBrk="1" fontAlgn="auto" latinLnBrk="0" hangingPunct="1">
              <a:lnSpc>
                <a:spcPct val="90000"/>
              </a:lnSpc>
              <a:spcBef>
                <a:spcPts val="0"/>
              </a:spcBef>
              <a:spcAft>
                <a:spcPts val="0"/>
              </a:spcAft>
              <a:buClrTx/>
              <a:buSzTx/>
              <a:buFontTx/>
              <a:buNone/>
              <a:tabLst/>
              <a:defRPr/>
            </a:pPr>
            <a:r>
              <a:rPr kumimoji="0" lang="en-US" sz="1900" b="1" i="0" u="none" strike="noStrike" kern="0" cap="none" spc="0" normalizeH="0" baseline="0" noProof="0" dirty="0">
                <a:ln>
                  <a:noFill/>
                </a:ln>
                <a:solidFill>
                  <a:schemeClr val="bg1"/>
                </a:solidFill>
                <a:effectLst/>
                <a:uLnTx/>
                <a:uFillTx/>
                <a:latin typeface="Calibri"/>
                <a:ea typeface="+mn-ea"/>
                <a:cs typeface="Calibri"/>
              </a:rPr>
              <a:t>From: joe_ceo@symanlec.com</a:t>
            </a:r>
          </a:p>
          <a:p>
            <a:pPr marL="0" marR="0" lvl="0" indent="0" defTabSz="1218784" eaLnBrk="1" fontAlgn="auto" latinLnBrk="0" hangingPunct="1">
              <a:lnSpc>
                <a:spcPct val="90000"/>
              </a:lnSpc>
              <a:spcBef>
                <a:spcPts val="0"/>
              </a:spcBef>
              <a:spcAft>
                <a:spcPts val="0"/>
              </a:spcAft>
              <a:buClrTx/>
              <a:buSzTx/>
              <a:buFontTx/>
              <a:buNone/>
              <a:tabLst/>
              <a:defRPr/>
            </a:pPr>
            <a:r>
              <a:rPr kumimoji="0" lang="en-US" sz="1900" b="1" i="0" u="none" strike="noStrike" kern="0" cap="none" spc="0" normalizeH="0" baseline="0" noProof="0" dirty="0">
                <a:ln>
                  <a:noFill/>
                </a:ln>
                <a:solidFill>
                  <a:schemeClr val="bg1"/>
                </a:solidFill>
                <a:effectLst/>
                <a:uLnTx/>
                <a:uFillTx/>
                <a:latin typeface="Calibri"/>
                <a:ea typeface="+mn-ea"/>
                <a:cs typeface="Calibri"/>
              </a:rPr>
              <a:t>To: Finance,</a:t>
            </a:r>
            <a:r>
              <a:rPr kumimoji="0" lang="en-US" sz="1900" b="1" i="0" u="none" strike="noStrike" kern="0" cap="none" spc="0" normalizeH="0" noProof="0" dirty="0">
                <a:ln>
                  <a:noFill/>
                </a:ln>
                <a:solidFill>
                  <a:schemeClr val="bg1"/>
                </a:solidFill>
                <a:effectLst/>
                <a:uLnTx/>
                <a:uFillTx/>
                <a:latin typeface="Calibri"/>
                <a:ea typeface="+mn-ea"/>
                <a:cs typeface="Calibri"/>
              </a:rPr>
              <a:t> </a:t>
            </a:r>
            <a:r>
              <a:rPr kumimoji="0" lang="en-US" sz="1900" b="1" i="0" u="none" strike="noStrike" kern="0" cap="none" spc="0" normalizeH="0" baseline="0" noProof="0" dirty="0">
                <a:ln>
                  <a:noFill/>
                </a:ln>
                <a:solidFill>
                  <a:schemeClr val="bg1"/>
                </a:solidFill>
                <a:effectLst/>
                <a:uLnTx/>
                <a:uFillTx/>
                <a:latin typeface="Calibri"/>
                <a:ea typeface="+mn-ea"/>
                <a:cs typeface="Calibri"/>
              </a:rPr>
              <a:t>Accounting or HR user</a:t>
            </a:r>
          </a:p>
          <a:p>
            <a:pPr marL="0" marR="0" lvl="0" indent="0" defTabSz="1218784" eaLnBrk="1" fontAlgn="auto" latinLnBrk="0" hangingPunct="1">
              <a:lnSpc>
                <a:spcPct val="90000"/>
              </a:lnSpc>
              <a:spcBef>
                <a:spcPts val="0"/>
              </a:spcBef>
              <a:spcAft>
                <a:spcPts val="0"/>
              </a:spcAft>
              <a:buClrTx/>
              <a:buSzTx/>
              <a:buFontTx/>
              <a:buNone/>
              <a:tabLst/>
              <a:defRPr/>
            </a:pPr>
            <a:r>
              <a:rPr lang="en-US" sz="1900" b="1" kern="0" dirty="0">
                <a:solidFill>
                  <a:schemeClr val="bg1"/>
                </a:solidFill>
                <a:latin typeface="Calibri"/>
                <a:cs typeface="Calibri"/>
              </a:rPr>
              <a:t>Subject Line: Request</a:t>
            </a:r>
            <a:endParaRPr kumimoji="0" lang="en-US" sz="1900" b="1" i="0" u="none" strike="noStrike" kern="0" cap="none" spc="0" normalizeH="0" baseline="0" noProof="0" dirty="0">
              <a:ln>
                <a:noFill/>
              </a:ln>
              <a:solidFill>
                <a:schemeClr val="bg1"/>
              </a:solidFill>
              <a:effectLst/>
              <a:uLnTx/>
              <a:uFillTx/>
              <a:latin typeface="Calibri"/>
              <a:cs typeface="Calibri"/>
            </a:endParaRPr>
          </a:p>
        </p:txBody>
      </p:sp>
      <p:sp>
        <p:nvSpPr>
          <p:cNvPr id="13" name="Rectangle 12"/>
          <p:cNvSpPr/>
          <p:nvPr/>
        </p:nvSpPr>
        <p:spPr bwMode="gray">
          <a:xfrm>
            <a:off x="1201784" y="3320452"/>
            <a:ext cx="6217920" cy="2727058"/>
          </a:xfrm>
          <a:prstGeom prst="rect">
            <a:avLst/>
          </a:prstGeom>
          <a:solidFill>
            <a:srgbClr val="FFFFFF"/>
          </a:solidFill>
          <a:ln w="190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121893" tIns="60947" rIns="121893" bIns="60947" numCol="1" spcCol="0" rtlCol="0" fromWordArt="0" anchor="t" anchorCtr="0" forceAA="0" compatLnSpc="1">
            <a:prstTxWarp prst="textNoShape">
              <a:avLst/>
            </a:prstTxWarp>
            <a:noAutofit/>
          </a:bodyPr>
          <a:lstStyle/>
          <a:p>
            <a:pPr marL="0" marR="0" lvl="0" indent="0" defTabSz="1218784"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a:ea typeface="+mn-ea"/>
                <a:cs typeface="Calibri"/>
              </a:rPr>
              <a:t>I need you to process a wire transfer today. Please confirm so that I can forward you the instructions.</a:t>
            </a:r>
          </a:p>
          <a:p>
            <a:pPr marL="0" marR="0" lvl="0" indent="0" defTabSz="121878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04040"/>
              </a:solidFill>
              <a:effectLst/>
              <a:uLnTx/>
              <a:uFillTx/>
              <a:latin typeface="Calibri"/>
              <a:ea typeface="+mn-ea"/>
              <a:cs typeface="Calibri"/>
            </a:endParaRPr>
          </a:p>
          <a:p>
            <a:pPr marL="0" marR="0" lvl="0" indent="0" defTabSz="1218784"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a:ea typeface="+mn-ea"/>
                <a:cs typeface="Calibri"/>
              </a:rPr>
              <a:t>Regards</a:t>
            </a:r>
          </a:p>
          <a:p>
            <a:pPr marL="0" marR="0" lvl="0" indent="0" defTabSz="1218784"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a:ea typeface="+mn-ea"/>
                <a:cs typeface="Calibri"/>
              </a:rPr>
              <a:t>Joe CEO</a:t>
            </a:r>
          </a:p>
          <a:p>
            <a:pPr marL="0" marR="0" lvl="0" indent="0" defTabSz="1218784"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a:ea typeface="+mn-ea"/>
                <a:cs typeface="Calibri"/>
              </a:rPr>
              <a:t>Chief Executive Officer</a:t>
            </a:r>
          </a:p>
          <a:p>
            <a:pPr marL="0" marR="0" lvl="0" indent="0" defTabSz="121878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04040"/>
              </a:solidFill>
              <a:effectLst/>
              <a:uLnTx/>
              <a:uFillTx/>
              <a:latin typeface="Calibri"/>
              <a:ea typeface="+mn-ea"/>
              <a:cs typeface="Calibri"/>
            </a:endParaRPr>
          </a:p>
          <a:p>
            <a:pPr marL="0" marR="0" lvl="0" indent="0" defTabSz="1218784"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a:ea typeface="+mn-ea"/>
                <a:cs typeface="Calibri"/>
              </a:rPr>
              <a:t>Sent from my iPad</a:t>
            </a:r>
          </a:p>
          <a:p>
            <a:pPr marL="0" marR="0" lvl="0" indent="0" defTabSz="1218784" eaLnBrk="1" fontAlgn="auto" latinLnBrk="0" hangingPunct="1">
              <a:lnSpc>
                <a:spcPct val="9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404040"/>
              </a:solidFill>
              <a:effectLst/>
              <a:uLnTx/>
              <a:uFillTx/>
              <a:latin typeface="Calibri"/>
              <a:ea typeface="+mn-ea"/>
              <a:cs typeface="Calibri"/>
            </a:endParaRPr>
          </a:p>
          <a:p>
            <a:pPr marL="0" marR="0" lvl="0" indent="0" defTabSz="1218784" eaLnBrk="1" fontAlgn="auto" latinLnBrk="0" hangingPunct="1">
              <a:lnSpc>
                <a:spcPct val="9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404040"/>
              </a:solidFill>
              <a:effectLst/>
              <a:uLnTx/>
              <a:uFillTx/>
              <a:latin typeface="Calibri"/>
              <a:ea typeface="+mn-ea"/>
              <a:cs typeface="Calibri"/>
            </a:endParaRPr>
          </a:p>
          <a:p>
            <a:pPr marL="0" marR="0" lvl="0" indent="0" defTabSz="1218784" eaLnBrk="1" fontAlgn="auto" latinLnBrk="0" hangingPunct="1">
              <a:lnSpc>
                <a:spcPct val="9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404040"/>
              </a:solidFill>
              <a:effectLst/>
              <a:uLnTx/>
              <a:uFillTx/>
              <a:latin typeface="Calibri"/>
              <a:ea typeface="+mn-ea"/>
              <a:cs typeface="Calibri"/>
            </a:endParaRPr>
          </a:p>
        </p:txBody>
      </p:sp>
      <p:grpSp>
        <p:nvGrpSpPr>
          <p:cNvPr id="25" name="Group 24"/>
          <p:cNvGrpSpPr>
            <a:grpSpLocks noChangeAspect="1"/>
          </p:cNvGrpSpPr>
          <p:nvPr/>
        </p:nvGrpSpPr>
        <p:grpSpPr>
          <a:xfrm>
            <a:off x="924968" y="1878931"/>
            <a:ext cx="607044" cy="607061"/>
            <a:chOff x="4545227" y="1895542"/>
            <a:chExt cx="758804" cy="758826"/>
          </a:xfrm>
        </p:grpSpPr>
        <p:sp>
          <p:nvSpPr>
            <p:cNvPr id="12" name="Oval 11"/>
            <p:cNvSpPr>
              <a:spLocks noChangeAspect="1"/>
            </p:cNvSpPr>
            <p:nvPr/>
          </p:nvSpPr>
          <p:spPr bwMode="gray">
            <a:xfrm>
              <a:off x="4545227" y="1895542"/>
              <a:ext cx="758804" cy="758826"/>
            </a:xfrm>
            <a:prstGeom prst="ellipse">
              <a:avLst/>
            </a:prstGeom>
            <a:solidFill>
              <a:schemeClr val="tx2">
                <a:lumMod val="60000"/>
                <a:lumOff val="40000"/>
              </a:scheme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Calibri"/>
              </a:endParaRPr>
            </a:p>
          </p:txBody>
        </p:sp>
        <p:grpSp>
          <p:nvGrpSpPr>
            <p:cNvPr id="20" name="Group 19"/>
            <p:cNvGrpSpPr/>
            <p:nvPr/>
          </p:nvGrpSpPr>
          <p:grpSpPr>
            <a:xfrm>
              <a:off x="4692394" y="2041744"/>
              <a:ext cx="464470" cy="466423"/>
              <a:chOff x="6494766" y="1585981"/>
              <a:chExt cx="464470" cy="466423"/>
            </a:xfrm>
          </p:grpSpPr>
          <p:sp>
            <p:nvSpPr>
              <p:cNvPr id="16" name="Oval 15"/>
              <p:cNvSpPr>
                <a:spLocks noChangeAspect="1"/>
              </p:cNvSpPr>
              <p:nvPr/>
            </p:nvSpPr>
            <p:spPr>
              <a:xfrm>
                <a:off x="6625517" y="1699989"/>
                <a:ext cx="173318" cy="242824"/>
              </a:xfrm>
              <a:prstGeom prst="ellipse">
                <a:avLst/>
              </a:prstGeom>
              <a:solidFill>
                <a:schemeClr val="bg1"/>
              </a:solidFill>
              <a:ln w="9525">
                <a:noFill/>
                <a:miter lim="800000"/>
                <a:headEnd/>
                <a:tailEnd/>
              </a:ln>
            </p:spPr>
            <p:txBody>
              <a:bodyPr wrap="square" rtlCol="0" anchor="ctr"/>
              <a:lstStyle/>
              <a:p>
                <a:pPr algn="ctr"/>
                <a:endParaRPr lang="en-US" kern="0" dirty="0">
                  <a:solidFill>
                    <a:schemeClr val="bg1"/>
                  </a:solidFill>
                </a:endParaRPr>
              </a:p>
            </p:txBody>
          </p:sp>
          <p:sp>
            <p:nvSpPr>
              <p:cNvPr id="17" name="Freeform 5"/>
              <p:cNvSpPr>
                <a:spLocks noChangeAspect="1" noEditPoints="1"/>
              </p:cNvSpPr>
              <p:nvPr/>
            </p:nvSpPr>
            <p:spPr bwMode="auto">
              <a:xfrm>
                <a:off x="6494766" y="1585981"/>
                <a:ext cx="464470" cy="466423"/>
              </a:xfrm>
              <a:custGeom>
                <a:avLst/>
                <a:gdLst>
                  <a:gd name="T0" fmla="*/ 350 w 403"/>
                  <a:gd name="T1" fmla="*/ 324 h 403"/>
                  <a:gd name="T2" fmla="*/ 281 w 403"/>
                  <a:gd name="T3" fmla="*/ 255 h 403"/>
                  <a:gd name="T4" fmla="*/ 309 w 403"/>
                  <a:gd name="T5" fmla="*/ 160 h 403"/>
                  <a:gd name="T6" fmla="*/ 348 w 403"/>
                  <a:gd name="T7" fmla="*/ 75 h 403"/>
                  <a:gd name="T8" fmla="*/ 394 w 403"/>
                  <a:gd name="T9" fmla="*/ 27 h 403"/>
                  <a:gd name="T10" fmla="*/ 372 w 403"/>
                  <a:gd name="T11" fmla="*/ 5 h 403"/>
                  <a:gd name="T12" fmla="*/ 325 w 403"/>
                  <a:gd name="T13" fmla="*/ 53 h 403"/>
                  <a:gd name="T14" fmla="*/ 278 w 403"/>
                  <a:gd name="T15" fmla="*/ 84 h 403"/>
                  <a:gd name="T16" fmla="*/ 202 w 403"/>
                  <a:gd name="T17" fmla="*/ 53 h 403"/>
                  <a:gd name="T18" fmla="*/ 126 w 403"/>
                  <a:gd name="T19" fmla="*/ 84 h 403"/>
                  <a:gd name="T20" fmla="*/ 75 w 403"/>
                  <a:gd name="T21" fmla="*/ 57 h 403"/>
                  <a:gd name="T22" fmla="*/ 30 w 403"/>
                  <a:gd name="T23" fmla="*/ 8 h 403"/>
                  <a:gd name="T24" fmla="*/ 7 w 403"/>
                  <a:gd name="T25" fmla="*/ 30 h 403"/>
                  <a:gd name="T26" fmla="*/ 52 w 403"/>
                  <a:gd name="T27" fmla="*/ 79 h 403"/>
                  <a:gd name="T28" fmla="*/ 95 w 403"/>
                  <a:gd name="T29" fmla="*/ 160 h 403"/>
                  <a:gd name="T30" fmla="*/ 123 w 403"/>
                  <a:gd name="T31" fmla="*/ 255 h 403"/>
                  <a:gd name="T32" fmla="*/ 58 w 403"/>
                  <a:gd name="T33" fmla="*/ 328 h 403"/>
                  <a:gd name="T34" fmla="*/ 9 w 403"/>
                  <a:gd name="T35" fmla="*/ 373 h 403"/>
                  <a:gd name="T36" fmla="*/ 31 w 403"/>
                  <a:gd name="T37" fmla="*/ 396 h 403"/>
                  <a:gd name="T38" fmla="*/ 80 w 403"/>
                  <a:gd name="T39" fmla="*/ 351 h 403"/>
                  <a:gd name="T40" fmla="*/ 160 w 403"/>
                  <a:gd name="T41" fmla="*/ 346 h 403"/>
                  <a:gd name="T42" fmla="*/ 244 w 403"/>
                  <a:gd name="T43" fmla="*/ 346 h 403"/>
                  <a:gd name="T44" fmla="*/ 328 w 403"/>
                  <a:gd name="T45" fmla="*/ 347 h 403"/>
                  <a:gd name="T46" fmla="*/ 376 w 403"/>
                  <a:gd name="T47" fmla="*/ 393 h 403"/>
                  <a:gd name="T48" fmla="*/ 398 w 403"/>
                  <a:gd name="T49" fmla="*/ 371 h 403"/>
                  <a:gd name="T50" fmla="*/ 223 w 403"/>
                  <a:gd name="T51" fmla="*/ 197 h 403"/>
                  <a:gd name="T52" fmla="*/ 272 w 403"/>
                  <a:gd name="T53" fmla="*/ 210 h 403"/>
                  <a:gd name="T54" fmla="*/ 247 w 403"/>
                  <a:gd name="T55" fmla="*/ 230 h 403"/>
                  <a:gd name="T56" fmla="*/ 223 w 403"/>
                  <a:gd name="T57" fmla="*/ 197 h 403"/>
                  <a:gd name="T58" fmla="*/ 157 w 403"/>
                  <a:gd name="T59" fmla="*/ 230 h 403"/>
                  <a:gd name="T60" fmla="*/ 132 w 403"/>
                  <a:gd name="T61" fmla="*/ 210 h 403"/>
                  <a:gd name="T62" fmla="*/ 181 w 403"/>
                  <a:gd name="T63" fmla="*/ 197 h 403"/>
                  <a:gd name="T64" fmla="*/ 215 w 403"/>
                  <a:gd name="T65" fmla="*/ 258 h 403"/>
                  <a:gd name="T66" fmla="*/ 202 w 403"/>
                  <a:gd name="T67" fmla="*/ 259 h 403"/>
                  <a:gd name="T68" fmla="*/ 189 w 403"/>
                  <a:gd name="T69" fmla="*/ 258 h 403"/>
                  <a:gd name="T70" fmla="*/ 194 w 403"/>
                  <a:gd name="T71" fmla="*/ 242 h 403"/>
                  <a:gd name="T72" fmla="*/ 202 w 403"/>
                  <a:gd name="T73" fmla="*/ 229 h 403"/>
                  <a:gd name="T74" fmla="*/ 210 w 403"/>
                  <a:gd name="T75" fmla="*/ 242 h 403"/>
                  <a:gd name="T76" fmla="*/ 215 w 403"/>
                  <a:gd name="T77" fmla="*/ 25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3" h="403">
                    <a:moveTo>
                      <a:pt x="398" y="349"/>
                    </a:moveTo>
                    <a:cubicBezTo>
                      <a:pt x="384" y="335"/>
                      <a:pt x="376" y="349"/>
                      <a:pt x="350" y="324"/>
                    </a:cubicBezTo>
                    <a:cubicBezTo>
                      <a:pt x="280" y="256"/>
                      <a:pt x="280" y="256"/>
                      <a:pt x="280" y="256"/>
                    </a:cubicBezTo>
                    <a:cubicBezTo>
                      <a:pt x="280" y="256"/>
                      <a:pt x="281" y="255"/>
                      <a:pt x="281" y="255"/>
                    </a:cubicBezTo>
                    <a:cubicBezTo>
                      <a:pt x="290" y="248"/>
                      <a:pt x="297" y="233"/>
                      <a:pt x="301" y="221"/>
                    </a:cubicBezTo>
                    <a:cubicBezTo>
                      <a:pt x="305" y="208"/>
                      <a:pt x="309" y="175"/>
                      <a:pt x="309" y="160"/>
                    </a:cubicBezTo>
                    <a:cubicBezTo>
                      <a:pt x="309" y="147"/>
                      <a:pt x="306" y="134"/>
                      <a:pt x="302" y="122"/>
                    </a:cubicBezTo>
                    <a:cubicBezTo>
                      <a:pt x="348" y="75"/>
                      <a:pt x="348" y="75"/>
                      <a:pt x="348" y="75"/>
                    </a:cubicBezTo>
                    <a:cubicBezTo>
                      <a:pt x="372" y="49"/>
                      <a:pt x="381" y="63"/>
                      <a:pt x="394" y="49"/>
                    </a:cubicBezTo>
                    <a:cubicBezTo>
                      <a:pt x="400" y="44"/>
                      <a:pt x="400" y="32"/>
                      <a:pt x="394" y="27"/>
                    </a:cubicBezTo>
                    <a:cubicBezTo>
                      <a:pt x="389" y="22"/>
                      <a:pt x="387" y="23"/>
                      <a:pt x="382" y="17"/>
                    </a:cubicBezTo>
                    <a:cubicBezTo>
                      <a:pt x="376" y="12"/>
                      <a:pt x="377" y="11"/>
                      <a:pt x="372" y="5"/>
                    </a:cubicBezTo>
                    <a:cubicBezTo>
                      <a:pt x="366" y="0"/>
                      <a:pt x="355" y="0"/>
                      <a:pt x="350" y="5"/>
                    </a:cubicBezTo>
                    <a:cubicBezTo>
                      <a:pt x="336" y="19"/>
                      <a:pt x="350" y="27"/>
                      <a:pt x="325" y="53"/>
                    </a:cubicBezTo>
                    <a:cubicBezTo>
                      <a:pt x="286" y="93"/>
                      <a:pt x="286" y="93"/>
                      <a:pt x="286" y="93"/>
                    </a:cubicBezTo>
                    <a:cubicBezTo>
                      <a:pt x="283" y="90"/>
                      <a:pt x="280" y="87"/>
                      <a:pt x="278" y="84"/>
                    </a:cubicBezTo>
                    <a:cubicBezTo>
                      <a:pt x="268" y="75"/>
                      <a:pt x="256" y="67"/>
                      <a:pt x="244" y="62"/>
                    </a:cubicBezTo>
                    <a:cubicBezTo>
                      <a:pt x="231" y="56"/>
                      <a:pt x="217" y="53"/>
                      <a:pt x="202" y="53"/>
                    </a:cubicBezTo>
                    <a:cubicBezTo>
                      <a:pt x="187" y="53"/>
                      <a:pt x="173" y="56"/>
                      <a:pt x="160" y="62"/>
                    </a:cubicBezTo>
                    <a:cubicBezTo>
                      <a:pt x="148" y="67"/>
                      <a:pt x="136" y="75"/>
                      <a:pt x="126" y="84"/>
                    </a:cubicBezTo>
                    <a:cubicBezTo>
                      <a:pt x="123" y="88"/>
                      <a:pt x="119" y="92"/>
                      <a:pt x="116" y="97"/>
                    </a:cubicBezTo>
                    <a:cubicBezTo>
                      <a:pt x="75" y="57"/>
                      <a:pt x="75" y="57"/>
                      <a:pt x="75" y="57"/>
                    </a:cubicBezTo>
                    <a:cubicBezTo>
                      <a:pt x="51" y="31"/>
                      <a:pt x="65" y="23"/>
                      <a:pt x="52" y="9"/>
                    </a:cubicBezTo>
                    <a:cubicBezTo>
                      <a:pt x="46" y="3"/>
                      <a:pt x="35" y="3"/>
                      <a:pt x="30" y="8"/>
                    </a:cubicBezTo>
                    <a:cubicBezTo>
                      <a:pt x="24" y="14"/>
                      <a:pt x="25" y="15"/>
                      <a:pt x="19" y="20"/>
                    </a:cubicBezTo>
                    <a:cubicBezTo>
                      <a:pt x="14" y="26"/>
                      <a:pt x="12" y="24"/>
                      <a:pt x="7" y="30"/>
                    </a:cubicBezTo>
                    <a:cubicBezTo>
                      <a:pt x="1" y="35"/>
                      <a:pt x="0" y="46"/>
                      <a:pt x="6" y="52"/>
                    </a:cubicBezTo>
                    <a:cubicBezTo>
                      <a:pt x="19" y="66"/>
                      <a:pt x="28" y="53"/>
                      <a:pt x="52" y="79"/>
                    </a:cubicBezTo>
                    <a:cubicBezTo>
                      <a:pt x="101" y="126"/>
                      <a:pt x="101" y="126"/>
                      <a:pt x="101" y="126"/>
                    </a:cubicBezTo>
                    <a:cubicBezTo>
                      <a:pt x="97" y="137"/>
                      <a:pt x="95" y="148"/>
                      <a:pt x="95" y="160"/>
                    </a:cubicBezTo>
                    <a:cubicBezTo>
                      <a:pt x="95" y="175"/>
                      <a:pt x="99" y="208"/>
                      <a:pt x="103" y="221"/>
                    </a:cubicBezTo>
                    <a:cubicBezTo>
                      <a:pt x="107" y="233"/>
                      <a:pt x="114" y="248"/>
                      <a:pt x="123" y="255"/>
                    </a:cubicBezTo>
                    <a:cubicBezTo>
                      <a:pt x="124" y="256"/>
                      <a:pt x="125" y="256"/>
                      <a:pt x="127" y="257"/>
                    </a:cubicBezTo>
                    <a:cubicBezTo>
                      <a:pt x="58" y="328"/>
                      <a:pt x="58" y="328"/>
                      <a:pt x="58" y="328"/>
                    </a:cubicBezTo>
                    <a:cubicBezTo>
                      <a:pt x="32" y="352"/>
                      <a:pt x="24" y="338"/>
                      <a:pt x="10" y="351"/>
                    </a:cubicBezTo>
                    <a:cubicBezTo>
                      <a:pt x="4" y="357"/>
                      <a:pt x="4" y="368"/>
                      <a:pt x="9" y="373"/>
                    </a:cubicBezTo>
                    <a:cubicBezTo>
                      <a:pt x="15" y="379"/>
                      <a:pt x="16" y="378"/>
                      <a:pt x="21" y="384"/>
                    </a:cubicBezTo>
                    <a:cubicBezTo>
                      <a:pt x="27" y="389"/>
                      <a:pt x="25" y="391"/>
                      <a:pt x="31" y="396"/>
                    </a:cubicBezTo>
                    <a:cubicBezTo>
                      <a:pt x="36" y="402"/>
                      <a:pt x="47" y="403"/>
                      <a:pt x="53" y="397"/>
                    </a:cubicBezTo>
                    <a:cubicBezTo>
                      <a:pt x="67" y="384"/>
                      <a:pt x="54" y="375"/>
                      <a:pt x="80" y="351"/>
                    </a:cubicBezTo>
                    <a:cubicBezTo>
                      <a:pt x="145" y="284"/>
                      <a:pt x="145" y="284"/>
                      <a:pt x="145" y="284"/>
                    </a:cubicBezTo>
                    <a:cubicBezTo>
                      <a:pt x="148" y="307"/>
                      <a:pt x="151" y="342"/>
                      <a:pt x="160" y="346"/>
                    </a:cubicBezTo>
                    <a:cubicBezTo>
                      <a:pt x="173" y="353"/>
                      <a:pt x="187" y="355"/>
                      <a:pt x="202" y="355"/>
                    </a:cubicBezTo>
                    <a:cubicBezTo>
                      <a:pt x="217" y="355"/>
                      <a:pt x="231" y="353"/>
                      <a:pt x="244" y="346"/>
                    </a:cubicBezTo>
                    <a:cubicBezTo>
                      <a:pt x="254" y="341"/>
                      <a:pt x="256" y="304"/>
                      <a:pt x="260" y="280"/>
                    </a:cubicBezTo>
                    <a:cubicBezTo>
                      <a:pt x="328" y="347"/>
                      <a:pt x="328" y="347"/>
                      <a:pt x="328" y="347"/>
                    </a:cubicBezTo>
                    <a:cubicBezTo>
                      <a:pt x="354" y="371"/>
                      <a:pt x="340" y="380"/>
                      <a:pt x="354" y="393"/>
                    </a:cubicBezTo>
                    <a:cubicBezTo>
                      <a:pt x="359" y="399"/>
                      <a:pt x="371" y="399"/>
                      <a:pt x="376" y="393"/>
                    </a:cubicBezTo>
                    <a:cubicBezTo>
                      <a:pt x="382" y="388"/>
                      <a:pt x="380" y="386"/>
                      <a:pt x="386" y="381"/>
                    </a:cubicBezTo>
                    <a:cubicBezTo>
                      <a:pt x="391" y="375"/>
                      <a:pt x="392" y="376"/>
                      <a:pt x="398" y="371"/>
                    </a:cubicBezTo>
                    <a:cubicBezTo>
                      <a:pt x="403" y="365"/>
                      <a:pt x="403" y="354"/>
                      <a:pt x="398" y="349"/>
                    </a:cubicBezTo>
                    <a:close/>
                    <a:moveTo>
                      <a:pt x="223" y="197"/>
                    </a:moveTo>
                    <a:cubicBezTo>
                      <a:pt x="223" y="184"/>
                      <a:pt x="234" y="185"/>
                      <a:pt x="247" y="185"/>
                    </a:cubicBezTo>
                    <a:cubicBezTo>
                      <a:pt x="261" y="185"/>
                      <a:pt x="272" y="196"/>
                      <a:pt x="272" y="210"/>
                    </a:cubicBezTo>
                    <a:cubicBezTo>
                      <a:pt x="272" y="219"/>
                      <a:pt x="272" y="219"/>
                      <a:pt x="272" y="219"/>
                    </a:cubicBezTo>
                    <a:cubicBezTo>
                      <a:pt x="272" y="232"/>
                      <a:pt x="261" y="230"/>
                      <a:pt x="247" y="230"/>
                    </a:cubicBezTo>
                    <a:cubicBezTo>
                      <a:pt x="234" y="230"/>
                      <a:pt x="223" y="219"/>
                      <a:pt x="223" y="206"/>
                    </a:cubicBezTo>
                    <a:cubicBezTo>
                      <a:pt x="223" y="197"/>
                      <a:pt x="223" y="197"/>
                      <a:pt x="223" y="197"/>
                    </a:cubicBezTo>
                    <a:close/>
                    <a:moveTo>
                      <a:pt x="181" y="206"/>
                    </a:moveTo>
                    <a:cubicBezTo>
                      <a:pt x="181" y="219"/>
                      <a:pt x="170" y="230"/>
                      <a:pt x="157" y="230"/>
                    </a:cubicBezTo>
                    <a:cubicBezTo>
                      <a:pt x="143" y="230"/>
                      <a:pt x="132" y="232"/>
                      <a:pt x="132" y="219"/>
                    </a:cubicBezTo>
                    <a:cubicBezTo>
                      <a:pt x="132" y="210"/>
                      <a:pt x="132" y="210"/>
                      <a:pt x="132" y="210"/>
                    </a:cubicBezTo>
                    <a:cubicBezTo>
                      <a:pt x="132" y="196"/>
                      <a:pt x="143" y="185"/>
                      <a:pt x="157" y="185"/>
                    </a:cubicBezTo>
                    <a:cubicBezTo>
                      <a:pt x="170" y="185"/>
                      <a:pt x="181" y="184"/>
                      <a:pt x="181" y="197"/>
                    </a:cubicBezTo>
                    <a:lnTo>
                      <a:pt x="181" y="206"/>
                    </a:lnTo>
                    <a:close/>
                    <a:moveTo>
                      <a:pt x="215" y="258"/>
                    </a:moveTo>
                    <a:cubicBezTo>
                      <a:pt x="214" y="259"/>
                      <a:pt x="212" y="260"/>
                      <a:pt x="209" y="260"/>
                    </a:cubicBezTo>
                    <a:cubicBezTo>
                      <a:pt x="209" y="260"/>
                      <a:pt x="205" y="259"/>
                      <a:pt x="202" y="259"/>
                    </a:cubicBezTo>
                    <a:cubicBezTo>
                      <a:pt x="199" y="259"/>
                      <a:pt x="195" y="260"/>
                      <a:pt x="195" y="260"/>
                    </a:cubicBezTo>
                    <a:cubicBezTo>
                      <a:pt x="192" y="260"/>
                      <a:pt x="190" y="259"/>
                      <a:pt x="189" y="258"/>
                    </a:cubicBezTo>
                    <a:cubicBezTo>
                      <a:pt x="188" y="256"/>
                      <a:pt x="189" y="254"/>
                      <a:pt x="190" y="252"/>
                    </a:cubicBezTo>
                    <a:cubicBezTo>
                      <a:pt x="194" y="242"/>
                      <a:pt x="194" y="242"/>
                      <a:pt x="194" y="242"/>
                    </a:cubicBezTo>
                    <a:cubicBezTo>
                      <a:pt x="197" y="233"/>
                      <a:pt x="197" y="233"/>
                      <a:pt x="197" y="233"/>
                    </a:cubicBezTo>
                    <a:cubicBezTo>
                      <a:pt x="199" y="231"/>
                      <a:pt x="200" y="229"/>
                      <a:pt x="202" y="229"/>
                    </a:cubicBezTo>
                    <a:cubicBezTo>
                      <a:pt x="204" y="229"/>
                      <a:pt x="206" y="231"/>
                      <a:pt x="207" y="233"/>
                    </a:cubicBezTo>
                    <a:cubicBezTo>
                      <a:pt x="210" y="242"/>
                      <a:pt x="210" y="242"/>
                      <a:pt x="210" y="242"/>
                    </a:cubicBezTo>
                    <a:cubicBezTo>
                      <a:pt x="214" y="252"/>
                      <a:pt x="214" y="252"/>
                      <a:pt x="214" y="252"/>
                    </a:cubicBezTo>
                    <a:cubicBezTo>
                      <a:pt x="215" y="254"/>
                      <a:pt x="216" y="256"/>
                      <a:pt x="215" y="2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p:cNvGrpSpPr/>
          <p:nvPr/>
        </p:nvGrpSpPr>
        <p:grpSpPr>
          <a:xfrm>
            <a:off x="2341097" y="1563189"/>
            <a:ext cx="8659150" cy="941421"/>
            <a:chOff x="2341097" y="1563189"/>
            <a:chExt cx="8659150" cy="941421"/>
          </a:xfrm>
        </p:grpSpPr>
        <p:grpSp>
          <p:nvGrpSpPr>
            <p:cNvPr id="2" name="Group 1"/>
            <p:cNvGrpSpPr/>
            <p:nvPr/>
          </p:nvGrpSpPr>
          <p:grpSpPr>
            <a:xfrm>
              <a:off x="2341097" y="1634912"/>
              <a:ext cx="6671747" cy="869698"/>
              <a:chOff x="2341097" y="1634912"/>
              <a:chExt cx="6671747" cy="869698"/>
            </a:xfrm>
          </p:grpSpPr>
          <p:cxnSp>
            <p:nvCxnSpPr>
              <p:cNvPr id="22" name="Elbow Connector 21"/>
              <p:cNvCxnSpPr/>
              <p:nvPr/>
            </p:nvCxnSpPr>
            <p:spPr>
              <a:xfrm rot="10800000" flipV="1">
                <a:off x="2341097" y="1724772"/>
                <a:ext cx="6530950" cy="779838"/>
              </a:xfrm>
              <a:prstGeom prst="bentConnector3">
                <a:avLst>
                  <a:gd name="adj1" fmla="val 100004"/>
                </a:avLst>
              </a:prstGeom>
              <a:ln w="47625">
                <a:solidFill>
                  <a:srgbClr val="FDBB3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gray">
              <a:xfrm>
                <a:off x="8855189" y="1634912"/>
                <a:ext cx="157655" cy="157655"/>
              </a:xfrm>
              <a:prstGeom prst="ellipse">
                <a:avLst/>
              </a:prstGeom>
              <a:solidFill>
                <a:srgbClr val="FDBB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41" name="Rectangle 40"/>
            <p:cNvSpPr/>
            <p:nvPr/>
          </p:nvSpPr>
          <p:spPr>
            <a:xfrm>
              <a:off x="8983348" y="1563189"/>
              <a:ext cx="2016899" cy="326371"/>
            </a:xfrm>
            <a:prstGeom prst="rect">
              <a:avLst/>
            </a:prstGeom>
          </p:spPr>
          <p:txBody>
            <a:bodyPr wrap="none">
              <a:spAutoFit/>
            </a:bodyPr>
            <a:lstStyle/>
            <a:p>
              <a:pPr defTabSz="685862" fontAlgn="base">
                <a:lnSpc>
                  <a:spcPts val="1800"/>
                </a:lnSpc>
                <a:spcBef>
                  <a:spcPct val="0"/>
                </a:spcBef>
                <a:spcAft>
                  <a:spcPct val="0"/>
                </a:spcAft>
                <a:buClr>
                  <a:srgbClr val="FDBB30"/>
                </a:buClr>
                <a:buSzPct val="100000"/>
                <a:defRPr/>
              </a:pPr>
              <a:r>
                <a:rPr lang="en-US" b="1" kern="0" dirty="0">
                  <a:solidFill>
                    <a:schemeClr val="bg1"/>
                  </a:solidFill>
                </a:rPr>
                <a:t>Impersonated User</a:t>
              </a:r>
            </a:p>
          </p:txBody>
        </p:sp>
      </p:grpSp>
      <p:grpSp>
        <p:nvGrpSpPr>
          <p:cNvPr id="19" name="Group 18"/>
          <p:cNvGrpSpPr/>
          <p:nvPr/>
        </p:nvGrpSpPr>
        <p:grpSpPr>
          <a:xfrm>
            <a:off x="3683727" y="2936538"/>
            <a:ext cx="7337358" cy="326371"/>
            <a:chOff x="3683727" y="2936538"/>
            <a:chExt cx="7337358" cy="326371"/>
          </a:xfrm>
        </p:grpSpPr>
        <p:grpSp>
          <p:nvGrpSpPr>
            <p:cNvPr id="6" name="Group 5"/>
            <p:cNvGrpSpPr/>
            <p:nvPr/>
          </p:nvGrpSpPr>
          <p:grpSpPr>
            <a:xfrm>
              <a:off x="3683727" y="3019294"/>
              <a:ext cx="5329117" cy="157655"/>
              <a:chOff x="3683727" y="3019294"/>
              <a:chExt cx="5329117" cy="157655"/>
            </a:xfrm>
          </p:grpSpPr>
          <p:cxnSp>
            <p:nvCxnSpPr>
              <p:cNvPr id="45" name="Elbow Connector 44"/>
              <p:cNvCxnSpPr/>
              <p:nvPr/>
            </p:nvCxnSpPr>
            <p:spPr>
              <a:xfrm flipH="1">
                <a:off x="3683727" y="3104582"/>
                <a:ext cx="5188320" cy="2399"/>
              </a:xfrm>
              <a:prstGeom prst="straightConnector1">
                <a:avLst/>
              </a:prstGeom>
              <a:ln w="47625">
                <a:solidFill>
                  <a:srgbClr val="FDBB3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gray">
              <a:xfrm>
                <a:off x="8855189" y="3019294"/>
                <a:ext cx="157655" cy="157655"/>
              </a:xfrm>
              <a:prstGeom prst="ellipse">
                <a:avLst/>
              </a:prstGeom>
              <a:solidFill>
                <a:srgbClr val="FDBB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50" name="Rectangle 49"/>
            <p:cNvSpPr/>
            <p:nvPr/>
          </p:nvSpPr>
          <p:spPr>
            <a:xfrm>
              <a:off x="8983348" y="2936538"/>
              <a:ext cx="2037737" cy="326371"/>
            </a:xfrm>
            <a:prstGeom prst="rect">
              <a:avLst/>
            </a:prstGeom>
          </p:spPr>
          <p:txBody>
            <a:bodyPr wrap="none">
              <a:spAutoFit/>
            </a:bodyPr>
            <a:lstStyle/>
            <a:p>
              <a:pPr defTabSz="685862" fontAlgn="base">
                <a:lnSpc>
                  <a:spcPts val="1800"/>
                </a:lnSpc>
                <a:spcBef>
                  <a:spcPct val="0"/>
                </a:spcBef>
                <a:spcAft>
                  <a:spcPct val="0"/>
                </a:spcAft>
                <a:buClr>
                  <a:srgbClr val="FDBB30"/>
                </a:buClr>
                <a:buSzPct val="100000"/>
                <a:defRPr/>
              </a:pPr>
              <a:r>
                <a:rPr lang="en-US" b="1" kern="0" dirty="0">
                  <a:solidFill>
                    <a:schemeClr val="bg1"/>
                  </a:solidFill>
                </a:rPr>
                <a:t>Simple Subject Line</a:t>
              </a:r>
            </a:p>
          </p:txBody>
        </p:sp>
      </p:grpSp>
      <p:grpSp>
        <p:nvGrpSpPr>
          <p:cNvPr id="21" name="Group 20"/>
          <p:cNvGrpSpPr/>
          <p:nvPr/>
        </p:nvGrpSpPr>
        <p:grpSpPr>
          <a:xfrm>
            <a:off x="7529639" y="3354741"/>
            <a:ext cx="3130771" cy="326371"/>
            <a:chOff x="7529639" y="3354741"/>
            <a:chExt cx="3130771" cy="326371"/>
          </a:xfrm>
        </p:grpSpPr>
        <p:grpSp>
          <p:nvGrpSpPr>
            <p:cNvPr id="7" name="Group 6"/>
            <p:cNvGrpSpPr/>
            <p:nvPr/>
          </p:nvGrpSpPr>
          <p:grpSpPr>
            <a:xfrm>
              <a:off x="7529639" y="3417492"/>
              <a:ext cx="1483205" cy="157655"/>
              <a:chOff x="7529639" y="3417492"/>
              <a:chExt cx="1483205" cy="157655"/>
            </a:xfrm>
          </p:grpSpPr>
          <p:cxnSp>
            <p:nvCxnSpPr>
              <p:cNvPr id="51" name="Elbow Connector 44"/>
              <p:cNvCxnSpPr/>
              <p:nvPr/>
            </p:nvCxnSpPr>
            <p:spPr>
              <a:xfrm flipH="1">
                <a:off x="7529639" y="3496319"/>
                <a:ext cx="1406626" cy="5630"/>
              </a:xfrm>
              <a:prstGeom prst="straightConnector1">
                <a:avLst/>
              </a:prstGeom>
              <a:ln w="47625">
                <a:solidFill>
                  <a:srgbClr val="FDBB3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gray">
              <a:xfrm>
                <a:off x="8855189" y="3417492"/>
                <a:ext cx="157655" cy="157655"/>
              </a:xfrm>
              <a:prstGeom prst="ellipse">
                <a:avLst/>
              </a:prstGeom>
              <a:solidFill>
                <a:srgbClr val="FDBB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56" name="Rectangle 55"/>
            <p:cNvSpPr/>
            <p:nvPr/>
          </p:nvSpPr>
          <p:spPr>
            <a:xfrm>
              <a:off x="8983348" y="3354741"/>
              <a:ext cx="1677062" cy="326371"/>
            </a:xfrm>
            <a:prstGeom prst="rect">
              <a:avLst/>
            </a:prstGeom>
          </p:spPr>
          <p:txBody>
            <a:bodyPr wrap="none">
              <a:spAutoFit/>
            </a:bodyPr>
            <a:lstStyle/>
            <a:p>
              <a:pPr defTabSz="685862" fontAlgn="base">
                <a:lnSpc>
                  <a:spcPts val="1800"/>
                </a:lnSpc>
                <a:spcBef>
                  <a:spcPct val="0"/>
                </a:spcBef>
                <a:spcAft>
                  <a:spcPct val="0"/>
                </a:spcAft>
                <a:buClr>
                  <a:srgbClr val="FDBB30"/>
                </a:buClr>
                <a:buSzPct val="100000"/>
                <a:defRPr/>
              </a:pPr>
              <a:r>
                <a:rPr lang="en-US" b="1" kern="0" dirty="0">
                  <a:solidFill>
                    <a:schemeClr val="bg1"/>
                  </a:solidFill>
                </a:rPr>
                <a:t>Urgent Request</a:t>
              </a:r>
            </a:p>
          </p:txBody>
        </p:sp>
      </p:grpSp>
      <p:grpSp>
        <p:nvGrpSpPr>
          <p:cNvPr id="27" name="Group 26"/>
          <p:cNvGrpSpPr/>
          <p:nvPr/>
        </p:nvGrpSpPr>
        <p:grpSpPr>
          <a:xfrm>
            <a:off x="3143793" y="4090016"/>
            <a:ext cx="7757068" cy="975559"/>
            <a:chOff x="3143793" y="4090016"/>
            <a:chExt cx="7757068" cy="975559"/>
          </a:xfrm>
        </p:grpSpPr>
        <p:sp>
          <p:nvSpPr>
            <p:cNvPr id="53" name="Rectangle 52"/>
            <p:cNvSpPr/>
            <p:nvPr/>
          </p:nvSpPr>
          <p:spPr>
            <a:xfrm>
              <a:off x="8983348" y="4090016"/>
              <a:ext cx="1917513" cy="326371"/>
            </a:xfrm>
            <a:prstGeom prst="rect">
              <a:avLst/>
            </a:prstGeom>
          </p:spPr>
          <p:txBody>
            <a:bodyPr wrap="none">
              <a:spAutoFit/>
            </a:bodyPr>
            <a:lstStyle/>
            <a:p>
              <a:pPr defTabSz="685862" fontAlgn="base">
                <a:lnSpc>
                  <a:spcPts val="1800"/>
                </a:lnSpc>
                <a:spcBef>
                  <a:spcPct val="0"/>
                </a:spcBef>
                <a:spcAft>
                  <a:spcPct val="0"/>
                </a:spcAft>
                <a:buClr>
                  <a:srgbClr val="FDBB30"/>
                </a:buClr>
                <a:buSzPct val="100000"/>
                <a:defRPr/>
              </a:pPr>
              <a:r>
                <a:rPr lang="en-US" b="1" kern="0" dirty="0">
                  <a:solidFill>
                    <a:schemeClr val="bg1"/>
                  </a:solidFill>
                </a:rPr>
                <a:t>Social Engineering</a:t>
              </a:r>
            </a:p>
          </p:txBody>
        </p:sp>
        <p:grpSp>
          <p:nvGrpSpPr>
            <p:cNvPr id="9" name="Group 8"/>
            <p:cNvGrpSpPr/>
            <p:nvPr/>
          </p:nvGrpSpPr>
          <p:grpSpPr>
            <a:xfrm>
              <a:off x="3143793" y="4186586"/>
              <a:ext cx="5869051" cy="157655"/>
              <a:chOff x="3143793" y="4186586"/>
              <a:chExt cx="5869051" cy="157655"/>
            </a:xfrm>
          </p:grpSpPr>
          <p:cxnSp>
            <p:nvCxnSpPr>
              <p:cNvPr id="54" name="Elbow Connector 44"/>
              <p:cNvCxnSpPr/>
              <p:nvPr/>
            </p:nvCxnSpPr>
            <p:spPr>
              <a:xfrm flipH="1">
                <a:off x="3143793" y="4265414"/>
                <a:ext cx="5715000" cy="0"/>
              </a:xfrm>
              <a:prstGeom prst="straightConnector1">
                <a:avLst/>
              </a:prstGeom>
              <a:ln w="47625">
                <a:solidFill>
                  <a:srgbClr val="FDBB3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bwMode="gray">
              <a:xfrm>
                <a:off x="8855189" y="4186586"/>
                <a:ext cx="157655" cy="157655"/>
              </a:xfrm>
              <a:prstGeom prst="ellipse">
                <a:avLst/>
              </a:prstGeom>
              <a:solidFill>
                <a:srgbClr val="FDBB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0" name="Group 9"/>
            <p:cNvGrpSpPr/>
            <p:nvPr/>
          </p:nvGrpSpPr>
          <p:grpSpPr>
            <a:xfrm>
              <a:off x="3143793" y="4413181"/>
              <a:ext cx="7055873" cy="652394"/>
              <a:chOff x="3143793" y="4413181"/>
              <a:chExt cx="7055873" cy="652394"/>
            </a:xfrm>
          </p:grpSpPr>
          <p:cxnSp>
            <p:nvCxnSpPr>
              <p:cNvPr id="57" name="Elbow Connector 44"/>
              <p:cNvCxnSpPr/>
              <p:nvPr/>
            </p:nvCxnSpPr>
            <p:spPr>
              <a:xfrm rot="5400000">
                <a:off x="6330387" y="1275103"/>
                <a:ext cx="603878" cy="6977065"/>
              </a:xfrm>
              <a:prstGeom prst="bentConnector2">
                <a:avLst/>
              </a:prstGeom>
              <a:ln w="47625">
                <a:solidFill>
                  <a:srgbClr val="FDBB3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6" name="Oval 65"/>
              <p:cNvSpPr/>
              <p:nvPr/>
            </p:nvSpPr>
            <p:spPr bwMode="gray">
              <a:xfrm>
                <a:off x="10042011" y="4413181"/>
                <a:ext cx="157655" cy="157655"/>
              </a:xfrm>
              <a:prstGeom prst="ellipse">
                <a:avLst/>
              </a:prstGeom>
              <a:solidFill>
                <a:srgbClr val="FDBB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5" name="Group 14"/>
          <p:cNvGrpSpPr/>
          <p:nvPr/>
        </p:nvGrpSpPr>
        <p:grpSpPr>
          <a:xfrm>
            <a:off x="3729446" y="1886354"/>
            <a:ext cx="7581783" cy="603536"/>
            <a:chOff x="3729446" y="1886354"/>
            <a:chExt cx="7581783" cy="603536"/>
          </a:xfrm>
        </p:grpSpPr>
        <p:sp>
          <p:nvSpPr>
            <p:cNvPr id="44" name="Rectangle 43"/>
            <p:cNvSpPr/>
            <p:nvPr/>
          </p:nvSpPr>
          <p:spPr>
            <a:xfrm>
              <a:off x="8983348" y="1886354"/>
              <a:ext cx="2327881" cy="326371"/>
            </a:xfrm>
            <a:prstGeom prst="rect">
              <a:avLst/>
            </a:prstGeom>
          </p:spPr>
          <p:txBody>
            <a:bodyPr wrap="none">
              <a:spAutoFit/>
            </a:bodyPr>
            <a:lstStyle/>
            <a:p>
              <a:pPr defTabSz="685862" fontAlgn="base">
                <a:lnSpc>
                  <a:spcPts val="1800"/>
                </a:lnSpc>
                <a:spcBef>
                  <a:spcPct val="0"/>
                </a:spcBef>
                <a:spcAft>
                  <a:spcPct val="0"/>
                </a:spcAft>
                <a:buClr>
                  <a:srgbClr val="FDBB30"/>
                </a:buClr>
                <a:buSzPct val="100000"/>
                <a:defRPr/>
              </a:pPr>
              <a:r>
                <a:rPr lang="en-US" b="1" kern="0" dirty="0">
                  <a:solidFill>
                    <a:schemeClr val="bg1"/>
                  </a:solidFill>
                </a:rPr>
                <a:t>Impersonated Domain</a:t>
              </a:r>
            </a:p>
          </p:txBody>
        </p:sp>
        <p:grpSp>
          <p:nvGrpSpPr>
            <p:cNvPr id="4" name="Group 3"/>
            <p:cNvGrpSpPr/>
            <p:nvPr/>
          </p:nvGrpSpPr>
          <p:grpSpPr>
            <a:xfrm>
              <a:off x="3729446" y="1958638"/>
              <a:ext cx="5283398" cy="531252"/>
              <a:chOff x="3729446" y="1958638"/>
              <a:chExt cx="5283398" cy="531252"/>
            </a:xfrm>
          </p:grpSpPr>
          <p:cxnSp>
            <p:nvCxnSpPr>
              <p:cNvPr id="42" name="Elbow Connector 41"/>
              <p:cNvCxnSpPr/>
              <p:nvPr/>
            </p:nvCxnSpPr>
            <p:spPr>
              <a:xfrm rot="10800000" flipV="1">
                <a:off x="3729446" y="2032690"/>
                <a:ext cx="5212080" cy="457200"/>
              </a:xfrm>
              <a:prstGeom prst="bentConnector3">
                <a:avLst>
                  <a:gd name="adj1" fmla="val 99972"/>
                </a:avLst>
              </a:prstGeom>
              <a:ln w="47625">
                <a:solidFill>
                  <a:srgbClr val="FDBB3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8855189" y="1958638"/>
                <a:ext cx="157655" cy="157655"/>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8" name="Group 17"/>
          <p:cNvGrpSpPr/>
          <p:nvPr/>
        </p:nvGrpSpPr>
        <p:grpSpPr>
          <a:xfrm>
            <a:off x="4876800" y="2383810"/>
            <a:ext cx="5636134" cy="487717"/>
            <a:chOff x="4540114" y="2383810"/>
            <a:chExt cx="5972820" cy="487717"/>
          </a:xfrm>
        </p:grpSpPr>
        <p:sp>
          <p:nvSpPr>
            <p:cNvPr id="116" name="Rectangle 115"/>
            <p:cNvSpPr/>
            <p:nvPr/>
          </p:nvSpPr>
          <p:spPr>
            <a:xfrm>
              <a:off x="8983348" y="2383810"/>
              <a:ext cx="1529586" cy="326371"/>
            </a:xfrm>
            <a:prstGeom prst="rect">
              <a:avLst/>
            </a:prstGeom>
          </p:spPr>
          <p:txBody>
            <a:bodyPr wrap="none">
              <a:spAutoFit/>
            </a:bodyPr>
            <a:lstStyle/>
            <a:p>
              <a:pPr defTabSz="685862" fontAlgn="base">
                <a:lnSpc>
                  <a:spcPts val="1800"/>
                </a:lnSpc>
                <a:spcBef>
                  <a:spcPct val="0"/>
                </a:spcBef>
                <a:spcAft>
                  <a:spcPct val="0"/>
                </a:spcAft>
                <a:buClr>
                  <a:srgbClr val="FDBB30"/>
                </a:buClr>
                <a:buSzPct val="100000"/>
                <a:defRPr/>
              </a:pPr>
              <a:r>
                <a:rPr lang="en-US" b="1" kern="0" dirty="0">
                  <a:solidFill>
                    <a:schemeClr val="bg1"/>
                  </a:solidFill>
                </a:rPr>
                <a:t>Targeted User</a:t>
              </a:r>
            </a:p>
          </p:txBody>
        </p:sp>
        <p:grpSp>
          <p:nvGrpSpPr>
            <p:cNvPr id="5" name="Group 4"/>
            <p:cNvGrpSpPr/>
            <p:nvPr/>
          </p:nvGrpSpPr>
          <p:grpSpPr>
            <a:xfrm>
              <a:off x="4540114" y="2429210"/>
              <a:ext cx="4472730" cy="442317"/>
              <a:chOff x="4540114" y="2429210"/>
              <a:chExt cx="4472730" cy="442317"/>
            </a:xfrm>
          </p:grpSpPr>
          <p:cxnSp>
            <p:nvCxnSpPr>
              <p:cNvPr id="112" name="Elbow Connector 111"/>
              <p:cNvCxnSpPr/>
              <p:nvPr/>
            </p:nvCxnSpPr>
            <p:spPr>
              <a:xfrm rot="10800000" flipV="1">
                <a:off x="4540114" y="2502690"/>
                <a:ext cx="4315968" cy="368837"/>
              </a:xfrm>
              <a:prstGeom prst="bentConnector3">
                <a:avLst>
                  <a:gd name="adj1" fmla="val 50000"/>
                </a:avLst>
              </a:prstGeom>
              <a:ln w="47625">
                <a:solidFill>
                  <a:srgbClr val="FDBB3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5" name="Oval 114"/>
              <p:cNvSpPr/>
              <p:nvPr/>
            </p:nvSpPr>
            <p:spPr bwMode="gray">
              <a:xfrm>
                <a:off x="8855189" y="2429210"/>
                <a:ext cx="157655" cy="157655"/>
              </a:xfrm>
              <a:prstGeom prst="ellipse">
                <a:avLst/>
              </a:prstGeom>
              <a:solidFill>
                <a:srgbClr val="FDBB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24" name="Group 23"/>
          <p:cNvGrpSpPr/>
          <p:nvPr/>
        </p:nvGrpSpPr>
        <p:grpSpPr>
          <a:xfrm>
            <a:off x="7553938" y="3761031"/>
            <a:ext cx="3781336" cy="326371"/>
            <a:chOff x="7553938" y="3761031"/>
            <a:chExt cx="3781336" cy="326371"/>
          </a:xfrm>
        </p:grpSpPr>
        <p:grpSp>
          <p:nvGrpSpPr>
            <p:cNvPr id="8" name="Group 7"/>
            <p:cNvGrpSpPr/>
            <p:nvPr/>
          </p:nvGrpSpPr>
          <p:grpSpPr>
            <a:xfrm>
              <a:off x="7553938" y="3823782"/>
              <a:ext cx="1458906" cy="157655"/>
              <a:chOff x="7553938" y="3823782"/>
              <a:chExt cx="1458906" cy="157655"/>
            </a:xfrm>
          </p:grpSpPr>
          <p:cxnSp>
            <p:nvCxnSpPr>
              <p:cNvPr id="43" name="Elbow Connector 44"/>
              <p:cNvCxnSpPr/>
              <p:nvPr/>
            </p:nvCxnSpPr>
            <p:spPr>
              <a:xfrm flipH="1">
                <a:off x="7553938" y="3902609"/>
                <a:ext cx="1406626" cy="5630"/>
              </a:xfrm>
              <a:prstGeom prst="straightConnector1">
                <a:avLst/>
              </a:prstGeom>
              <a:ln w="47625">
                <a:solidFill>
                  <a:srgbClr val="FDBB3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6" name="Oval 45"/>
              <p:cNvSpPr/>
              <p:nvPr/>
            </p:nvSpPr>
            <p:spPr bwMode="gray">
              <a:xfrm>
                <a:off x="8855189" y="3823782"/>
                <a:ext cx="157655" cy="157655"/>
              </a:xfrm>
              <a:prstGeom prst="ellipse">
                <a:avLst/>
              </a:prstGeom>
              <a:solidFill>
                <a:srgbClr val="FDBB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47" name="Rectangle 46"/>
            <p:cNvSpPr/>
            <p:nvPr/>
          </p:nvSpPr>
          <p:spPr>
            <a:xfrm>
              <a:off x="8983348" y="3761031"/>
              <a:ext cx="2351926" cy="326371"/>
            </a:xfrm>
            <a:prstGeom prst="rect">
              <a:avLst/>
            </a:prstGeom>
          </p:spPr>
          <p:txBody>
            <a:bodyPr wrap="none">
              <a:spAutoFit/>
            </a:bodyPr>
            <a:lstStyle/>
            <a:p>
              <a:pPr defTabSz="685862" fontAlgn="base">
                <a:lnSpc>
                  <a:spcPts val="1800"/>
                </a:lnSpc>
                <a:spcBef>
                  <a:spcPct val="0"/>
                </a:spcBef>
                <a:spcAft>
                  <a:spcPct val="0"/>
                </a:spcAft>
                <a:buClr>
                  <a:srgbClr val="FDBB30"/>
                </a:buClr>
                <a:buSzPct val="100000"/>
                <a:defRPr/>
              </a:pPr>
              <a:r>
                <a:rPr lang="en-US" b="1" kern="0" dirty="0">
                  <a:solidFill>
                    <a:schemeClr val="bg1"/>
                  </a:solidFill>
                </a:rPr>
                <a:t>No Attachment or Link</a:t>
              </a:r>
            </a:p>
          </p:txBody>
        </p:sp>
      </p:grpSp>
    </p:spTree>
    <p:extLst>
      <p:ext uri="{BB962C8B-B14F-4D97-AF65-F5344CB8AC3E}">
        <p14:creationId xmlns:p14="http://schemas.microsoft.com/office/powerpoint/2010/main" val="401952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7841612" y="2735469"/>
            <a:ext cx="2769996" cy="1547864"/>
            <a:chOff x="8657984" y="1618768"/>
            <a:chExt cx="2770718" cy="1548267"/>
          </a:xfrm>
        </p:grpSpPr>
        <p:sp>
          <p:nvSpPr>
            <p:cNvPr id="65" name="Freeform 136"/>
            <p:cNvSpPr>
              <a:spLocks/>
            </p:cNvSpPr>
            <p:nvPr/>
          </p:nvSpPr>
          <p:spPr bwMode="auto">
            <a:xfrm>
              <a:off x="8657984" y="1618768"/>
              <a:ext cx="2770718" cy="1548267"/>
            </a:xfrm>
            <a:custGeom>
              <a:avLst/>
              <a:gdLst>
                <a:gd name="T0" fmla="*/ 2421 w 2797"/>
                <a:gd name="T1" fmla="*/ 681 h 1561"/>
                <a:gd name="T2" fmla="*/ 2422 w 2797"/>
                <a:gd name="T3" fmla="*/ 646 h 1561"/>
                <a:gd name="T4" fmla="*/ 1775 w 2797"/>
                <a:gd name="T5" fmla="*/ 0 h 1561"/>
                <a:gd name="T6" fmla="*/ 1208 w 2797"/>
                <a:gd name="T7" fmla="*/ 336 h 1561"/>
                <a:gd name="T8" fmla="*/ 915 w 2797"/>
                <a:gd name="T9" fmla="*/ 224 h 1561"/>
                <a:gd name="T10" fmla="*/ 474 w 2797"/>
                <a:gd name="T11" fmla="*/ 664 h 1561"/>
                <a:gd name="T12" fmla="*/ 475 w 2797"/>
                <a:gd name="T13" fmla="*/ 677 h 1561"/>
                <a:gd name="T14" fmla="*/ 441 w 2797"/>
                <a:gd name="T15" fmla="*/ 676 h 1561"/>
                <a:gd name="T16" fmla="*/ 0 w 2797"/>
                <a:gd name="T17" fmla="*/ 1117 h 1561"/>
                <a:gd name="T18" fmla="*/ 415 w 2797"/>
                <a:gd name="T19" fmla="*/ 1556 h 1561"/>
                <a:gd name="T20" fmla="*/ 415 w 2797"/>
                <a:gd name="T21" fmla="*/ 1561 h 1561"/>
                <a:gd name="T22" fmla="*/ 2332 w 2797"/>
                <a:gd name="T23" fmla="*/ 1561 h 1561"/>
                <a:gd name="T24" fmla="*/ 2332 w 2797"/>
                <a:gd name="T25" fmla="*/ 1556 h 1561"/>
                <a:gd name="T26" fmla="*/ 2357 w 2797"/>
                <a:gd name="T27" fmla="*/ 1557 h 1561"/>
                <a:gd name="T28" fmla="*/ 2797 w 2797"/>
                <a:gd name="T29" fmla="*/ 1117 h 1561"/>
                <a:gd name="T30" fmla="*/ 2421 w 2797"/>
                <a:gd name="T31" fmla="*/ 681 h 1561"/>
                <a:gd name="connsiteX0" fmla="*/ 8656 w 10000"/>
                <a:gd name="connsiteY0" fmla="*/ 4363 h 10000"/>
                <a:gd name="connsiteX1" fmla="*/ 8659 w 10000"/>
                <a:gd name="connsiteY1" fmla="*/ 4138 h 10000"/>
                <a:gd name="connsiteX2" fmla="*/ 6346 w 10000"/>
                <a:gd name="connsiteY2" fmla="*/ 0 h 10000"/>
                <a:gd name="connsiteX3" fmla="*/ 4319 w 10000"/>
                <a:gd name="connsiteY3" fmla="*/ 2152 h 10000"/>
                <a:gd name="connsiteX4" fmla="*/ 3271 w 10000"/>
                <a:gd name="connsiteY4" fmla="*/ 1435 h 10000"/>
                <a:gd name="connsiteX5" fmla="*/ 1695 w 10000"/>
                <a:gd name="connsiteY5" fmla="*/ 4254 h 10000"/>
                <a:gd name="connsiteX6" fmla="*/ 1698 w 10000"/>
                <a:gd name="connsiteY6" fmla="*/ 4337 h 10000"/>
                <a:gd name="connsiteX7" fmla="*/ 1577 w 10000"/>
                <a:gd name="connsiteY7" fmla="*/ 4331 h 10000"/>
                <a:gd name="connsiteX8" fmla="*/ 0 w 10000"/>
                <a:gd name="connsiteY8" fmla="*/ 7156 h 10000"/>
                <a:gd name="connsiteX9" fmla="*/ 1484 w 10000"/>
                <a:gd name="connsiteY9" fmla="*/ 9968 h 10000"/>
                <a:gd name="connsiteX10" fmla="*/ 1484 w 10000"/>
                <a:gd name="connsiteY10" fmla="*/ 10000 h 10000"/>
                <a:gd name="connsiteX11" fmla="*/ 8338 w 10000"/>
                <a:gd name="connsiteY11" fmla="*/ 10000 h 10000"/>
                <a:gd name="connsiteX12" fmla="*/ 8427 w 10000"/>
                <a:gd name="connsiteY12" fmla="*/ 9974 h 10000"/>
                <a:gd name="connsiteX13" fmla="*/ 10000 w 10000"/>
                <a:gd name="connsiteY13" fmla="*/ 7156 h 10000"/>
                <a:gd name="connsiteX14" fmla="*/ 8656 w 10000"/>
                <a:gd name="connsiteY14" fmla="*/ 4363 h 10000"/>
                <a:gd name="connsiteX0" fmla="*/ 8656 w 10000"/>
                <a:gd name="connsiteY0" fmla="*/ 4363 h 10000"/>
                <a:gd name="connsiteX1" fmla="*/ 8659 w 10000"/>
                <a:gd name="connsiteY1" fmla="*/ 4138 h 10000"/>
                <a:gd name="connsiteX2" fmla="*/ 6346 w 10000"/>
                <a:gd name="connsiteY2" fmla="*/ 0 h 10000"/>
                <a:gd name="connsiteX3" fmla="*/ 4319 w 10000"/>
                <a:gd name="connsiteY3" fmla="*/ 2152 h 10000"/>
                <a:gd name="connsiteX4" fmla="*/ 3271 w 10000"/>
                <a:gd name="connsiteY4" fmla="*/ 1435 h 10000"/>
                <a:gd name="connsiteX5" fmla="*/ 1695 w 10000"/>
                <a:gd name="connsiteY5" fmla="*/ 4254 h 10000"/>
                <a:gd name="connsiteX6" fmla="*/ 1698 w 10000"/>
                <a:gd name="connsiteY6" fmla="*/ 4337 h 10000"/>
                <a:gd name="connsiteX7" fmla="*/ 1577 w 10000"/>
                <a:gd name="connsiteY7" fmla="*/ 4331 h 10000"/>
                <a:gd name="connsiteX8" fmla="*/ 0 w 10000"/>
                <a:gd name="connsiteY8" fmla="*/ 7156 h 10000"/>
                <a:gd name="connsiteX9" fmla="*/ 1484 w 10000"/>
                <a:gd name="connsiteY9" fmla="*/ 9968 h 10000"/>
                <a:gd name="connsiteX10" fmla="*/ 1484 w 10000"/>
                <a:gd name="connsiteY10" fmla="*/ 10000 h 10000"/>
                <a:gd name="connsiteX11" fmla="*/ 8427 w 10000"/>
                <a:gd name="connsiteY11" fmla="*/ 9974 h 10000"/>
                <a:gd name="connsiteX12" fmla="*/ 10000 w 10000"/>
                <a:gd name="connsiteY12" fmla="*/ 7156 h 10000"/>
                <a:gd name="connsiteX13" fmla="*/ 8656 w 10000"/>
                <a:gd name="connsiteY13" fmla="*/ 4363 h 10000"/>
                <a:gd name="connsiteX0" fmla="*/ 8656 w 10000"/>
                <a:gd name="connsiteY0" fmla="*/ 4363 h 9974"/>
                <a:gd name="connsiteX1" fmla="*/ 8659 w 10000"/>
                <a:gd name="connsiteY1" fmla="*/ 4138 h 9974"/>
                <a:gd name="connsiteX2" fmla="*/ 6346 w 10000"/>
                <a:gd name="connsiteY2" fmla="*/ 0 h 9974"/>
                <a:gd name="connsiteX3" fmla="*/ 4319 w 10000"/>
                <a:gd name="connsiteY3" fmla="*/ 2152 h 9974"/>
                <a:gd name="connsiteX4" fmla="*/ 3271 w 10000"/>
                <a:gd name="connsiteY4" fmla="*/ 1435 h 9974"/>
                <a:gd name="connsiteX5" fmla="*/ 1695 w 10000"/>
                <a:gd name="connsiteY5" fmla="*/ 4254 h 9974"/>
                <a:gd name="connsiteX6" fmla="*/ 1698 w 10000"/>
                <a:gd name="connsiteY6" fmla="*/ 4337 h 9974"/>
                <a:gd name="connsiteX7" fmla="*/ 1577 w 10000"/>
                <a:gd name="connsiteY7" fmla="*/ 4331 h 9974"/>
                <a:gd name="connsiteX8" fmla="*/ 0 w 10000"/>
                <a:gd name="connsiteY8" fmla="*/ 7156 h 9974"/>
                <a:gd name="connsiteX9" fmla="*/ 1484 w 10000"/>
                <a:gd name="connsiteY9" fmla="*/ 9968 h 9974"/>
                <a:gd name="connsiteX10" fmla="*/ 8427 w 10000"/>
                <a:gd name="connsiteY10" fmla="*/ 9974 h 9974"/>
                <a:gd name="connsiteX11" fmla="*/ 10000 w 10000"/>
                <a:gd name="connsiteY11" fmla="*/ 7156 h 9974"/>
                <a:gd name="connsiteX12" fmla="*/ 8656 w 10000"/>
                <a:gd name="connsiteY12" fmla="*/ 4363 h 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4">
                  <a:moveTo>
                    <a:pt x="8656" y="4363"/>
                  </a:moveTo>
                  <a:cubicBezTo>
                    <a:pt x="8656" y="4286"/>
                    <a:pt x="8659" y="4209"/>
                    <a:pt x="8659" y="4138"/>
                  </a:cubicBezTo>
                  <a:cubicBezTo>
                    <a:pt x="8659" y="1851"/>
                    <a:pt x="7622" y="0"/>
                    <a:pt x="6346" y="0"/>
                  </a:cubicBezTo>
                  <a:cubicBezTo>
                    <a:pt x="5474" y="0"/>
                    <a:pt x="4712" y="865"/>
                    <a:pt x="4319" y="2152"/>
                  </a:cubicBezTo>
                  <a:cubicBezTo>
                    <a:pt x="4040" y="1704"/>
                    <a:pt x="3675" y="1435"/>
                    <a:pt x="3271" y="1435"/>
                  </a:cubicBezTo>
                  <a:cubicBezTo>
                    <a:pt x="2403" y="1435"/>
                    <a:pt x="1695" y="2697"/>
                    <a:pt x="1695" y="4254"/>
                  </a:cubicBezTo>
                  <a:cubicBezTo>
                    <a:pt x="1695" y="4286"/>
                    <a:pt x="1698" y="4311"/>
                    <a:pt x="1698" y="4337"/>
                  </a:cubicBezTo>
                  <a:cubicBezTo>
                    <a:pt x="1655" y="4337"/>
                    <a:pt x="1616" y="4331"/>
                    <a:pt x="1577" y="4331"/>
                  </a:cubicBezTo>
                  <a:cubicBezTo>
                    <a:pt x="704" y="4331"/>
                    <a:pt x="0" y="5593"/>
                    <a:pt x="0" y="7156"/>
                  </a:cubicBezTo>
                  <a:cubicBezTo>
                    <a:pt x="0" y="8661"/>
                    <a:pt x="658" y="9885"/>
                    <a:pt x="1484" y="9968"/>
                  </a:cubicBezTo>
                  <a:lnTo>
                    <a:pt x="8427" y="9974"/>
                  </a:lnTo>
                  <a:cubicBezTo>
                    <a:pt x="9296" y="9974"/>
                    <a:pt x="10000" y="8712"/>
                    <a:pt x="10000" y="7156"/>
                  </a:cubicBezTo>
                  <a:cubicBezTo>
                    <a:pt x="10000" y="5734"/>
                    <a:pt x="9417" y="4561"/>
                    <a:pt x="8656" y="4363"/>
                  </a:cubicBezTo>
                  <a:close/>
                </a:path>
              </a:pathLst>
            </a:custGeom>
            <a:solidFill>
              <a:srgbClr val="FFFFFF">
                <a:lumMod val="95000"/>
              </a:srgbClr>
            </a:solidFill>
            <a:ln w="38100">
              <a:solidFill>
                <a:srgbClr val="FFFFFF">
                  <a:lumMod val="85000"/>
                </a:srgbClr>
              </a:solidFill>
            </a:ln>
          </p:spPr>
          <p:txBody>
            <a:bodyPr vert="horz" wrap="square" lIns="91392" tIns="45696" rIns="91392" bIns="45696" numCol="1" anchor="t" anchorCtr="0" compatLnSpc="1">
              <a:prstTxWarp prst="textNoShape">
                <a:avLst/>
              </a:prstTxWarp>
            </a:bodyPr>
            <a:lstStyle/>
            <a:p>
              <a:pPr defTabSz="913852">
                <a:defRPr/>
              </a:pPr>
              <a:endParaRPr lang="en-US" sz="1200" kern="0" dirty="0">
                <a:solidFill>
                  <a:sysClr val="windowText" lastClr="000000"/>
                </a:solidFill>
                <a:ea typeface="Calibri" charset="0"/>
                <a:cs typeface="Calibri" charset="0"/>
              </a:endParaRPr>
            </a:p>
          </p:txBody>
        </p:sp>
        <p:grpSp>
          <p:nvGrpSpPr>
            <p:cNvPr id="66" name="Group 65"/>
            <p:cNvGrpSpPr>
              <a:grpSpLocks noChangeAspect="1"/>
            </p:cNvGrpSpPr>
            <p:nvPr/>
          </p:nvGrpSpPr>
          <p:grpSpPr>
            <a:xfrm>
              <a:off x="9513163" y="2613690"/>
              <a:ext cx="1332960" cy="294673"/>
              <a:chOff x="1549400" y="4437063"/>
              <a:chExt cx="8394700" cy="1855787"/>
            </a:xfrm>
          </p:grpSpPr>
          <p:sp>
            <p:nvSpPr>
              <p:cNvPr id="68" name="Freeform 9"/>
              <p:cNvSpPr>
                <a:spLocks noEditPoints="1"/>
              </p:cNvSpPr>
              <p:nvPr/>
            </p:nvSpPr>
            <p:spPr bwMode="auto">
              <a:xfrm>
                <a:off x="3649663" y="4789488"/>
                <a:ext cx="1046163" cy="1149350"/>
              </a:xfrm>
              <a:custGeom>
                <a:avLst/>
                <a:gdLst>
                  <a:gd name="T0" fmla="*/ 280 w 280"/>
                  <a:gd name="T1" fmla="*/ 149 h 306"/>
                  <a:gd name="T2" fmla="*/ 263 w 280"/>
                  <a:gd name="T3" fmla="*/ 232 h 306"/>
                  <a:gd name="T4" fmla="*/ 213 w 280"/>
                  <a:gd name="T5" fmla="*/ 287 h 306"/>
                  <a:gd name="T6" fmla="*/ 139 w 280"/>
                  <a:gd name="T7" fmla="*/ 306 h 306"/>
                  <a:gd name="T8" fmla="*/ 67 w 280"/>
                  <a:gd name="T9" fmla="*/ 288 h 306"/>
                  <a:gd name="T10" fmla="*/ 17 w 280"/>
                  <a:gd name="T11" fmla="*/ 235 h 306"/>
                  <a:gd name="T12" fmla="*/ 0 w 280"/>
                  <a:gd name="T13" fmla="*/ 157 h 306"/>
                  <a:gd name="T14" fmla="*/ 18 w 280"/>
                  <a:gd name="T15" fmla="*/ 74 h 306"/>
                  <a:gd name="T16" fmla="*/ 68 w 280"/>
                  <a:gd name="T17" fmla="*/ 19 h 306"/>
                  <a:gd name="T18" fmla="*/ 144 w 280"/>
                  <a:gd name="T19" fmla="*/ 0 h 306"/>
                  <a:gd name="T20" fmla="*/ 215 w 280"/>
                  <a:gd name="T21" fmla="*/ 19 h 306"/>
                  <a:gd name="T22" fmla="*/ 263 w 280"/>
                  <a:gd name="T23" fmla="*/ 72 h 306"/>
                  <a:gd name="T24" fmla="*/ 280 w 280"/>
                  <a:gd name="T25" fmla="*/ 149 h 306"/>
                  <a:gd name="T26" fmla="*/ 244 w 280"/>
                  <a:gd name="T27" fmla="*/ 154 h 306"/>
                  <a:gd name="T28" fmla="*/ 217 w 280"/>
                  <a:gd name="T29" fmla="*/ 64 h 306"/>
                  <a:gd name="T30" fmla="*/ 141 w 280"/>
                  <a:gd name="T31" fmla="*/ 31 h 306"/>
                  <a:gd name="T32" fmla="*/ 87 w 280"/>
                  <a:gd name="T33" fmla="*/ 47 h 306"/>
                  <a:gd name="T34" fmla="*/ 50 w 280"/>
                  <a:gd name="T35" fmla="*/ 90 h 306"/>
                  <a:gd name="T36" fmla="*/ 36 w 280"/>
                  <a:gd name="T37" fmla="*/ 153 h 306"/>
                  <a:gd name="T38" fmla="*/ 49 w 280"/>
                  <a:gd name="T39" fmla="*/ 217 h 306"/>
                  <a:gd name="T40" fmla="*/ 85 w 280"/>
                  <a:gd name="T41" fmla="*/ 260 h 306"/>
                  <a:gd name="T42" fmla="*/ 139 w 280"/>
                  <a:gd name="T43" fmla="*/ 275 h 306"/>
                  <a:gd name="T44" fmla="*/ 216 w 280"/>
                  <a:gd name="T45" fmla="*/ 243 h 306"/>
                  <a:gd name="T46" fmla="*/ 244 w 280"/>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06">
                    <a:moveTo>
                      <a:pt x="280" y="149"/>
                    </a:moveTo>
                    <a:cubicBezTo>
                      <a:pt x="280" y="181"/>
                      <a:pt x="275" y="209"/>
                      <a:pt x="263" y="232"/>
                    </a:cubicBezTo>
                    <a:cubicBezTo>
                      <a:pt x="252" y="256"/>
                      <a:pt x="235" y="274"/>
                      <a:pt x="213" y="287"/>
                    </a:cubicBezTo>
                    <a:cubicBezTo>
                      <a:pt x="192" y="300"/>
                      <a:pt x="167" y="306"/>
                      <a:pt x="139" y="306"/>
                    </a:cubicBezTo>
                    <a:cubicBezTo>
                      <a:pt x="112" y="306"/>
                      <a:pt x="88" y="300"/>
                      <a:pt x="67" y="288"/>
                    </a:cubicBezTo>
                    <a:cubicBezTo>
                      <a:pt x="45" y="275"/>
                      <a:pt x="29" y="258"/>
                      <a:pt x="17" y="235"/>
                    </a:cubicBezTo>
                    <a:cubicBezTo>
                      <a:pt x="6" y="212"/>
                      <a:pt x="0" y="186"/>
                      <a:pt x="0" y="157"/>
                    </a:cubicBezTo>
                    <a:cubicBezTo>
                      <a:pt x="0" y="125"/>
                      <a:pt x="6" y="98"/>
                      <a:pt x="18" y="74"/>
                    </a:cubicBezTo>
                    <a:cubicBezTo>
                      <a:pt x="29" y="50"/>
                      <a:pt x="46" y="32"/>
                      <a:pt x="68" y="19"/>
                    </a:cubicBezTo>
                    <a:cubicBezTo>
                      <a:pt x="90" y="6"/>
                      <a:pt x="115" y="0"/>
                      <a:pt x="144" y="0"/>
                    </a:cubicBezTo>
                    <a:cubicBezTo>
                      <a:pt x="170" y="0"/>
                      <a:pt x="194" y="6"/>
                      <a:pt x="215" y="19"/>
                    </a:cubicBezTo>
                    <a:cubicBezTo>
                      <a:pt x="236" y="31"/>
                      <a:pt x="252" y="49"/>
                      <a:pt x="263" y="72"/>
                    </a:cubicBezTo>
                    <a:cubicBezTo>
                      <a:pt x="275" y="94"/>
                      <a:pt x="280" y="120"/>
                      <a:pt x="280" y="149"/>
                    </a:cubicBezTo>
                    <a:moveTo>
                      <a:pt x="244" y="154"/>
                    </a:moveTo>
                    <a:cubicBezTo>
                      <a:pt x="244" y="115"/>
                      <a:pt x="235" y="85"/>
                      <a:pt x="217" y="64"/>
                    </a:cubicBezTo>
                    <a:cubicBezTo>
                      <a:pt x="199" y="42"/>
                      <a:pt x="174" y="31"/>
                      <a:pt x="141" y="31"/>
                    </a:cubicBezTo>
                    <a:cubicBezTo>
                      <a:pt x="121" y="31"/>
                      <a:pt x="103" y="36"/>
                      <a:pt x="87" y="47"/>
                    </a:cubicBezTo>
                    <a:cubicBezTo>
                      <a:pt x="71" y="57"/>
                      <a:pt x="59" y="71"/>
                      <a:pt x="50" y="90"/>
                    </a:cubicBezTo>
                    <a:cubicBezTo>
                      <a:pt x="41" y="109"/>
                      <a:pt x="36" y="130"/>
                      <a:pt x="36" y="153"/>
                    </a:cubicBezTo>
                    <a:cubicBezTo>
                      <a:pt x="36" y="177"/>
                      <a:pt x="41" y="198"/>
                      <a:pt x="49" y="217"/>
                    </a:cubicBezTo>
                    <a:cubicBezTo>
                      <a:pt x="58" y="235"/>
                      <a:pt x="70" y="250"/>
                      <a:pt x="85" y="260"/>
                    </a:cubicBezTo>
                    <a:cubicBezTo>
                      <a:pt x="101" y="270"/>
                      <a:pt x="119" y="275"/>
                      <a:pt x="139" y="275"/>
                    </a:cubicBezTo>
                    <a:cubicBezTo>
                      <a:pt x="172" y="275"/>
                      <a:pt x="197" y="264"/>
                      <a:pt x="216" y="243"/>
                    </a:cubicBezTo>
                    <a:cubicBezTo>
                      <a:pt x="235" y="221"/>
                      <a:pt x="244" y="192"/>
                      <a:pt x="244" y="154"/>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69" name="Freeform 10"/>
              <p:cNvSpPr>
                <a:spLocks/>
              </p:cNvSpPr>
              <p:nvPr/>
            </p:nvSpPr>
            <p:spPr bwMode="auto">
              <a:xfrm>
                <a:off x="4773613" y="4725988"/>
                <a:ext cx="477838" cy="1193800"/>
              </a:xfrm>
              <a:custGeom>
                <a:avLst/>
                <a:gdLst>
                  <a:gd name="T0" fmla="*/ 128 w 128"/>
                  <a:gd name="T1" fmla="*/ 35 h 318"/>
                  <a:gd name="T2" fmla="*/ 106 w 128"/>
                  <a:gd name="T3" fmla="*/ 29 h 318"/>
                  <a:gd name="T4" fmla="*/ 70 w 128"/>
                  <a:gd name="T5" fmla="*/ 74 h 318"/>
                  <a:gd name="T6" fmla="*/ 70 w 128"/>
                  <a:gd name="T7" fmla="*/ 107 h 318"/>
                  <a:gd name="T8" fmla="*/ 120 w 128"/>
                  <a:gd name="T9" fmla="*/ 107 h 318"/>
                  <a:gd name="T10" fmla="*/ 120 w 128"/>
                  <a:gd name="T11" fmla="*/ 135 h 318"/>
                  <a:gd name="T12" fmla="*/ 70 w 128"/>
                  <a:gd name="T13" fmla="*/ 135 h 318"/>
                  <a:gd name="T14" fmla="*/ 70 w 128"/>
                  <a:gd name="T15" fmla="*/ 318 h 318"/>
                  <a:gd name="T16" fmla="*/ 36 w 128"/>
                  <a:gd name="T17" fmla="*/ 318 h 318"/>
                  <a:gd name="T18" fmla="*/ 36 w 128"/>
                  <a:gd name="T19" fmla="*/ 135 h 318"/>
                  <a:gd name="T20" fmla="*/ 0 w 128"/>
                  <a:gd name="T21" fmla="*/ 135 h 318"/>
                  <a:gd name="T22" fmla="*/ 0 w 128"/>
                  <a:gd name="T23" fmla="*/ 107 h 318"/>
                  <a:gd name="T24" fmla="*/ 36 w 128"/>
                  <a:gd name="T25" fmla="*/ 107 h 318"/>
                  <a:gd name="T26" fmla="*/ 36 w 128"/>
                  <a:gd name="T27" fmla="*/ 72 h 318"/>
                  <a:gd name="T28" fmla="*/ 55 w 128"/>
                  <a:gd name="T29" fmla="*/ 20 h 318"/>
                  <a:gd name="T30" fmla="*/ 104 w 128"/>
                  <a:gd name="T31" fmla="*/ 0 h 318"/>
                  <a:gd name="T32" fmla="*/ 128 w 128"/>
                  <a:gd name="T33" fmla="*/ 4 h 318"/>
                  <a:gd name="T34" fmla="*/ 128 w 128"/>
                  <a:gd name="T35" fmla="*/ 3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318">
                    <a:moveTo>
                      <a:pt x="128" y="35"/>
                    </a:moveTo>
                    <a:cubicBezTo>
                      <a:pt x="122" y="31"/>
                      <a:pt x="114" y="29"/>
                      <a:pt x="106" y="29"/>
                    </a:cubicBezTo>
                    <a:cubicBezTo>
                      <a:pt x="82" y="29"/>
                      <a:pt x="70" y="44"/>
                      <a:pt x="70" y="74"/>
                    </a:cubicBezTo>
                    <a:cubicBezTo>
                      <a:pt x="70" y="107"/>
                      <a:pt x="70" y="107"/>
                      <a:pt x="70" y="107"/>
                    </a:cubicBezTo>
                    <a:cubicBezTo>
                      <a:pt x="120" y="107"/>
                      <a:pt x="120" y="107"/>
                      <a:pt x="120" y="107"/>
                    </a:cubicBezTo>
                    <a:cubicBezTo>
                      <a:pt x="120" y="135"/>
                      <a:pt x="120" y="135"/>
                      <a:pt x="120" y="135"/>
                    </a:cubicBezTo>
                    <a:cubicBezTo>
                      <a:pt x="70" y="135"/>
                      <a:pt x="70" y="135"/>
                      <a:pt x="70" y="135"/>
                    </a:cubicBezTo>
                    <a:cubicBezTo>
                      <a:pt x="70" y="318"/>
                      <a:pt x="70" y="318"/>
                      <a:pt x="70" y="318"/>
                    </a:cubicBezTo>
                    <a:cubicBezTo>
                      <a:pt x="36" y="318"/>
                      <a:pt x="36" y="318"/>
                      <a:pt x="36" y="318"/>
                    </a:cubicBezTo>
                    <a:cubicBezTo>
                      <a:pt x="36" y="135"/>
                      <a:pt x="36" y="135"/>
                      <a:pt x="36" y="135"/>
                    </a:cubicBezTo>
                    <a:cubicBezTo>
                      <a:pt x="0" y="135"/>
                      <a:pt x="0" y="135"/>
                      <a:pt x="0" y="135"/>
                    </a:cubicBezTo>
                    <a:cubicBezTo>
                      <a:pt x="0" y="107"/>
                      <a:pt x="0" y="107"/>
                      <a:pt x="0" y="107"/>
                    </a:cubicBezTo>
                    <a:cubicBezTo>
                      <a:pt x="36" y="107"/>
                      <a:pt x="36" y="107"/>
                      <a:pt x="36" y="107"/>
                    </a:cubicBezTo>
                    <a:cubicBezTo>
                      <a:pt x="36" y="72"/>
                      <a:pt x="36" y="72"/>
                      <a:pt x="36" y="72"/>
                    </a:cubicBezTo>
                    <a:cubicBezTo>
                      <a:pt x="36" y="51"/>
                      <a:pt x="43" y="33"/>
                      <a:pt x="55" y="20"/>
                    </a:cubicBezTo>
                    <a:cubicBezTo>
                      <a:pt x="68" y="7"/>
                      <a:pt x="84" y="0"/>
                      <a:pt x="104" y="0"/>
                    </a:cubicBezTo>
                    <a:cubicBezTo>
                      <a:pt x="114" y="0"/>
                      <a:pt x="122" y="2"/>
                      <a:pt x="128" y="4"/>
                    </a:cubicBezTo>
                    <a:lnTo>
                      <a:pt x="128" y="35"/>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0" name="Freeform 11"/>
              <p:cNvSpPr>
                <a:spLocks/>
              </p:cNvSpPr>
              <p:nvPr/>
            </p:nvSpPr>
            <p:spPr bwMode="auto">
              <a:xfrm>
                <a:off x="5211763" y="4725988"/>
                <a:ext cx="477838" cy="1193800"/>
              </a:xfrm>
              <a:custGeom>
                <a:avLst/>
                <a:gdLst>
                  <a:gd name="T0" fmla="*/ 128 w 128"/>
                  <a:gd name="T1" fmla="*/ 35 h 318"/>
                  <a:gd name="T2" fmla="*/ 106 w 128"/>
                  <a:gd name="T3" fmla="*/ 29 h 318"/>
                  <a:gd name="T4" fmla="*/ 70 w 128"/>
                  <a:gd name="T5" fmla="*/ 74 h 318"/>
                  <a:gd name="T6" fmla="*/ 70 w 128"/>
                  <a:gd name="T7" fmla="*/ 107 h 318"/>
                  <a:gd name="T8" fmla="*/ 120 w 128"/>
                  <a:gd name="T9" fmla="*/ 107 h 318"/>
                  <a:gd name="T10" fmla="*/ 120 w 128"/>
                  <a:gd name="T11" fmla="*/ 135 h 318"/>
                  <a:gd name="T12" fmla="*/ 70 w 128"/>
                  <a:gd name="T13" fmla="*/ 135 h 318"/>
                  <a:gd name="T14" fmla="*/ 70 w 128"/>
                  <a:gd name="T15" fmla="*/ 318 h 318"/>
                  <a:gd name="T16" fmla="*/ 36 w 128"/>
                  <a:gd name="T17" fmla="*/ 318 h 318"/>
                  <a:gd name="T18" fmla="*/ 36 w 128"/>
                  <a:gd name="T19" fmla="*/ 135 h 318"/>
                  <a:gd name="T20" fmla="*/ 0 w 128"/>
                  <a:gd name="T21" fmla="*/ 135 h 318"/>
                  <a:gd name="T22" fmla="*/ 0 w 128"/>
                  <a:gd name="T23" fmla="*/ 107 h 318"/>
                  <a:gd name="T24" fmla="*/ 36 w 128"/>
                  <a:gd name="T25" fmla="*/ 107 h 318"/>
                  <a:gd name="T26" fmla="*/ 36 w 128"/>
                  <a:gd name="T27" fmla="*/ 72 h 318"/>
                  <a:gd name="T28" fmla="*/ 55 w 128"/>
                  <a:gd name="T29" fmla="*/ 20 h 318"/>
                  <a:gd name="T30" fmla="*/ 104 w 128"/>
                  <a:gd name="T31" fmla="*/ 0 h 318"/>
                  <a:gd name="T32" fmla="*/ 128 w 128"/>
                  <a:gd name="T33" fmla="*/ 4 h 318"/>
                  <a:gd name="T34" fmla="*/ 128 w 128"/>
                  <a:gd name="T35" fmla="*/ 3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318">
                    <a:moveTo>
                      <a:pt x="128" y="35"/>
                    </a:moveTo>
                    <a:cubicBezTo>
                      <a:pt x="122" y="31"/>
                      <a:pt x="114" y="29"/>
                      <a:pt x="106" y="29"/>
                    </a:cubicBezTo>
                    <a:cubicBezTo>
                      <a:pt x="82" y="29"/>
                      <a:pt x="70" y="44"/>
                      <a:pt x="70" y="74"/>
                    </a:cubicBezTo>
                    <a:cubicBezTo>
                      <a:pt x="70" y="107"/>
                      <a:pt x="70" y="107"/>
                      <a:pt x="70" y="107"/>
                    </a:cubicBezTo>
                    <a:cubicBezTo>
                      <a:pt x="120" y="107"/>
                      <a:pt x="120" y="107"/>
                      <a:pt x="120" y="107"/>
                    </a:cubicBezTo>
                    <a:cubicBezTo>
                      <a:pt x="120" y="135"/>
                      <a:pt x="120" y="135"/>
                      <a:pt x="120" y="135"/>
                    </a:cubicBezTo>
                    <a:cubicBezTo>
                      <a:pt x="70" y="135"/>
                      <a:pt x="70" y="135"/>
                      <a:pt x="70" y="135"/>
                    </a:cubicBezTo>
                    <a:cubicBezTo>
                      <a:pt x="70" y="318"/>
                      <a:pt x="70" y="318"/>
                      <a:pt x="70" y="318"/>
                    </a:cubicBezTo>
                    <a:cubicBezTo>
                      <a:pt x="36" y="318"/>
                      <a:pt x="36" y="318"/>
                      <a:pt x="36" y="318"/>
                    </a:cubicBezTo>
                    <a:cubicBezTo>
                      <a:pt x="36" y="135"/>
                      <a:pt x="36" y="135"/>
                      <a:pt x="36" y="135"/>
                    </a:cubicBezTo>
                    <a:cubicBezTo>
                      <a:pt x="0" y="135"/>
                      <a:pt x="0" y="135"/>
                      <a:pt x="0" y="135"/>
                    </a:cubicBezTo>
                    <a:cubicBezTo>
                      <a:pt x="0" y="107"/>
                      <a:pt x="0" y="107"/>
                      <a:pt x="0" y="107"/>
                    </a:cubicBezTo>
                    <a:cubicBezTo>
                      <a:pt x="36" y="107"/>
                      <a:pt x="36" y="107"/>
                      <a:pt x="36" y="107"/>
                    </a:cubicBezTo>
                    <a:cubicBezTo>
                      <a:pt x="36" y="72"/>
                      <a:pt x="36" y="72"/>
                      <a:pt x="36" y="72"/>
                    </a:cubicBezTo>
                    <a:cubicBezTo>
                      <a:pt x="36" y="51"/>
                      <a:pt x="43" y="33"/>
                      <a:pt x="55" y="20"/>
                    </a:cubicBezTo>
                    <a:cubicBezTo>
                      <a:pt x="68" y="7"/>
                      <a:pt x="84" y="0"/>
                      <a:pt x="104" y="0"/>
                    </a:cubicBezTo>
                    <a:cubicBezTo>
                      <a:pt x="114" y="0"/>
                      <a:pt x="122" y="2"/>
                      <a:pt x="128" y="4"/>
                    </a:cubicBezTo>
                    <a:lnTo>
                      <a:pt x="128" y="35"/>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1" name="Freeform 12"/>
              <p:cNvSpPr>
                <a:spLocks noEditPoints="1"/>
              </p:cNvSpPr>
              <p:nvPr/>
            </p:nvSpPr>
            <p:spPr bwMode="auto">
              <a:xfrm>
                <a:off x="5756275" y="4759325"/>
                <a:ext cx="168275" cy="1160462"/>
              </a:xfrm>
              <a:custGeom>
                <a:avLst/>
                <a:gdLst>
                  <a:gd name="T0" fmla="*/ 45 w 45"/>
                  <a:gd name="T1" fmla="*/ 22 h 309"/>
                  <a:gd name="T2" fmla="*/ 38 w 45"/>
                  <a:gd name="T3" fmla="*/ 38 h 309"/>
                  <a:gd name="T4" fmla="*/ 22 w 45"/>
                  <a:gd name="T5" fmla="*/ 44 h 309"/>
                  <a:gd name="T6" fmla="*/ 7 w 45"/>
                  <a:gd name="T7" fmla="*/ 38 h 309"/>
                  <a:gd name="T8" fmla="*/ 0 w 45"/>
                  <a:gd name="T9" fmla="*/ 22 h 309"/>
                  <a:gd name="T10" fmla="*/ 7 w 45"/>
                  <a:gd name="T11" fmla="*/ 6 h 309"/>
                  <a:gd name="T12" fmla="*/ 22 w 45"/>
                  <a:gd name="T13" fmla="*/ 0 h 309"/>
                  <a:gd name="T14" fmla="*/ 38 w 45"/>
                  <a:gd name="T15" fmla="*/ 6 h 309"/>
                  <a:gd name="T16" fmla="*/ 45 w 45"/>
                  <a:gd name="T17" fmla="*/ 22 h 309"/>
                  <a:gd name="T18" fmla="*/ 39 w 45"/>
                  <a:gd name="T19" fmla="*/ 309 h 309"/>
                  <a:gd name="T20" fmla="*/ 5 w 45"/>
                  <a:gd name="T21" fmla="*/ 309 h 309"/>
                  <a:gd name="T22" fmla="*/ 5 w 45"/>
                  <a:gd name="T23" fmla="*/ 98 h 309"/>
                  <a:gd name="T24" fmla="*/ 39 w 45"/>
                  <a:gd name="T25" fmla="*/ 98 h 309"/>
                  <a:gd name="T26" fmla="*/ 39 w 45"/>
                  <a:gd name="T27"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09">
                    <a:moveTo>
                      <a:pt x="45" y="22"/>
                    </a:moveTo>
                    <a:cubicBezTo>
                      <a:pt x="45" y="28"/>
                      <a:pt x="42" y="33"/>
                      <a:pt x="38" y="38"/>
                    </a:cubicBezTo>
                    <a:cubicBezTo>
                      <a:pt x="34" y="42"/>
                      <a:pt x="28" y="44"/>
                      <a:pt x="22" y="44"/>
                    </a:cubicBezTo>
                    <a:cubicBezTo>
                      <a:pt x="16" y="44"/>
                      <a:pt x="11" y="42"/>
                      <a:pt x="7" y="38"/>
                    </a:cubicBezTo>
                    <a:cubicBezTo>
                      <a:pt x="2" y="34"/>
                      <a:pt x="0" y="28"/>
                      <a:pt x="0" y="22"/>
                    </a:cubicBezTo>
                    <a:cubicBezTo>
                      <a:pt x="0" y="16"/>
                      <a:pt x="2" y="11"/>
                      <a:pt x="7" y="6"/>
                    </a:cubicBezTo>
                    <a:cubicBezTo>
                      <a:pt x="11" y="2"/>
                      <a:pt x="16" y="0"/>
                      <a:pt x="22" y="0"/>
                    </a:cubicBezTo>
                    <a:cubicBezTo>
                      <a:pt x="29" y="0"/>
                      <a:pt x="34" y="2"/>
                      <a:pt x="38" y="6"/>
                    </a:cubicBezTo>
                    <a:cubicBezTo>
                      <a:pt x="43" y="11"/>
                      <a:pt x="45" y="16"/>
                      <a:pt x="45" y="22"/>
                    </a:cubicBezTo>
                    <a:moveTo>
                      <a:pt x="39" y="309"/>
                    </a:moveTo>
                    <a:cubicBezTo>
                      <a:pt x="5" y="309"/>
                      <a:pt x="5" y="309"/>
                      <a:pt x="5" y="309"/>
                    </a:cubicBezTo>
                    <a:cubicBezTo>
                      <a:pt x="5" y="98"/>
                      <a:pt x="5" y="98"/>
                      <a:pt x="5" y="98"/>
                    </a:cubicBezTo>
                    <a:cubicBezTo>
                      <a:pt x="39" y="98"/>
                      <a:pt x="39" y="98"/>
                      <a:pt x="39" y="98"/>
                    </a:cubicBezTo>
                    <a:lnTo>
                      <a:pt x="39" y="309"/>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2" name="Freeform 13"/>
              <p:cNvSpPr>
                <a:spLocks/>
              </p:cNvSpPr>
              <p:nvPr/>
            </p:nvSpPr>
            <p:spPr bwMode="auto">
              <a:xfrm>
                <a:off x="6032500" y="5105400"/>
                <a:ext cx="593725" cy="833437"/>
              </a:xfrm>
              <a:custGeom>
                <a:avLst/>
                <a:gdLst>
                  <a:gd name="T0" fmla="*/ 158 w 159"/>
                  <a:gd name="T1" fmla="*/ 208 h 222"/>
                  <a:gd name="T2" fmla="*/ 100 w 159"/>
                  <a:gd name="T3" fmla="*/ 222 h 222"/>
                  <a:gd name="T4" fmla="*/ 48 w 159"/>
                  <a:gd name="T5" fmla="*/ 209 h 222"/>
                  <a:gd name="T6" fmla="*/ 12 w 159"/>
                  <a:gd name="T7" fmla="*/ 171 h 222"/>
                  <a:gd name="T8" fmla="*/ 0 w 159"/>
                  <a:gd name="T9" fmla="*/ 117 h 222"/>
                  <a:gd name="T10" fmla="*/ 30 w 159"/>
                  <a:gd name="T11" fmla="*/ 32 h 222"/>
                  <a:gd name="T12" fmla="*/ 110 w 159"/>
                  <a:gd name="T13" fmla="*/ 0 h 222"/>
                  <a:gd name="T14" fmla="*/ 159 w 159"/>
                  <a:gd name="T15" fmla="*/ 11 h 222"/>
                  <a:gd name="T16" fmla="*/ 159 w 159"/>
                  <a:gd name="T17" fmla="*/ 46 h 222"/>
                  <a:gd name="T18" fmla="*/ 108 w 159"/>
                  <a:gd name="T19" fmla="*/ 29 h 222"/>
                  <a:gd name="T20" fmla="*/ 55 w 159"/>
                  <a:gd name="T21" fmla="*/ 53 h 222"/>
                  <a:gd name="T22" fmla="*/ 34 w 159"/>
                  <a:gd name="T23" fmla="*/ 114 h 222"/>
                  <a:gd name="T24" fmla="*/ 54 w 159"/>
                  <a:gd name="T25" fmla="*/ 172 h 222"/>
                  <a:gd name="T26" fmla="*/ 106 w 159"/>
                  <a:gd name="T27" fmla="*/ 193 h 222"/>
                  <a:gd name="T28" fmla="*/ 158 w 159"/>
                  <a:gd name="T29" fmla="*/ 175 h 222"/>
                  <a:gd name="T30" fmla="*/ 158 w 159"/>
                  <a:gd name="T31" fmla="*/ 20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22">
                    <a:moveTo>
                      <a:pt x="158" y="208"/>
                    </a:moveTo>
                    <a:cubicBezTo>
                      <a:pt x="142" y="217"/>
                      <a:pt x="123" y="222"/>
                      <a:pt x="100" y="222"/>
                    </a:cubicBezTo>
                    <a:cubicBezTo>
                      <a:pt x="81" y="222"/>
                      <a:pt x="64" y="218"/>
                      <a:pt x="48" y="209"/>
                    </a:cubicBezTo>
                    <a:cubicBezTo>
                      <a:pt x="33" y="200"/>
                      <a:pt x="21" y="188"/>
                      <a:pt x="12" y="171"/>
                    </a:cubicBezTo>
                    <a:cubicBezTo>
                      <a:pt x="4" y="155"/>
                      <a:pt x="0" y="137"/>
                      <a:pt x="0" y="117"/>
                    </a:cubicBezTo>
                    <a:cubicBezTo>
                      <a:pt x="0" y="82"/>
                      <a:pt x="10" y="54"/>
                      <a:pt x="30" y="32"/>
                    </a:cubicBezTo>
                    <a:cubicBezTo>
                      <a:pt x="50" y="11"/>
                      <a:pt x="76" y="0"/>
                      <a:pt x="110" y="0"/>
                    </a:cubicBezTo>
                    <a:cubicBezTo>
                      <a:pt x="128" y="0"/>
                      <a:pt x="145" y="4"/>
                      <a:pt x="159" y="11"/>
                    </a:cubicBezTo>
                    <a:cubicBezTo>
                      <a:pt x="159" y="46"/>
                      <a:pt x="159" y="46"/>
                      <a:pt x="159" y="46"/>
                    </a:cubicBezTo>
                    <a:cubicBezTo>
                      <a:pt x="143" y="35"/>
                      <a:pt x="126" y="29"/>
                      <a:pt x="108" y="29"/>
                    </a:cubicBezTo>
                    <a:cubicBezTo>
                      <a:pt x="86" y="29"/>
                      <a:pt x="69" y="37"/>
                      <a:pt x="55" y="53"/>
                    </a:cubicBezTo>
                    <a:cubicBezTo>
                      <a:pt x="41" y="69"/>
                      <a:pt x="34" y="89"/>
                      <a:pt x="34" y="114"/>
                    </a:cubicBezTo>
                    <a:cubicBezTo>
                      <a:pt x="34" y="138"/>
                      <a:pt x="41" y="158"/>
                      <a:pt x="54" y="172"/>
                    </a:cubicBezTo>
                    <a:cubicBezTo>
                      <a:pt x="67" y="186"/>
                      <a:pt x="84" y="193"/>
                      <a:pt x="106" y="193"/>
                    </a:cubicBezTo>
                    <a:cubicBezTo>
                      <a:pt x="125" y="193"/>
                      <a:pt x="142" y="187"/>
                      <a:pt x="158" y="175"/>
                    </a:cubicBezTo>
                    <a:lnTo>
                      <a:pt x="158" y="208"/>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3" name="Freeform 14"/>
              <p:cNvSpPr>
                <a:spLocks noEditPoints="1"/>
              </p:cNvSpPr>
              <p:nvPr/>
            </p:nvSpPr>
            <p:spPr bwMode="auto">
              <a:xfrm>
                <a:off x="6713538" y="5105400"/>
                <a:ext cx="690563" cy="833437"/>
              </a:xfrm>
              <a:custGeom>
                <a:avLst/>
                <a:gdLst>
                  <a:gd name="T0" fmla="*/ 185 w 185"/>
                  <a:gd name="T1" fmla="*/ 120 h 222"/>
                  <a:gd name="T2" fmla="*/ 35 w 185"/>
                  <a:gd name="T3" fmla="*/ 120 h 222"/>
                  <a:gd name="T4" fmla="*/ 54 w 185"/>
                  <a:gd name="T5" fmla="*/ 175 h 222"/>
                  <a:gd name="T6" fmla="*/ 104 w 185"/>
                  <a:gd name="T7" fmla="*/ 193 h 222"/>
                  <a:gd name="T8" fmla="*/ 170 w 185"/>
                  <a:gd name="T9" fmla="*/ 170 h 222"/>
                  <a:gd name="T10" fmla="*/ 170 w 185"/>
                  <a:gd name="T11" fmla="*/ 202 h 222"/>
                  <a:gd name="T12" fmla="*/ 96 w 185"/>
                  <a:gd name="T13" fmla="*/ 222 h 222"/>
                  <a:gd name="T14" fmla="*/ 25 w 185"/>
                  <a:gd name="T15" fmla="*/ 193 h 222"/>
                  <a:gd name="T16" fmla="*/ 0 w 185"/>
                  <a:gd name="T17" fmla="*/ 112 h 222"/>
                  <a:gd name="T18" fmla="*/ 13 w 185"/>
                  <a:gd name="T19" fmla="*/ 55 h 222"/>
                  <a:gd name="T20" fmla="*/ 48 w 185"/>
                  <a:gd name="T21" fmla="*/ 15 h 222"/>
                  <a:gd name="T22" fmla="*/ 97 w 185"/>
                  <a:gd name="T23" fmla="*/ 0 h 222"/>
                  <a:gd name="T24" fmla="*/ 162 w 185"/>
                  <a:gd name="T25" fmla="*/ 27 h 222"/>
                  <a:gd name="T26" fmla="*/ 185 w 185"/>
                  <a:gd name="T27" fmla="*/ 102 h 222"/>
                  <a:gd name="T28" fmla="*/ 185 w 185"/>
                  <a:gd name="T29" fmla="*/ 120 h 222"/>
                  <a:gd name="T30" fmla="*/ 150 w 185"/>
                  <a:gd name="T31" fmla="*/ 91 h 222"/>
                  <a:gd name="T32" fmla="*/ 136 w 185"/>
                  <a:gd name="T33" fmla="*/ 46 h 222"/>
                  <a:gd name="T34" fmla="*/ 97 w 185"/>
                  <a:gd name="T35" fmla="*/ 29 h 222"/>
                  <a:gd name="T36" fmla="*/ 57 w 185"/>
                  <a:gd name="T37" fmla="*/ 46 h 222"/>
                  <a:gd name="T38" fmla="*/ 36 w 185"/>
                  <a:gd name="T39" fmla="*/ 91 h 222"/>
                  <a:gd name="T40" fmla="*/ 150 w 185"/>
                  <a:gd name="T41" fmla="*/ 9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222">
                    <a:moveTo>
                      <a:pt x="185" y="120"/>
                    </a:moveTo>
                    <a:cubicBezTo>
                      <a:pt x="35" y="120"/>
                      <a:pt x="35" y="120"/>
                      <a:pt x="35" y="120"/>
                    </a:cubicBezTo>
                    <a:cubicBezTo>
                      <a:pt x="36" y="144"/>
                      <a:pt x="42" y="162"/>
                      <a:pt x="54" y="175"/>
                    </a:cubicBezTo>
                    <a:cubicBezTo>
                      <a:pt x="66" y="187"/>
                      <a:pt x="83" y="193"/>
                      <a:pt x="104" y="193"/>
                    </a:cubicBezTo>
                    <a:cubicBezTo>
                      <a:pt x="128" y="193"/>
                      <a:pt x="150" y="186"/>
                      <a:pt x="170" y="170"/>
                    </a:cubicBezTo>
                    <a:cubicBezTo>
                      <a:pt x="170" y="202"/>
                      <a:pt x="170" y="202"/>
                      <a:pt x="170" y="202"/>
                    </a:cubicBezTo>
                    <a:cubicBezTo>
                      <a:pt x="151" y="216"/>
                      <a:pt x="127" y="222"/>
                      <a:pt x="96" y="222"/>
                    </a:cubicBezTo>
                    <a:cubicBezTo>
                      <a:pt x="66" y="222"/>
                      <a:pt x="42" y="213"/>
                      <a:pt x="25" y="193"/>
                    </a:cubicBezTo>
                    <a:cubicBezTo>
                      <a:pt x="9" y="174"/>
                      <a:pt x="0" y="147"/>
                      <a:pt x="0" y="112"/>
                    </a:cubicBezTo>
                    <a:cubicBezTo>
                      <a:pt x="0" y="91"/>
                      <a:pt x="4" y="72"/>
                      <a:pt x="13" y="55"/>
                    </a:cubicBezTo>
                    <a:cubicBezTo>
                      <a:pt x="21" y="38"/>
                      <a:pt x="33" y="24"/>
                      <a:pt x="48" y="15"/>
                    </a:cubicBezTo>
                    <a:cubicBezTo>
                      <a:pt x="63" y="5"/>
                      <a:pt x="79" y="0"/>
                      <a:pt x="97" y="0"/>
                    </a:cubicBezTo>
                    <a:cubicBezTo>
                      <a:pt x="125" y="0"/>
                      <a:pt x="146" y="9"/>
                      <a:pt x="162" y="27"/>
                    </a:cubicBezTo>
                    <a:cubicBezTo>
                      <a:pt x="177" y="45"/>
                      <a:pt x="185" y="70"/>
                      <a:pt x="185" y="102"/>
                    </a:cubicBezTo>
                    <a:lnTo>
                      <a:pt x="185" y="120"/>
                    </a:lnTo>
                    <a:close/>
                    <a:moveTo>
                      <a:pt x="150" y="91"/>
                    </a:moveTo>
                    <a:cubicBezTo>
                      <a:pt x="150" y="72"/>
                      <a:pt x="145" y="56"/>
                      <a:pt x="136" y="46"/>
                    </a:cubicBezTo>
                    <a:cubicBezTo>
                      <a:pt x="127" y="35"/>
                      <a:pt x="114" y="29"/>
                      <a:pt x="97" y="29"/>
                    </a:cubicBezTo>
                    <a:cubicBezTo>
                      <a:pt x="81" y="29"/>
                      <a:pt x="68" y="35"/>
                      <a:pt x="57" y="46"/>
                    </a:cubicBezTo>
                    <a:cubicBezTo>
                      <a:pt x="46" y="58"/>
                      <a:pt x="38" y="73"/>
                      <a:pt x="36" y="91"/>
                    </a:cubicBezTo>
                    <a:lnTo>
                      <a:pt x="150" y="91"/>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4" name="Freeform 15"/>
              <p:cNvSpPr>
                <a:spLocks/>
              </p:cNvSpPr>
              <p:nvPr/>
            </p:nvSpPr>
            <p:spPr bwMode="auto">
              <a:xfrm>
                <a:off x="7724775" y="4789488"/>
                <a:ext cx="642938" cy="1149350"/>
              </a:xfrm>
              <a:custGeom>
                <a:avLst/>
                <a:gdLst>
                  <a:gd name="T0" fmla="*/ 172 w 172"/>
                  <a:gd name="T1" fmla="*/ 217 h 306"/>
                  <a:gd name="T2" fmla="*/ 143 w 172"/>
                  <a:gd name="T3" fmla="*/ 282 h 306"/>
                  <a:gd name="T4" fmla="*/ 67 w 172"/>
                  <a:gd name="T5" fmla="*/ 306 h 306"/>
                  <a:gd name="T6" fmla="*/ 0 w 172"/>
                  <a:gd name="T7" fmla="*/ 290 h 306"/>
                  <a:gd name="T8" fmla="*/ 0 w 172"/>
                  <a:gd name="T9" fmla="*/ 254 h 306"/>
                  <a:gd name="T10" fmla="*/ 69 w 172"/>
                  <a:gd name="T11" fmla="*/ 277 h 306"/>
                  <a:gd name="T12" fmla="*/ 118 w 172"/>
                  <a:gd name="T13" fmla="*/ 262 h 306"/>
                  <a:gd name="T14" fmla="*/ 137 w 172"/>
                  <a:gd name="T15" fmla="*/ 220 h 306"/>
                  <a:gd name="T16" fmla="*/ 54 w 172"/>
                  <a:gd name="T17" fmla="*/ 162 h 306"/>
                  <a:gd name="T18" fmla="*/ 30 w 172"/>
                  <a:gd name="T19" fmla="*/ 162 h 306"/>
                  <a:gd name="T20" fmla="*/ 30 w 172"/>
                  <a:gd name="T21" fmla="*/ 134 h 306"/>
                  <a:gd name="T22" fmla="*/ 53 w 172"/>
                  <a:gd name="T23" fmla="*/ 134 h 306"/>
                  <a:gd name="T24" fmla="*/ 126 w 172"/>
                  <a:gd name="T25" fmla="*/ 79 h 306"/>
                  <a:gd name="T26" fmla="*/ 70 w 172"/>
                  <a:gd name="T27" fmla="*/ 29 h 306"/>
                  <a:gd name="T28" fmla="*/ 11 w 172"/>
                  <a:gd name="T29" fmla="*/ 50 h 306"/>
                  <a:gd name="T30" fmla="*/ 11 w 172"/>
                  <a:gd name="T31" fmla="*/ 17 h 306"/>
                  <a:gd name="T32" fmla="*/ 79 w 172"/>
                  <a:gd name="T33" fmla="*/ 0 h 306"/>
                  <a:gd name="T34" fmla="*/ 138 w 172"/>
                  <a:gd name="T35" fmla="*/ 19 h 306"/>
                  <a:gd name="T36" fmla="*/ 161 w 172"/>
                  <a:gd name="T37" fmla="*/ 71 h 306"/>
                  <a:gd name="T38" fmla="*/ 102 w 172"/>
                  <a:gd name="T39" fmla="*/ 146 h 306"/>
                  <a:gd name="T40" fmla="*/ 102 w 172"/>
                  <a:gd name="T41" fmla="*/ 147 h 306"/>
                  <a:gd name="T42" fmla="*/ 152 w 172"/>
                  <a:gd name="T43" fmla="*/ 169 h 306"/>
                  <a:gd name="T44" fmla="*/ 172 w 172"/>
                  <a:gd name="T45" fmla="*/ 21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306">
                    <a:moveTo>
                      <a:pt x="172" y="217"/>
                    </a:moveTo>
                    <a:cubicBezTo>
                      <a:pt x="172" y="244"/>
                      <a:pt x="162" y="266"/>
                      <a:pt x="143" y="282"/>
                    </a:cubicBezTo>
                    <a:cubicBezTo>
                      <a:pt x="124" y="298"/>
                      <a:pt x="98" y="306"/>
                      <a:pt x="67" y="306"/>
                    </a:cubicBezTo>
                    <a:cubicBezTo>
                      <a:pt x="39" y="306"/>
                      <a:pt x="17" y="301"/>
                      <a:pt x="0" y="290"/>
                    </a:cubicBezTo>
                    <a:cubicBezTo>
                      <a:pt x="0" y="254"/>
                      <a:pt x="0" y="254"/>
                      <a:pt x="0" y="254"/>
                    </a:cubicBezTo>
                    <a:cubicBezTo>
                      <a:pt x="20" y="270"/>
                      <a:pt x="43" y="277"/>
                      <a:pt x="69" y="277"/>
                    </a:cubicBezTo>
                    <a:cubicBezTo>
                      <a:pt x="89" y="277"/>
                      <a:pt x="106" y="272"/>
                      <a:pt x="118" y="262"/>
                    </a:cubicBezTo>
                    <a:cubicBezTo>
                      <a:pt x="131" y="252"/>
                      <a:pt x="137" y="238"/>
                      <a:pt x="137" y="220"/>
                    </a:cubicBezTo>
                    <a:cubicBezTo>
                      <a:pt x="137" y="182"/>
                      <a:pt x="109" y="162"/>
                      <a:pt x="54" y="162"/>
                    </a:cubicBezTo>
                    <a:cubicBezTo>
                      <a:pt x="30" y="162"/>
                      <a:pt x="30" y="162"/>
                      <a:pt x="30" y="162"/>
                    </a:cubicBezTo>
                    <a:cubicBezTo>
                      <a:pt x="30" y="134"/>
                      <a:pt x="30" y="134"/>
                      <a:pt x="30" y="134"/>
                    </a:cubicBezTo>
                    <a:cubicBezTo>
                      <a:pt x="53" y="134"/>
                      <a:pt x="53" y="134"/>
                      <a:pt x="53" y="134"/>
                    </a:cubicBezTo>
                    <a:cubicBezTo>
                      <a:pt x="102" y="134"/>
                      <a:pt x="126" y="115"/>
                      <a:pt x="126" y="79"/>
                    </a:cubicBezTo>
                    <a:cubicBezTo>
                      <a:pt x="126" y="45"/>
                      <a:pt x="107" y="29"/>
                      <a:pt x="70" y="29"/>
                    </a:cubicBezTo>
                    <a:cubicBezTo>
                      <a:pt x="49" y="29"/>
                      <a:pt x="30" y="36"/>
                      <a:pt x="11" y="50"/>
                    </a:cubicBezTo>
                    <a:cubicBezTo>
                      <a:pt x="11" y="17"/>
                      <a:pt x="11" y="17"/>
                      <a:pt x="11" y="17"/>
                    </a:cubicBezTo>
                    <a:cubicBezTo>
                      <a:pt x="30" y="6"/>
                      <a:pt x="53" y="0"/>
                      <a:pt x="79" y="0"/>
                    </a:cubicBezTo>
                    <a:cubicBezTo>
                      <a:pt x="103" y="0"/>
                      <a:pt x="123" y="6"/>
                      <a:pt x="138" y="19"/>
                    </a:cubicBezTo>
                    <a:cubicBezTo>
                      <a:pt x="153" y="32"/>
                      <a:pt x="161" y="50"/>
                      <a:pt x="161" y="71"/>
                    </a:cubicBezTo>
                    <a:cubicBezTo>
                      <a:pt x="161" y="110"/>
                      <a:pt x="141" y="135"/>
                      <a:pt x="102" y="146"/>
                    </a:cubicBezTo>
                    <a:cubicBezTo>
                      <a:pt x="102" y="147"/>
                      <a:pt x="102" y="147"/>
                      <a:pt x="102" y="147"/>
                    </a:cubicBezTo>
                    <a:cubicBezTo>
                      <a:pt x="123" y="149"/>
                      <a:pt x="139" y="157"/>
                      <a:pt x="152" y="169"/>
                    </a:cubicBezTo>
                    <a:cubicBezTo>
                      <a:pt x="165" y="182"/>
                      <a:pt x="172" y="198"/>
                      <a:pt x="172" y="217"/>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5" name="Freeform 16"/>
              <p:cNvSpPr>
                <a:spLocks noEditPoints="1"/>
              </p:cNvSpPr>
              <p:nvPr/>
            </p:nvSpPr>
            <p:spPr bwMode="auto">
              <a:xfrm>
                <a:off x="8494713" y="4789488"/>
                <a:ext cx="703263" cy="1149350"/>
              </a:xfrm>
              <a:custGeom>
                <a:avLst/>
                <a:gdLst>
                  <a:gd name="T0" fmla="*/ 188 w 188"/>
                  <a:gd name="T1" fmla="*/ 207 h 306"/>
                  <a:gd name="T2" fmla="*/ 176 w 188"/>
                  <a:gd name="T3" fmla="*/ 258 h 306"/>
                  <a:gd name="T4" fmla="*/ 143 w 188"/>
                  <a:gd name="T5" fmla="*/ 294 h 306"/>
                  <a:gd name="T6" fmla="*/ 95 w 188"/>
                  <a:gd name="T7" fmla="*/ 306 h 306"/>
                  <a:gd name="T8" fmla="*/ 26 w 188"/>
                  <a:gd name="T9" fmla="*/ 271 h 306"/>
                  <a:gd name="T10" fmla="*/ 0 w 188"/>
                  <a:gd name="T11" fmla="*/ 171 h 306"/>
                  <a:gd name="T12" fmla="*/ 15 w 188"/>
                  <a:gd name="T13" fmla="*/ 81 h 306"/>
                  <a:gd name="T14" fmla="*/ 58 w 188"/>
                  <a:gd name="T15" fmla="*/ 21 h 306"/>
                  <a:gd name="T16" fmla="*/ 121 w 188"/>
                  <a:gd name="T17" fmla="*/ 0 h 306"/>
                  <a:gd name="T18" fmla="*/ 170 w 188"/>
                  <a:gd name="T19" fmla="*/ 8 h 306"/>
                  <a:gd name="T20" fmla="*/ 170 w 188"/>
                  <a:gd name="T21" fmla="*/ 40 h 306"/>
                  <a:gd name="T22" fmla="*/ 122 w 188"/>
                  <a:gd name="T23" fmla="*/ 29 h 306"/>
                  <a:gd name="T24" fmla="*/ 59 w 188"/>
                  <a:gd name="T25" fmla="*/ 64 h 306"/>
                  <a:gd name="T26" fmla="*/ 35 w 188"/>
                  <a:gd name="T27" fmla="*/ 158 h 306"/>
                  <a:gd name="T28" fmla="*/ 36 w 188"/>
                  <a:gd name="T29" fmla="*/ 158 h 306"/>
                  <a:gd name="T30" fmla="*/ 104 w 188"/>
                  <a:gd name="T31" fmla="*/ 116 h 306"/>
                  <a:gd name="T32" fmla="*/ 165 w 188"/>
                  <a:gd name="T33" fmla="*/ 141 h 306"/>
                  <a:gd name="T34" fmla="*/ 188 w 188"/>
                  <a:gd name="T35" fmla="*/ 207 h 306"/>
                  <a:gd name="T36" fmla="*/ 154 w 188"/>
                  <a:gd name="T37" fmla="*/ 212 h 306"/>
                  <a:gd name="T38" fmla="*/ 139 w 188"/>
                  <a:gd name="T39" fmla="*/ 163 h 306"/>
                  <a:gd name="T40" fmla="*/ 96 w 188"/>
                  <a:gd name="T41" fmla="*/ 145 h 306"/>
                  <a:gd name="T42" fmla="*/ 54 w 188"/>
                  <a:gd name="T43" fmla="*/ 162 h 306"/>
                  <a:gd name="T44" fmla="*/ 37 w 188"/>
                  <a:gd name="T45" fmla="*/ 204 h 306"/>
                  <a:gd name="T46" fmla="*/ 54 w 188"/>
                  <a:gd name="T47" fmla="*/ 257 h 306"/>
                  <a:gd name="T48" fmla="*/ 97 w 188"/>
                  <a:gd name="T49" fmla="*/ 277 h 306"/>
                  <a:gd name="T50" fmla="*/ 138 w 188"/>
                  <a:gd name="T51" fmla="*/ 259 h 306"/>
                  <a:gd name="T52" fmla="*/ 154 w 188"/>
                  <a:gd name="T53" fmla="*/ 21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306">
                    <a:moveTo>
                      <a:pt x="188" y="207"/>
                    </a:moveTo>
                    <a:cubicBezTo>
                      <a:pt x="188" y="226"/>
                      <a:pt x="184" y="243"/>
                      <a:pt x="176" y="258"/>
                    </a:cubicBezTo>
                    <a:cubicBezTo>
                      <a:pt x="168" y="274"/>
                      <a:pt x="157" y="285"/>
                      <a:pt x="143" y="294"/>
                    </a:cubicBezTo>
                    <a:cubicBezTo>
                      <a:pt x="129" y="302"/>
                      <a:pt x="113" y="306"/>
                      <a:pt x="95" y="306"/>
                    </a:cubicBezTo>
                    <a:cubicBezTo>
                      <a:pt x="66" y="306"/>
                      <a:pt x="42" y="295"/>
                      <a:pt x="26" y="271"/>
                    </a:cubicBezTo>
                    <a:cubicBezTo>
                      <a:pt x="9" y="247"/>
                      <a:pt x="0" y="214"/>
                      <a:pt x="0" y="171"/>
                    </a:cubicBezTo>
                    <a:cubicBezTo>
                      <a:pt x="0" y="137"/>
                      <a:pt x="5" y="107"/>
                      <a:pt x="15" y="81"/>
                    </a:cubicBezTo>
                    <a:cubicBezTo>
                      <a:pt x="25" y="55"/>
                      <a:pt x="39" y="35"/>
                      <a:pt x="58" y="21"/>
                    </a:cubicBezTo>
                    <a:cubicBezTo>
                      <a:pt x="76" y="7"/>
                      <a:pt x="97" y="0"/>
                      <a:pt x="121" y="0"/>
                    </a:cubicBezTo>
                    <a:cubicBezTo>
                      <a:pt x="142" y="0"/>
                      <a:pt x="158" y="3"/>
                      <a:pt x="170" y="8"/>
                    </a:cubicBezTo>
                    <a:cubicBezTo>
                      <a:pt x="170" y="40"/>
                      <a:pt x="170" y="40"/>
                      <a:pt x="170" y="40"/>
                    </a:cubicBezTo>
                    <a:cubicBezTo>
                      <a:pt x="155" y="33"/>
                      <a:pt x="139" y="29"/>
                      <a:pt x="122" y="29"/>
                    </a:cubicBezTo>
                    <a:cubicBezTo>
                      <a:pt x="96" y="29"/>
                      <a:pt x="75" y="40"/>
                      <a:pt x="59" y="64"/>
                    </a:cubicBezTo>
                    <a:cubicBezTo>
                      <a:pt x="43" y="87"/>
                      <a:pt x="35" y="119"/>
                      <a:pt x="35" y="158"/>
                    </a:cubicBezTo>
                    <a:cubicBezTo>
                      <a:pt x="36" y="158"/>
                      <a:pt x="36" y="158"/>
                      <a:pt x="36" y="158"/>
                    </a:cubicBezTo>
                    <a:cubicBezTo>
                      <a:pt x="50" y="130"/>
                      <a:pt x="72" y="116"/>
                      <a:pt x="104" y="116"/>
                    </a:cubicBezTo>
                    <a:cubicBezTo>
                      <a:pt x="129" y="116"/>
                      <a:pt x="150" y="124"/>
                      <a:pt x="165" y="141"/>
                    </a:cubicBezTo>
                    <a:cubicBezTo>
                      <a:pt x="181" y="158"/>
                      <a:pt x="188" y="180"/>
                      <a:pt x="188" y="207"/>
                    </a:cubicBezTo>
                    <a:moveTo>
                      <a:pt x="154" y="212"/>
                    </a:moveTo>
                    <a:cubicBezTo>
                      <a:pt x="154" y="191"/>
                      <a:pt x="149" y="175"/>
                      <a:pt x="139" y="163"/>
                    </a:cubicBezTo>
                    <a:cubicBezTo>
                      <a:pt x="128" y="151"/>
                      <a:pt x="114" y="145"/>
                      <a:pt x="96" y="145"/>
                    </a:cubicBezTo>
                    <a:cubicBezTo>
                      <a:pt x="80" y="145"/>
                      <a:pt x="66" y="150"/>
                      <a:pt x="54" y="162"/>
                    </a:cubicBezTo>
                    <a:cubicBezTo>
                      <a:pt x="43" y="174"/>
                      <a:pt x="37" y="188"/>
                      <a:pt x="37" y="204"/>
                    </a:cubicBezTo>
                    <a:cubicBezTo>
                      <a:pt x="37" y="225"/>
                      <a:pt x="43" y="243"/>
                      <a:pt x="54" y="257"/>
                    </a:cubicBezTo>
                    <a:cubicBezTo>
                      <a:pt x="65" y="271"/>
                      <a:pt x="80" y="277"/>
                      <a:pt x="97" y="277"/>
                    </a:cubicBezTo>
                    <a:cubicBezTo>
                      <a:pt x="114" y="277"/>
                      <a:pt x="127" y="271"/>
                      <a:pt x="138" y="259"/>
                    </a:cubicBezTo>
                    <a:cubicBezTo>
                      <a:pt x="149" y="247"/>
                      <a:pt x="154" y="231"/>
                      <a:pt x="154" y="212"/>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6" name="Freeform 17"/>
              <p:cNvSpPr>
                <a:spLocks/>
              </p:cNvSpPr>
              <p:nvPr/>
            </p:nvSpPr>
            <p:spPr bwMode="auto">
              <a:xfrm>
                <a:off x="9324975" y="4808538"/>
                <a:ext cx="619125" cy="1130300"/>
              </a:xfrm>
              <a:custGeom>
                <a:avLst/>
                <a:gdLst>
                  <a:gd name="T0" fmla="*/ 166 w 166"/>
                  <a:gd name="T1" fmla="*/ 206 h 301"/>
                  <a:gd name="T2" fmla="*/ 137 w 166"/>
                  <a:gd name="T3" fmla="*/ 275 h 301"/>
                  <a:gd name="T4" fmla="*/ 61 w 166"/>
                  <a:gd name="T5" fmla="*/ 301 h 301"/>
                  <a:gd name="T6" fmla="*/ 0 w 166"/>
                  <a:gd name="T7" fmla="*/ 289 h 301"/>
                  <a:gd name="T8" fmla="*/ 0 w 166"/>
                  <a:gd name="T9" fmla="*/ 253 h 301"/>
                  <a:gd name="T10" fmla="*/ 61 w 166"/>
                  <a:gd name="T11" fmla="*/ 273 h 301"/>
                  <a:gd name="T12" fmla="*/ 112 w 166"/>
                  <a:gd name="T13" fmla="*/ 255 h 301"/>
                  <a:gd name="T14" fmla="*/ 131 w 166"/>
                  <a:gd name="T15" fmla="*/ 208 h 301"/>
                  <a:gd name="T16" fmla="*/ 112 w 166"/>
                  <a:gd name="T17" fmla="*/ 162 h 301"/>
                  <a:gd name="T18" fmla="*/ 55 w 166"/>
                  <a:gd name="T19" fmla="*/ 146 h 301"/>
                  <a:gd name="T20" fmla="*/ 5 w 166"/>
                  <a:gd name="T21" fmla="*/ 148 h 301"/>
                  <a:gd name="T22" fmla="*/ 15 w 166"/>
                  <a:gd name="T23" fmla="*/ 0 h 301"/>
                  <a:gd name="T24" fmla="*/ 152 w 166"/>
                  <a:gd name="T25" fmla="*/ 0 h 301"/>
                  <a:gd name="T26" fmla="*/ 152 w 166"/>
                  <a:gd name="T27" fmla="*/ 30 h 301"/>
                  <a:gd name="T28" fmla="*/ 45 w 166"/>
                  <a:gd name="T29" fmla="*/ 30 h 301"/>
                  <a:gd name="T30" fmla="*/ 39 w 166"/>
                  <a:gd name="T31" fmla="*/ 117 h 301"/>
                  <a:gd name="T32" fmla="*/ 66 w 166"/>
                  <a:gd name="T33" fmla="*/ 116 h 301"/>
                  <a:gd name="T34" fmla="*/ 139 w 166"/>
                  <a:gd name="T35" fmla="*/ 140 h 301"/>
                  <a:gd name="T36" fmla="*/ 166 w 166"/>
                  <a:gd name="T37" fmla="*/ 20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301">
                    <a:moveTo>
                      <a:pt x="166" y="206"/>
                    </a:moveTo>
                    <a:cubicBezTo>
                      <a:pt x="166" y="235"/>
                      <a:pt x="156" y="258"/>
                      <a:pt x="137" y="275"/>
                    </a:cubicBezTo>
                    <a:cubicBezTo>
                      <a:pt x="118" y="293"/>
                      <a:pt x="93" y="301"/>
                      <a:pt x="61" y="301"/>
                    </a:cubicBezTo>
                    <a:cubicBezTo>
                      <a:pt x="33" y="301"/>
                      <a:pt x="13" y="297"/>
                      <a:pt x="0" y="289"/>
                    </a:cubicBezTo>
                    <a:cubicBezTo>
                      <a:pt x="0" y="253"/>
                      <a:pt x="0" y="253"/>
                      <a:pt x="0" y="253"/>
                    </a:cubicBezTo>
                    <a:cubicBezTo>
                      <a:pt x="20" y="266"/>
                      <a:pt x="40" y="273"/>
                      <a:pt x="61" y="273"/>
                    </a:cubicBezTo>
                    <a:cubicBezTo>
                      <a:pt x="82" y="273"/>
                      <a:pt x="99" y="267"/>
                      <a:pt x="112" y="255"/>
                    </a:cubicBezTo>
                    <a:cubicBezTo>
                      <a:pt x="125" y="243"/>
                      <a:pt x="131" y="228"/>
                      <a:pt x="131" y="208"/>
                    </a:cubicBezTo>
                    <a:cubicBezTo>
                      <a:pt x="131" y="189"/>
                      <a:pt x="125" y="173"/>
                      <a:pt x="112" y="162"/>
                    </a:cubicBezTo>
                    <a:cubicBezTo>
                      <a:pt x="99" y="151"/>
                      <a:pt x="80" y="146"/>
                      <a:pt x="55" y="146"/>
                    </a:cubicBezTo>
                    <a:cubicBezTo>
                      <a:pt x="36" y="146"/>
                      <a:pt x="19" y="147"/>
                      <a:pt x="5" y="148"/>
                    </a:cubicBezTo>
                    <a:cubicBezTo>
                      <a:pt x="15" y="0"/>
                      <a:pt x="15" y="0"/>
                      <a:pt x="15" y="0"/>
                    </a:cubicBezTo>
                    <a:cubicBezTo>
                      <a:pt x="152" y="0"/>
                      <a:pt x="152" y="0"/>
                      <a:pt x="152" y="0"/>
                    </a:cubicBezTo>
                    <a:cubicBezTo>
                      <a:pt x="152" y="30"/>
                      <a:pt x="152" y="30"/>
                      <a:pt x="152" y="30"/>
                    </a:cubicBezTo>
                    <a:cubicBezTo>
                      <a:pt x="45" y="30"/>
                      <a:pt x="45" y="30"/>
                      <a:pt x="45" y="30"/>
                    </a:cubicBezTo>
                    <a:cubicBezTo>
                      <a:pt x="39" y="117"/>
                      <a:pt x="39" y="117"/>
                      <a:pt x="39" y="117"/>
                    </a:cubicBezTo>
                    <a:cubicBezTo>
                      <a:pt x="66" y="116"/>
                      <a:pt x="66" y="116"/>
                      <a:pt x="66" y="116"/>
                    </a:cubicBezTo>
                    <a:cubicBezTo>
                      <a:pt x="97" y="116"/>
                      <a:pt x="121" y="124"/>
                      <a:pt x="139" y="140"/>
                    </a:cubicBezTo>
                    <a:cubicBezTo>
                      <a:pt x="157" y="155"/>
                      <a:pt x="166" y="177"/>
                      <a:pt x="166" y="206"/>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7" name="Freeform 18"/>
              <p:cNvSpPr>
                <a:spLocks/>
              </p:cNvSpPr>
              <p:nvPr/>
            </p:nvSpPr>
            <p:spPr bwMode="auto">
              <a:xfrm>
                <a:off x="1549400" y="4437063"/>
                <a:ext cx="1543050" cy="1855787"/>
              </a:xfrm>
              <a:custGeom>
                <a:avLst/>
                <a:gdLst>
                  <a:gd name="T0" fmla="*/ 972 w 972"/>
                  <a:gd name="T1" fmla="*/ 1072 h 1169"/>
                  <a:gd name="T2" fmla="*/ 972 w 972"/>
                  <a:gd name="T3" fmla="*/ 1072 h 1169"/>
                  <a:gd name="T4" fmla="*/ 972 w 972"/>
                  <a:gd name="T5" fmla="*/ 99 h 1169"/>
                  <a:gd name="T6" fmla="*/ 624 w 972"/>
                  <a:gd name="T7" fmla="*/ 0 h 1169"/>
                  <a:gd name="T8" fmla="*/ 3 w 972"/>
                  <a:gd name="T9" fmla="*/ 234 h 1169"/>
                  <a:gd name="T10" fmla="*/ 0 w 972"/>
                  <a:gd name="T11" fmla="*/ 234 h 1169"/>
                  <a:gd name="T12" fmla="*/ 0 w 972"/>
                  <a:gd name="T13" fmla="*/ 937 h 1169"/>
                  <a:gd name="T14" fmla="*/ 212 w 972"/>
                  <a:gd name="T15" fmla="*/ 854 h 1169"/>
                  <a:gd name="T16" fmla="*/ 212 w 972"/>
                  <a:gd name="T17" fmla="*/ 282 h 1169"/>
                  <a:gd name="T18" fmla="*/ 624 w 972"/>
                  <a:gd name="T19" fmla="*/ 182 h 1169"/>
                  <a:gd name="T20" fmla="*/ 624 w 972"/>
                  <a:gd name="T21" fmla="*/ 1022 h 1169"/>
                  <a:gd name="T22" fmla="*/ 0 w 972"/>
                  <a:gd name="T23" fmla="*/ 937 h 1169"/>
                  <a:gd name="T24" fmla="*/ 624 w 972"/>
                  <a:gd name="T25" fmla="*/ 1169 h 1169"/>
                  <a:gd name="T26" fmla="*/ 624 w 972"/>
                  <a:gd name="T27" fmla="*/ 1169 h 1169"/>
                  <a:gd name="T28" fmla="*/ 972 w 972"/>
                  <a:gd name="T29" fmla="*/ 1072 h 1169"/>
                  <a:gd name="T30" fmla="*/ 972 w 972"/>
                  <a:gd name="T31" fmla="*/ 1072 h 1169"/>
                  <a:gd name="T32" fmla="*/ 972 w 972"/>
                  <a:gd name="T33" fmla="*/ 1072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2" h="1169">
                    <a:moveTo>
                      <a:pt x="972" y="1072"/>
                    </a:moveTo>
                    <a:lnTo>
                      <a:pt x="972" y="1072"/>
                    </a:lnTo>
                    <a:lnTo>
                      <a:pt x="972" y="99"/>
                    </a:lnTo>
                    <a:lnTo>
                      <a:pt x="624" y="0"/>
                    </a:lnTo>
                    <a:lnTo>
                      <a:pt x="3" y="234"/>
                    </a:lnTo>
                    <a:lnTo>
                      <a:pt x="0" y="234"/>
                    </a:lnTo>
                    <a:lnTo>
                      <a:pt x="0" y="937"/>
                    </a:lnTo>
                    <a:lnTo>
                      <a:pt x="212" y="854"/>
                    </a:lnTo>
                    <a:lnTo>
                      <a:pt x="212" y="282"/>
                    </a:lnTo>
                    <a:lnTo>
                      <a:pt x="624" y="182"/>
                    </a:lnTo>
                    <a:lnTo>
                      <a:pt x="624" y="1022"/>
                    </a:lnTo>
                    <a:lnTo>
                      <a:pt x="0" y="937"/>
                    </a:lnTo>
                    <a:lnTo>
                      <a:pt x="624" y="1169"/>
                    </a:lnTo>
                    <a:lnTo>
                      <a:pt x="624" y="1169"/>
                    </a:lnTo>
                    <a:lnTo>
                      <a:pt x="972" y="1072"/>
                    </a:lnTo>
                    <a:lnTo>
                      <a:pt x="972" y="1072"/>
                    </a:lnTo>
                    <a:lnTo>
                      <a:pt x="972" y="1072"/>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grpSp>
      </p:grpSp>
      <p:grpSp>
        <p:nvGrpSpPr>
          <p:cNvPr id="48" name="Group 47"/>
          <p:cNvGrpSpPr/>
          <p:nvPr/>
        </p:nvGrpSpPr>
        <p:grpSpPr>
          <a:xfrm>
            <a:off x="4557928" y="2915432"/>
            <a:ext cx="1356220" cy="1067972"/>
            <a:chOff x="3588189" y="4530024"/>
            <a:chExt cx="1111872" cy="990473"/>
          </a:xfrm>
        </p:grpSpPr>
        <p:grpSp>
          <p:nvGrpSpPr>
            <p:cNvPr id="44" name="Group 43"/>
            <p:cNvGrpSpPr>
              <a:grpSpLocks noChangeAspect="1"/>
            </p:cNvGrpSpPr>
            <p:nvPr/>
          </p:nvGrpSpPr>
          <p:grpSpPr>
            <a:xfrm>
              <a:off x="3588193" y="4530024"/>
              <a:ext cx="1111868" cy="819390"/>
              <a:chOff x="1902067" y="1953536"/>
              <a:chExt cx="311355" cy="229453"/>
            </a:xfrm>
          </p:grpSpPr>
          <p:sp>
            <p:nvSpPr>
              <p:cNvPr id="45" name="Rectangle 287"/>
              <p:cNvSpPr>
                <a:spLocks noChangeAspect="1" noChangeArrowheads="1"/>
              </p:cNvSpPr>
              <p:nvPr/>
            </p:nvSpPr>
            <p:spPr bwMode="auto">
              <a:xfrm>
                <a:off x="1902067" y="1953536"/>
                <a:ext cx="311355" cy="229453"/>
              </a:xfrm>
              <a:prstGeom prst="roundRect">
                <a:avLst>
                  <a:gd name="adj" fmla="val 5691"/>
                </a:avLst>
              </a:prstGeom>
              <a:solidFill>
                <a:schemeClr val="bg1"/>
              </a:solidFill>
              <a:ln w="9525">
                <a:solidFill>
                  <a:srgbClr val="292B2B"/>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6" name="Freeform 288"/>
              <p:cNvSpPr>
                <a:spLocks/>
              </p:cNvSpPr>
              <p:nvPr/>
            </p:nvSpPr>
            <p:spPr bwMode="auto">
              <a:xfrm>
                <a:off x="1918947" y="1970418"/>
                <a:ext cx="251960" cy="100034"/>
              </a:xfrm>
              <a:custGeom>
                <a:avLst/>
                <a:gdLst>
                  <a:gd name="T0" fmla="*/ 510 w 806"/>
                  <a:gd name="T1" fmla="*/ 258 h 320"/>
                  <a:gd name="T2" fmla="*/ 0 w 806"/>
                  <a:gd name="T3" fmla="*/ 0 h 320"/>
                  <a:gd name="T4" fmla="*/ 502 w 806"/>
                  <a:gd name="T5" fmla="*/ 320 h 320"/>
                  <a:gd name="T6" fmla="*/ 806 w 806"/>
                  <a:gd name="T7" fmla="*/ 96 h 320"/>
                  <a:gd name="T8" fmla="*/ 806 w 806"/>
                  <a:gd name="T9" fmla="*/ 78 h 320"/>
                  <a:gd name="T10" fmla="*/ 510 w 806"/>
                  <a:gd name="T11" fmla="*/ 258 h 320"/>
                </a:gdLst>
                <a:ahLst/>
                <a:cxnLst>
                  <a:cxn ang="0">
                    <a:pos x="T0" y="T1"/>
                  </a:cxn>
                  <a:cxn ang="0">
                    <a:pos x="T2" y="T3"/>
                  </a:cxn>
                  <a:cxn ang="0">
                    <a:pos x="T4" y="T5"/>
                  </a:cxn>
                  <a:cxn ang="0">
                    <a:pos x="T6" y="T7"/>
                  </a:cxn>
                  <a:cxn ang="0">
                    <a:pos x="T8" y="T9"/>
                  </a:cxn>
                  <a:cxn ang="0">
                    <a:pos x="T10" y="T11"/>
                  </a:cxn>
                </a:cxnLst>
                <a:rect l="0" t="0" r="r" b="b"/>
                <a:pathLst>
                  <a:path w="806" h="320">
                    <a:moveTo>
                      <a:pt x="510" y="258"/>
                    </a:moveTo>
                    <a:lnTo>
                      <a:pt x="0" y="0"/>
                    </a:lnTo>
                    <a:lnTo>
                      <a:pt x="502" y="320"/>
                    </a:lnTo>
                    <a:lnTo>
                      <a:pt x="806" y="96"/>
                    </a:lnTo>
                    <a:lnTo>
                      <a:pt x="806" y="78"/>
                    </a:lnTo>
                    <a:lnTo>
                      <a:pt x="510" y="258"/>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47" name="Rectangle 46"/>
            <p:cNvSpPr/>
            <p:nvPr/>
          </p:nvSpPr>
          <p:spPr>
            <a:xfrm>
              <a:off x="3588189" y="4943416"/>
              <a:ext cx="1111870" cy="577081"/>
            </a:xfrm>
            <a:prstGeom prst="rect">
              <a:avLst/>
            </a:prstGeom>
          </p:spPr>
          <p:txBody>
            <a:bodyPr wrap="square">
              <a:spAutoFit/>
            </a:bodyPr>
            <a:lstStyle/>
            <a:p>
              <a:r>
                <a:rPr lang="en-US" sz="1050" b="1" dirty="0"/>
                <a:t>From:</a:t>
              </a:r>
              <a:br>
                <a:rPr lang="en-US" sz="1050" dirty="0"/>
              </a:br>
              <a:r>
                <a:rPr lang="en-US" sz="1050" dirty="0"/>
                <a:t>joe_ceo@gmail.com </a:t>
              </a:r>
            </a:p>
          </p:txBody>
        </p:sp>
      </p:grpSp>
      <p:sp>
        <p:nvSpPr>
          <p:cNvPr id="2" name="Title 1"/>
          <p:cNvSpPr>
            <a:spLocks noGrp="1"/>
          </p:cNvSpPr>
          <p:nvPr>
            <p:ph type="title"/>
          </p:nvPr>
        </p:nvSpPr>
        <p:spPr/>
        <p:txBody>
          <a:bodyPr/>
          <a:lstStyle/>
          <a:p>
            <a:r>
              <a:rPr lang="en-US" dirty="0">
                <a:latin typeface="+mn-lt"/>
                <a:ea typeface="Symantec Sans" charset="0"/>
                <a:cs typeface="Symantec Sans" charset="0"/>
              </a:rPr>
              <a:t>How Does Business Email Compromise Work?</a:t>
            </a:r>
          </a:p>
        </p:txBody>
      </p:sp>
      <p:grpSp>
        <p:nvGrpSpPr>
          <p:cNvPr id="3" name="Group 2"/>
          <p:cNvGrpSpPr/>
          <p:nvPr/>
        </p:nvGrpSpPr>
        <p:grpSpPr>
          <a:xfrm>
            <a:off x="1752602" y="2825073"/>
            <a:ext cx="1363970" cy="1458260"/>
            <a:chOff x="279192" y="1876224"/>
            <a:chExt cx="2121408" cy="1458260"/>
          </a:xfrm>
        </p:grpSpPr>
        <p:sp>
          <p:nvSpPr>
            <p:cNvPr id="4" name="Rectangle 3"/>
            <p:cNvSpPr/>
            <p:nvPr/>
          </p:nvSpPr>
          <p:spPr bwMode="gray">
            <a:xfrm>
              <a:off x="279192" y="1876224"/>
              <a:ext cx="2121408" cy="972866"/>
            </a:xfrm>
            <a:prstGeom prst="rect">
              <a:avLst/>
            </a:prstGeom>
            <a:solidFill>
              <a:schemeClr val="bg1"/>
            </a:solidFill>
            <a:ln w="3810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 name="Rectangle 4"/>
            <p:cNvSpPr/>
            <p:nvPr/>
          </p:nvSpPr>
          <p:spPr bwMode="gray">
            <a:xfrm>
              <a:off x="279192" y="2840708"/>
              <a:ext cx="2121408" cy="493776"/>
            </a:xfrm>
            <a:prstGeom prst="rect">
              <a:avLst/>
            </a:prstGeom>
            <a:solidFill>
              <a:srgbClr val="F7BA33"/>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solidFill>
                    <a:schemeClr val="bg1"/>
                  </a:solidFill>
                  <a:ea typeface="Symantec Sans" charset="0"/>
                  <a:cs typeface="Symantec Sans" charset="0"/>
                </a:rPr>
                <a:t>Impersonation</a:t>
              </a:r>
              <a:endParaRPr lang="en-US" sz="1200" b="1" dirty="0">
                <a:solidFill>
                  <a:schemeClr val="bg1"/>
                </a:solidFill>
                <a:ea typeface="Symantec Sans" charset="0"/>
                <a:cs typeface="Symantec Sans" charset="0"/>
              </a:endParaRPr>
            </a:p>
          </p:txBody>
        </p:sp>
      </p:grpSp>
      <p:pic>
        <p:nvPicPr>
          <p:cNvPr id="6" name="Picture 5"/>
          <p:cNvPicPr>
            <a:picLocks noChangeAspect="1"/>
          </p:cNvPicPr>
          <p:nvPr/>
        </p:nvPicPr>
        <p:blipFill>
          <a:blip r:embed="rId3" cstate="print">
            <a:duotone>
              <a:prstClr val="black"/>
              <a:srgbClr val="292B2B">
                <a:tint val="45000"/>
                <a:satMod val="400000"/>
              </a:srgbClr>
            </a:duotone>
            <a:extLst>
              <a:ext uri="{28A0092B-C50C-407E-A947-70E740481C1C}">
                <a14:useLocalDpi xmlns:a14="http://schemas.microsoft.com/office/drawing/2010/main" val="0"/>
              </a:ext>
            </a:extLst>
          </a:blip>
          <a:stretch>
            <a:fillRect/>
          </a:stretch>
        </p:blipFill>
        <p:spPr>
          <a:xfrm>
            <a:off x="2070845" y="2915431"/>
            <a:ext cx="727485" cy="792150"/>
          </a:xfrm>
          <a:prstGeom prst="rect">
            <a:avLst/>
          </a:prstGeom>
        </p:spPr>
      </p:pic>
      <p:grpSp>
        <p:nvGrpSpPr>
          <p:cNvPr id="37" name="Group 36"/>
          <p:cNvGrpSpPr>
            <a:grpSpLocks noChangeAspect="1"/>
          </p:cNvGrpSpPr>
          <p:nvPr/>
        </p:nvGrpSpPr>
        <p:grpSpPr>
          <a:xfrm>
            <a:off x="2154722" y="3410552"/>
            <a:ext cx="403052" cy="297029"/>
            <a:chOff x="1902066" y="1953537"/>
            <a:chExt cx="311355" cy="229453"/>
          </a:xfrm>
        </p:grpSpPr>
        <p:sp>
          <p:nvSpPr>
            <p:cNvPr id="35" name="Rectangle 287"/>
            <p:cNvSpPr>
              <a:spLocks noChangeArrowheads="1"/>
            </p:cNvSpPr>
            <p:nvPr/>
          </p:nvSpPr>
          <p:spPr bwMode="auto">
            <a:xfrm>
              <a:off x="1902066" y="1953537"/>
              <a:ext cx="311355" cy="229453"/>
            </a:xfrm>
            <a:prstGeom prst="roundRect">
              <a:avLst>
                <a:gd name="adj" fmla="val 5691"/>
              </a:avLst>
            </a:prstGeom>
            <a:solidFill>
              <a:schemeClr val="bg1"/>
            </a:solidFill>
            <a:ln w="9525">
              <a:solidFill>
                <a:srgbClr val="292B2B"/>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6" name="Freeform 288"/>
            <p:cNvSpPr>
              <a:spLocks/>
            </p:cNvSpPr>
            <p:nvPr/>
          </p:nvSpPr>
          <p:spPr bwMode="auto">
            <a:xfrm>
              <a:off x="1918947" y="1970418"/>
              <a:ext cx="251960" cy="100034"/>
            </a:xfrm>
            <a:custGeom>
              <a:avLst/>
              <a:gdLst>
                <a:gd name="T0" fmla="*/ 510 w 806"/>
                <a:gd name="T1" fmla="*/ 258 h 320"/>
                <a:gd name="T2" fmla="*/ 0 w 806"/>
                <a:gd name="T3" fmla="*/ 0 h 320"/>
                <a:gd name="T4" fmla="*/ 502 w 806"/>
                <a:gd name="T5" fmla="*/ 320 h 320"/>
                <a:gd name="T6" fmla="*/ 806 w 806"/>
                <a:gd name="T7" fmla="*/ 96 h 320"/>
                <a:gd name="T8" fmla="*/ 806 w 806"/>
                <a:gd name="T9" fmla="*/ 78 h 320"/>
                <a:gd name="T10" fmla="*/ 510 w 806"/>
                <a:gd name="T11" fmla="*/ 258 h 320"/>
              </a:gdLst>
              <a:ahLst/>
              <a:cxnLst>
                <a:cxn ang="0">
                  <a:pos x="T0" y="T1"/>
                </a:cxn>
                <a:cxn ang="0">
                  <a:pos x="T2" y="T3"/>
                </a:cxn>
                <a:cxn ang="0">
                  <a:pos x="T4" y="T5"/>
                </a:cxn>
                <a:cxn ang="0">
                  <a:pos x="T6" y="T7"/>
                </a:cxn>
                <a:cxn ang="0">
                  <a:pos x="T8" y="T9"/>
                </a:cxn>
                <a:cxn ang="0">
                  <a:pos x="T10" y="T11"/>
                </a:cxn>
              </a:cxnLst>
              <a:rect l="0" t="0" r="r" b="b"/>
              <a:pathLst>
                <a:path w="806" h="320">
                  <a:moveTo>
                    <a:pt x="510" y="258"/>
                  </a:moveTo>
                  <a:lnTo>
                    <a:pt x="0" y="0"/>
                  </a:lnTo>
                  <a:lnTo>
                    <a:pt x="502" y="320"/>
                  </a:lnTo>
                  <a:lnTo>
                    <a:pt x="806" y="96"/>
                  </a:lnTo>
                  <a:lnTo>
                    <a:pt x="806" y="78"/>
                  </a:lnTo>
                  <a:lnTo>
                    <a:pt x="510" y="258"/>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79" name="Rectangle 78"/>
          <p:cNvSpPr/>
          <p:nvPr/>
        </p:nvSpPr>
        <p:spPr>
          <a:xfrm>
            <a:off x="7867395" y="1931259"/>
            <a:ext cx="2757852" cy="600164"/>
          </a:xfrm>
          <a:prstGeom prst="rect">
            <a:avLst/>
          </a:prstGeom>
        </p:spPr>
        <p:txBody>
          <a:bodyPr wrap="square">
            <a:spAutoFit/>
          </a:bodyPr>
          <a:lstStyle/>
          <a:p>
            <a:pPr>
              <a:spcBef>
                <a:spcPts val="300"/>
              </a:spcBef>
            </a:pPr>
            <a:r>
              <a:rPr lang="en-US" sz="1100" b="1" kern="0" dirty="0">
                <a:solidFill>
                  <a:schemeClr val="bg1"/>
                </a:solidFill>
                <a:ea typeface="Symantec Sans" charset="0"/>
                <a:cs typeface="Symantec Sans" charset="0"/>
              </a:rPr>
              <a:t>Coming from a popular free email providers with good reputation and passing sender authentication</a:t>
            </a:r>
          </a:p>
        </p:txBody>
      </p:sp>
      <p:grpSp>
        <p:nvGrpSpPr>
          <p:cNvPr id="63" name="Group 62"/>
          <p:cNvGrpSpPr/>
          <p:nvPr/>
        </p:nvGrpSpPr>
        <p:grpSpPr>
          <a:xfrm>
            <a:off x="4525767" y="2825073"/>
            <a:ext cx="1465457" cy="1458260"/>
            <a:chOff x="3268466" y="2710772"/>
            <a:chExt cx="1176190" cy="1458260"/>
          </a:xfrm>
        </p:grpSpPr>
        <p:grpSp>
          <p:nvGrpSpPr>
            <p:cNvPr id="24" name="Group 23"/>
            <p:cNvGrpSpPr/>
            <p:nvPr/>
          </p:nvGrpSpPr>
          <p:grpSpPr>
            <a:xfrm>
              <a:off x="3268466" y="2710772"/>
              <a:ext cx="1176190" cy="1458260"/>
              <a:chOff x="279192" y="1876224"/>
              <a:chExt cx="2121408" cy="1458260"/>
            </a:xfrm>
          </p:grpSpPr>
          <p:sp>
            <p:nvSpPr>
              <p:cNvPr id="29" name="Rectangle 28"/>
              <p:cNvSpPr/>
              <p:nvPr/>
            </p:nvSpPr>
            <p:spPr bwMode="gray">
              <a:xfrm>
                <a:off x="279192" y="1876224"/>
                <a:ext cx="2121408" cy="972866"/>
              </a:xfrm>
              <a:prstGeom prst="rect">
                <a:avLst/>
              </a:prstGeom>
              <a:solidFill>
                <a:schemeClr val="bg1"/>
              </a:solidFill>
              <a:ln w="3810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0" name="Rectangle 29"/>
              <p:cNvSpPr/>
              <p:nvPr/>
            </p:nvSpPr>
            <p:spPr bwMode="gray">
              <a:xfrm>
                <a:off x="279192" y="2840708"/>
                <a:ext cx="2121408" cy="493776"/>
              </a:xfrm>
              <a:prstGeom prst="rect">
                <a:avLst/>
              </a:prstGeom>
              <a:solidFill>
                <a:srgbClr val="F7BA33"/>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solidFill>
                      <a:schemeClr val="bg1"/>
                    </a:solidFill>
                    <a:cs typeface="Arial" pitchFamily="34" charset="0"/>
                  </a:rPr>
                  <a:t>Mail Service</a:t>
                </a:r>
              </a:p>
            </p:txBody>
          </p:sp>
        </p:grpSp>
        <p:grpSp>
          <p:nvGrpSpPr>
            <p:cNvPr id="33" name="Group 32"/>
            <p:cNvGrpSpPr/>
            <p:nvPr/>
          </p:nvGrpSpPr>
          <p:grpSpPr>
            <a:xfrm>
              <a:off x="3436638" y="2967296"/>
              <a:ext cx="856535" cy="459839"/>
              <a:chOff x="2829432" y="1676795"/>
              <a:chExt cx="856535" cy="459839"/>
            </a:xfrm>
          </p:grpSpPr>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432" y="1676795"/>
                <a:ext cx="400574" cy="45983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5393" y="1680768"/>
                <a:ext cx="400574" cy="451893"/>
              </a:xfrm>
              <a:prstGeom prst="rect">
                <a:avLst/>
              </a:prstGeom>
            </p:spPr>
          </p:pic>
        </p:grpSp>
      </p:grpSp>
    </p:spTree>
    <p:extLst>
      <p:ext uri="{BB962C8B-B14F-4D97-AF65-F5344CB8AC3E}">
        <p14:creationId xmlns:p14="http://schemas.microsoft.com/office/powerpoint/2010/main" val="65231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8.33333E-7 0 L 0.06706 0.04005 C 0.08099 0.04907 0.10195 0.05394 0.12396 0.05394 C 0.14896 0.05394 0.16901 0.04907 0.18294 0.04005 L 0.25 0 " pathEditMode="relative" rAng="0" ptsTypes="AAAAA">
                                      <p:cBhvr>
                                        <p:cTn id="6" dur="2000" fill="hold"/>
                                        <p:tgtEl>
                                          <p:spTgt spid="37"/>
                                        </p:tgtEl>
                                        <p:attrNameLst>
                                          <p:attrName>ppt_x</p:attrName>
                                          <p:attrName>ppt_y</p:attrName>
                                        </p:attrNameLst>
                                      </p:cBhvr>
                                      <p:rCtr x="12500" y="2685"/>
                                    </p:animMotion>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par>
                          <p:cTn id="15" fill="hold">
                            <p:stCondLst>
                              <p:cond delay="2000"/>
                            </p:stCondLst>
                            <p:childTnLst>
                              <p:par>
                                <p:cTn id="16" presetID="37" presetClass="path" presetSubtype="0" accel="50000" decel="50000" fill="hold" nodeType="afterEffect">
                                  <p:stCondLst>
                                    <p:cond delay="1000"/>
                                  </p:stCondLst>
                                  <p:childTnLst>
                                    <p:animMotion origin="layout" path="M 4.79167E-6 1.48148E-6 L 0.05312 0.08055 C 0.06432 0.09861 0.08098 0.10856 0.09843 0.10856 C 0.11822 0.10856 0.13424 0.09861 0.14531 0.08055 L 0.19882 1.48148E-6 " pathEditMode="relative" rAng="0" ptsTypes="AAAAA">
                                      <p:cBhvr>
                                        <p:cTn id="17" dur="2000" fill="hold"/>
                                        <p:tgtEl>
                                          <p:spTgt spid="48"/>
                                        </p:tgtEl>
                                        <p:attrNameLst>
                                          <p:attrName>ppt_x</p:attrName>
                                          <p:attrName>ppt_y</p:attrName>
                                        </p:attrNameLst>
                                      </p:cBhvr>
                                      <p:rCtr x="9935" y="5417"/>
                                    </p:animMotion>
                                  </p:childTnLst>
                                </p:cTn>
                              </p:par>
                              <p:par>
                                <p:cTn id="18" presetID="1" presetClass="entr" presetSubtype="0"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childTnLst>
                                </p:cTn>
                              </p:par>
                            </p:childTnLst>
                          </p:cTn>
                        </p:par>
                        <p:par>
                          <p:cTn id="20" fill="hold">
                            <p:stCondLst>
                              <p:cond delay="5000"/>
                            </p:stCondLst>
                            <p:childTnLst>
                              <p:par>
                                <p:cTn id="21" presetID="1"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7841610" y="2735471"/>
            <a:ext cx="2769996" cy="1547864"/>
            <a:chOff x="8657984" y="1618768"/>
            <a:chExt cx="2770718" cy="1548267"/>
          </a:xfrm>
        </p:grpSpPr>
        <p:sp>
          <p:nvSpPr>
            <p:cNvPr id="65" name="Freeform 136"/>
            <p:cNvSpPr>
              <a:spLocks/>
            </p:cNvSpPr>
            <p:nvPr/>
          </p:nvSpPr>
          <p:spPr bwMode="auto">
            <a:xfrm>
              <a:off x="8657984" y="1618768"/>
              <a:ext cx="2770718" cy="1548267"/>
            </a:xfrm>
            <a:custGeom>
              <a:avLst/>
              <a:gdLst>
                <a:gd name="T0" fmla="*/ 2421 w 2797"/>
                <a:gd name="T1" fmla="*/ 681 h 1561"/>
                <a:gd name="T2" fmla="*/ 2422 w 2797"/>
                <a:gd name="T3" fmla="*/ 646 h 1561"/>
                <a:gd name="T4" fmla="*/ 1775 w 2797"/>
                <a:gd name="T5" fmla="*/ 0 h 1561"/>
                <a:gd name="T6" fmla="*/ 1208 w 2797"/>
                <a:gd name="T7" fmla="*/ 336 h 1561"/>
                <a:gd name="T8" fmla="*/ 915 w 2797"/>
                <a:gd name="T9" fmla="*/ 224 h 1561"/>
                <a:gd name="T10" fmla="*/ 474 w 2797"/>
                <a:gd name="T11" fmla="*/ 664 h 1561"/>
                <a:gd name="T12" fmla="*/ 475 w 2797"/>
                <a:gd name="T13" fmla="*/ 677 h 1561"/>
                <a:gd name="T14" fmla="*/ 441 w 2797"/>
                <a:gd name="T15" fmla="*/ 676 h 1561"/>
                <a:gd name="T16" fmla="*/ 0 w 2797"/>
                <a:gd name="T17" fmla="*/ 1117 h 1561"/>
                <a:gd name="T18" fmla="*/ 415 w 2797"/>
                <a:gd name="T19" fmla="*/ 1556 h 1561"/>
                <a:gd name="T20" fmla="*/ 415 w 2797"/>
                <a:gd name="T21" fmla="*/ 1561 h 1561"/>
                <a:gd name="T22" fmla="*/ 2332 w 2797"/>
                <a:gd name="T23" fmla="*/ 1561 h 1561"/>
                <a:gd name="T24" fmla="*/ 2332 w 2797"/>
                <a:gd name="T25" fmla="*/ 1556 h 1561"/>
                <a:gd name="T26" fmla="*/ 2357 w 2797"/>
                <a:gd name="T27" fmla="*/ 1557 h 1561"/>
                <a:gd name="T28" fmla="*/ 2797 w 2797"/>
                <a:gd name="T29" fmla="*/ 1117 h 1561"/>
                <a:gd name="T30" fmla="*/ 2421 w 2797"/>
                <a:gd name="T31" fmla="*/ 681 h 1561"/>
                <a:gd name="connsiteX0" fmla="*/ 8656 w 10000"/>
                <a:gd name="connsiteY0" fmla="*/ 4363 h 10000"/>
                <a:gd name="connsiteX1" fmla="*/ 8659 w 10000"/>
                <a:gd name="connsiteY1" fmla="*/ 4138 h 10000"/>
                <a:gd name="connsiteX2" fmla="*/ 6346 w 10000"/>
                <a:gd name="connsiteY2" fmla="*/ 0 h 10000"/>
                <a:gd name="connsiteX3" fmla="*/ 4319 w 10000"/>
                <a:gd name="connsiteY3" fmla="*/ 2152 h 10000"/>
                <a:gd name="connsiteX4" fmla="*/ 3271 w 10000"/>
                <a:gd name="connsiteY4" fmla="*/ 1435 h 10000"/>
                <a:gd name="connsiteX5" fmla="*/ 1695 w 10000"/>
                <a:gd name="connsiteY5" fmla="*/ 4254 h 10000"/>
                <a:gd name="connsiteX6" fmla="*/ 1698 w 10000"/>
                <a:gd name="connsiteY6" fmla="*/ 4337 h 10000"/>
                <a:gd name="connsiteX7" fmla="*/ 1577 w 10000"/>
                <a:gd name="connsiteY7" fmla="*/ 4331 h 10000"/>
                <a:gd name="connsiteX8" fmla="*/ 0 w 10000"/>
                <a:gd name="connsiteY8" fmla="*/ 7156 h 10000"/>
                <a:gd name="connsiteX9" fmla="*/ 1484 w 10000"/>
                <a:gd name="connsiteY9" fmla="*/ 9968 h 10000"/>
                <a:gd name="connsiteX10" fmla="*/ 1484 w 10000"/>
                <a:gd name="connsiteY10" fmla="*/ 10000 h 10000"/>
                <a:gd name="connsiteX11" fmla="*/ 8338 w 10000"/>
                <a:gd name="connsiteY11" fmla="*/ 10000 h 10000"/>
                <a:gd name="connsiteX12" fmla="*/ 8427 w 10000"/>
                <a:gd name="connsiteY12" fmla="*/ 9974 h 10000"/>
                <a:gd name="connsiteX13" fmla="*/ 10000 w 10000"/>
                <a:gd name="connsiteY13" fmla="*/ 7156 h 10000"/>
                <a:gd name="connsiteX14" fmla="*/ 8656 w 10000"/>
                <a:gd name="connsiteY14" fmla="*/ 4363 h 10000"/>
                <a:gd name="connsiteX0" fmla="*/ 8656 w 10000"/>
                <a:gd name="connsiteY0" fmla="*/ 4363 h 10000"/>
                <a:gd name="connsiteX1" fmla="*/ 8659 w 10000"/>
                <a:gd name="connsiteY1" fmla="*/ 4138 h 10000"/>
                <a:gd name="connsiteX2" fmla="*/ 6346 w 10000"/>
                <a:gd name="connsiteY2" fmla="*/ 0 h 10000"/>
                <a:gd name="connsiteX3" fmla="*/ 4319 w 10000"/>
                <a:gd name="connsiteY3" fmla="*/ 2152 h 10000"/>
                <a:gd name="connsiteX4" fmla="*/ 3271 w 10000"/>
                <a:gd name="connsiteY4" fmla="*/ 1435 h 10000"/>
                <a:gd name="connsiteX5" fmla="*/ 1695 w 10000"/>
                <a:gd name="connsiteY5" fmla="*/ 4254 h 10000"/>
                <a:gd name="connsiteX6" fmla="*/ 1698 w 10000"/>
                <a:gd name="connsiteY6" fmla="*/ 4337 h 10000"/>
                <a:gd name="connsiteX7" fmla="*/ 1577 w 10000"/>
                <a:gd name="connsiteY7" fmla="*/ 4331 h 10000"/>
                <a:gd name="connsiteX8" fmla="*/ 0 w 10000"/>
                <a:gd name="connsiteY8" fmla="*/ 7156 h 10000"/>
                <a:gd name="connsiteX9" fmla="*/ 1484 w 10000"/>
                <a:gd name="connsiteY9" fmla="*/ 9968 h 10000"/>
                <a:gd name="connsiteX10" fmla="*/ 1484 w 10000"/>
                <a:gd name="connsiteY10" fmla="*/ 10000 h 10000"/>
                <a:gd name="connsiteX11" fmla="*/ 8427 w 10000"/>
                <a:gd name="connsiteY11" fmla="*/ 9974 h 10000"/>
                <a:gd name="connsiteX12" fmla="*/ 10000 w 10000"/>
                <a:gd name="connsiteY12" fmla="*/ 7156 h 10000"/>
                <a:gd name="connsiteX13" fmla="*/ 8656 w 10000"/>
                <a:gd name="connsiteY13" fmla="*/ 4363 h 10000"/>
                <a:gd name="connsiteX0" fmla="*/ 8656 w 10000"/>
                <a:gd name="connsiteY0" fmla="*/ 4363 h 9974"/>
                <a:gd name="connsiteX1" fmla="*/ 8659 w 10000"/>
                <a:gd name="connsiteY1" fmla="*/ 4138 h 9974"/>
                <a:gd name="connsiteX2" fmla="*/ 6346 w 10000"/>
                <a:gd name="connsiteY2" fmla="*/ 0 h 9974"/>
                <a:gd name="connsiteX3" fmla="*/ 4319 w 10000"/>
                <a:gd name="connsiteY3" fmla="*/ 2152 h 9974"/>
                <a:gd name="connsiteX4" fmla="*/ 3271 w 10000"/>
                <a:gd name="connsiteY4" fmla="*/ 1435 h 9974"/>
                <a:gd name="connsiteX5" fmla="*/ 1695 w 10000"/>
                <a:gd name="connsiteY5" fmla="*/ 4254 h 9974"/>
                <a:gd name="connsiteX6" fmla="*/ 1698 w 10000"/>
                <a:gd name="connsiteY6" fmla="*/ 4337 h 9974"/>
                <a:gd name="connsiteX7" fmla="*/ 1577 w 10000"/>
                <a:gd name="connsiteY7" fmla="*/ 4331 h 9974"/>
                <a:gd name="connsiteX8" fmla="*/ 0 w 10000"/>
                <a:gd name="connsiteY8" fmla="*/ 7156 h 9974"/>
                <a:gd name="connsiteX9" fmla="*/ 1484 w 10000"/>
                <a:gd name="connsiteY9" fmla="*/ 9968 h 9974"/>
                <a:gd name="connsiteX10" fmla="*/ 8427 w 10000"/>
                <a:gd name="connsiteY10" fmla="*/ 9974 h 9974"/>
                <a:gd name="connsiteX11" fmla="*/ 10000 w 10000"/>
                <a:gd name="connsiteY11" fmla="*/ 7156 h 9974"/>
                <a:gd name="connsiteX12" fmla="*/ 8656 w 10000"/>
                <a:gd name="connsiteY12" fmla="*/ 4363 h 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4">
                  <a:moveTo>
                    <a:pt x="8656" y="4363"/>
                  </a:moveTo>
                  <a:cubicBezTo>
                    <a:pt x="8656" y="4286"/>
                    <a:pt x="8659" y="4209"/>
                    <a:pt x="8659" y="4138"/>
                  </a:cubicBezTo>
                  <a:cubicBezTo>
                    <a:pt x="8659" y="1851"/>
                    <a:pt x="7622" y="0"/>
                    <a:pt x="6346" y="0"/>
                  </a:cubicBezTo>
                  <a:cubicBezTo>
                    <a:pt x="5474" y="0"/>
                    <a:pt x="4712" y="865"/>
                    <a:pt x="4319" y="2152"/>
                  </a:cubicBezTo>
                  <a:cubicBezTo>
                    <a:pt x="4040" y="1704"/>
                    <a:pt x="3675" y="1435"/>
                    <a:pt x="3271" y="1435"/>
                  </a:cubicBezTo>
                  <a:cubicBezTo>
                    <a:pt x="2403" y="1435"/>
                    <a:pt x="1695" y="2697"/>
                    <a:pt x="1695" y="4254"/>
                  </a:cubicBezTo>
                  <a:cubicBezTo>
                    <a:pt x="1695" y="4286"/>
                    <a:pt x="1698" y="4311"/>
                    <a:pt x="1698" y="4337"/>
                  </a:cubicBezTo>
                  <a:cubicBezTo>
                    <a:pt x="1655" y="4337"/>
                    <a:pt x="1616" y="4331"/>
                    <a:pt x="1577" y="4331"/>
                  </a:cubicBezTo>
                  <a:cubicBezTo>
                    <a:pt x="704" y="4331"/>
                    <a:pt x="0" y="5593"/>
                    <a:pt x="0" y="7156"/>
                  </a:cubicBezTo>
                  <a:cubicBezTo>
                    <a:pt x="0" y="8661"/>
                    <a:pt x="658" y="9885"/>
                    <a:pt x="1484" y="9968"/>
                  </a:cubicBezTo>
                  <a:lnTo>
                    <a:pt x="8427" y="9974"/>
                  </a:lnTo>
                  <a:cubicBezTo>
                    <a:pt x="9296" y="9974"/>
                    <a:pt x="10000" y="8712"/>
                    <a:pt x="10000" y="7156"/>
                  </a:cubicBezTo>
                  <a:cubicBezTo>
                    <a:pt x="10000" y="5734"/>
                    <a:pt x="9417" y="4561"/>
                    <a:pt x="8656" y="4363"/>
                  </a:cubicBezTo>
                  <a:close/>
                </a:path>
              </a:pathLst>
            </a:custGeom>
            <a:solidFill>
              <a:srgbClr val="FFFFFF">
                <a:lumMod val="95000"/>
              </a:srgbClr>
            </a:solidFill>
            <a:ln w="38100">
              <a:solidFill>
                <a:srgbClr val="FFFFFF">
                  <a:lumMod val="85000"/>
                </a:srgbClr>
              </a:solidFill>
            </a:ln>
          </p:spPr>
          <p:txBody>
            <a:bodyPr vert="horz" wrap="square" lIns="91392" tIns="45696" rIns="91392" bIns="45696" numCol="1" anchor="t" anchorCtr="0" compatLnSpc="1">
              <a:prstTxWarp prst="textNoShape">
                <a:avLst/>
              </a:prstTxWarp>
            </a:bodyPr>
            <a:lstStyle/>
            <a:p>
              <a:pPr defTabSz="913852">
                <a:defRPr/>
              </a:pPr>
              <a:endParaRPr lang="en-US" sz="1200" kern="0" dirty="0">
                <a:solidFill>
                  <a:sysClr val="windowText" lastClr="000000"/>
                </a:solidFill>
                <a:ea typeface="Calibri" charset="0"/>
                <a:cs typeface="Calibri" charset="0"/>
              </a:endParaRPr>
            </a:p>
          </p:txBody>
        </p:sp>
        <p:grpSp>
          <p:nvGrpSpPr>
            <p:cNvPr id="66" name="Group 65"/>
            <p:cNvGrpSpPr>
              <a:grpSpLocks noChangeAspect="1"/>
            </p:cNvGrpSpPr>
            <p:nvPr/>
          </p:nvGrpSpPr>
          <p:grpSpPr>
            <a:xfrm>
              <a:off x="9513163" y="2613690"/>
              <a:ext cx="1332960" cy="294673"/>
              <a:chOff x="1549400" y="4437063"/>
              <a:chExt cx="8394700" cy="1855787"/>
            </a:xfrm>
          </p:grpSpPr>
          <p:sp>
            <p:nvSpPr>
              <p:cNvPr id="68" name="Freeform 9"/>
              <p:cNvSpPr>
                <a:spLocks noEditPoints="1"/>
              </p:cNvSpPr>
              <p:nvPr/>
            </p:nvSpPr>
            <p:spPr bwMode="auto">
              <a:xfrm>
                <a:off x="3649663" y="4789488"/>
                <a:ext cx="1046163" cy="1149350"/>
              </a:xfrm>
              <a:custGeom>
                <a:avLst/>
                <a:gdLst>
                  <a:gd name="T0" fmla="*/ 280 w 280"/>
                  <a:gd name="T1" fmla="*/ 149 h 306"/>
                  <a:gd name="T2" fmla="*/ 263 w 280"/>
                  <a:gd name="T3" fmla="*/ 232 h 306"/>
                  <a:gd name="T4" fmla="*/ 213 w 280"/>
                  <a:gd name="T5" fmla="*/ 287 h 306"/>
                  <a:gd name="T6" fmla="*/ 139 w 280"/>
                  <a:gd name="T7" fmla="*/ 306 h 306"/>
                  <a:gd name="T8" fmla="*/ 67 w 280"/>
                  <a:gd name="T9" fmla="*/ 288 h 306"/>
                  <a:gd name="T10" fmla="*/ 17 w 280"/>
                  <a:gd name="T11" fmla="*/ 235 h 306"/>
                  <a:gd name="T12" fmla="*/ 0 w 280"/>
                  <a:gd name="T13" fmla="*/ 157 h 306"/>
                  <a:gd name="T14" fmla="*/ 18 w 280"/>
                  <a:gd name="T15" fmla="*/ 74 h 306"/>
                  <a:gd name="T16" fmla="*/ 68 w 280"/>
                  <a:gd name="T17" fmla="*/ 19 h 306"/>
                  <a:gd name="T18" fmla="*/ 144 w 280"/>
                  <a:gd name="T19" fmla="*/ 0 h 306"/>
                  <a:gd name="T20" fmla="*/ 215 w 280"/>
                  <a:gd name="T21" fmla="*/ 19 h 306"/>
                  <a:gd name="T22" fmla="*/ 263 w 280"/>
                  <a:gd name="T23" fmla="*/ 72 h 306"/>
                  <a:gd name="T24" fmla="*/ 280 w 280"/>
                  <a:gd name="T25" fmla="*/ 149 h 306"/>
                  <a:gd name="T26" fmla="*/ 244 w 280"/>
                  <a:gd name="T27" fmla="*/ 154 h 306"/>
                  <a:gd name="T28" fmla="*/ 217 w 280"/>
                  <a:gd name="T29" fmla="*/ 64 h 306"/>
                  <a:gd name="T30" fmla="*/ 141 w 280"/>
                  <a:gd name="T31" fmla="*/ 31 h 306"/>
                  <a:gd name="T32" fmla="*/ 87 w 280"/>
                  <a:gd name="T33" fmla="*/ 47 h 306"/>
                  <a:gd name="T34" fmla="*/ 50 w 280"/>
                  <a:gd name="T35" fmla="*/ 90 h 306"/>
                  <a:gd name="T36" fmla="*/ 36 w 280"/>
                  <a:gd name="T37" fmla="*/ 153 h 306"/>
                  <a:gd name="T38" fmla="*/ 49 w 280"/>
                  <a:gd name="T39" fmla="*/ 217 h 306"/>
                  <a:gd name="T40" fmla="*/ 85 w 280"/>
                  <a:gd name="T41" fmla="*/ 260 h 306"/>
                  <a:gd name="T42" fmla="*/ 139 w 280"/>
                  <a:gd name="T43" fmla="*/ 275 h 306"/>
                  <a:gd name="T44" fmla="*/ 216 w 280"/>
                  <a:gd name="T45" fmla="*/ 243 h 306"/>
                  <a:gd name="T46" fmla="*/ 244 w 280"/>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06">
                    <a:moveTo>
                      <a:pt x="280" y="149"/>
                    </a:moveTo>
                    <a:cubicBezTo>
                      <a:pt x="280" y="181"/>
                      <a:pt x="275" y="209"/>
                      <a:pt x="263" y="232"/>
                    </a:cubicBezTo>
                    <a:cubicBezTo>
                      <a:pt x="252" y="256"/>
                      <a:pt x="235" y="274"/>
                      <a:pt x="213" y="287"/>
                    </a:cubicBezTo>
                    <a:cubicBezTo>
                      <a:pt x="192" y="300"/>
                      <a:pt x="167" y="306"/>
                      <a:pt x="139" y="306"/>
                    </a:cubicBezTo>
                    <a:cubicBezTo>
                      <a:pt x="112" y="306"/>
                      <a:pt x="88" y="300"/>
                      <a:pt x="67" y="288"/>
                    </a:cubicBezTo>
                    <a:cubicBezTo>
                      <a:pt x="45" y="275"/>
                      <a:pt x="29" y="258"/>
                      <a:pt x="17" y="235"/>
                    </a:cubicBezTo>
                    <a:cubicBezTo>
                      <a:pt x="6" y="212"/>
                      <a:pt x="0" y="186"/>
                      <a:pt x="0" y="157"/>
                    </a:cubicBezTo>
                    <a:cubicBezTo>
                      <a:pt x="0" y="125"/>
                      <a:pt x="6" y="98"/>
                      <a:pt x="18" y="74"/>
                    </a:cubicBezTo>
                    <a:cubicBezTo>
                      <a:pt x="29" y="50"/>
                      <a:pt x="46" y="32"/>
                      <a:pt x="68" y="19"/>
                    </a:cubicBezTo>
                    <a:cubicBezTo>
                      <a:pt x="90" y="6"/>
                      <a:pt x="115" y="0"/>
                      <a:pt x="144" y="0"/>
                    </a:cubicBezTo>
                    <a:cubicBezTo>
                      <a:pt x="170" y="0"/>
                      <a:pt x="194" y="6"/>
                      <a:pt x="215" y="19"/>
                    </a:cubicBezTo>
                    <a:cubicBezTo>
                      <a:pt x="236" y="31"/>
                      <a:pt x="252" y="49"/>
                      <a:pt x="263" y="72"/>
                    </a:cubicBezTo>
                    <a:cubicBezTo>
                      <a:pt x="275" y="94"/>
                      <a:pt x="280" y="120"/>
                      <a:pt x="280" y="149"/>
                    </a:cubicBezTo>
                    <a:moveTo>
                      <a:pt x="244" y="154"/>
                    </a:moveTo>
                    <a:cubicBezTo>
                      <a:pt x="244" y="115"/>
                      <a:pt x="235" y="85"/>
                      <a:pt x="217" y="64"/>
                    </a:cubicBezTo>
                    <a:cubicBezTo>
                      <a:pt x="199" y="42"/>
                      <a:pt x="174" y="31"/>
                      <a:pt x="141" y="31"/>
                    </a:cubicBezTo>
                    <a:cubicBezTo>
                      <a:pt x="121" y="31"/>
                      <a:pt x="103" y="36"/>
                      <a:pt x="87" y="47"/>
                    </a:cubicBezTo>
                    <a:cubicBezTo>
                      <a:pt x="71" y="57"/>
                      <a:pt x="59" y="71"/>
                      <a:pt x="50" y="90"/>
                    </a:cubicBezTo>
                    <a:cubicBezTo>
                      <a:pt x="41" y="109"/>
                      <a:pt x="36" y="130"/>
                      <a:pt x="36" y="153"/>
                    </a:cubicBezTo>
                    <a:cubicBezTo>
                      <a:pt x="36" y="177"/>
                      <a:pt x="41" y="198"/>
                      <a:pt x="49" y="217"/>
                    </a:cubicBezTo>
                    <a:cubicBezTo>
                      <a:pt x="58" y="235"/>
                      <a:pt x="70" y="250"/>
                      <a:pt x="85" y="260"/>
                    </a:cubicBezTo>
                    <a:cubicBezTo>
                      <a:pt x="101" y="270"/>
                      <a:pt x="119" y="275"/>
                      <a:pt x="139" y="275"/>
                    </a:cubicBezTo>
                    <a:cubicBezTo>
                      <a:pt x="172" y="275"/>
                      <a:pt x="197" y="264"/>
                      <a:pt x="216" y="243"/>
                    </a:cubicBezTo>
                    <a:cubicBezTo>
                      <a:pt x="235" y="221"/>
                      <a:pt x="244" y="192"/>
                      <a:pt x="244" y="154"/>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69" name="Freeform 10"/>
              <p:cNvSpPr>
                <a:spLocks/>
              </p:cNvSpPr>
              <p:nvPr/>
            </p:nvSpPr>
            <p:spPr bwMode="auto">
              <a:xfrm>
                <a:off x="4773613" y="4725988"/>
                <a:ext cx="477838" cy="1193800"/>
              </a:xfrm>
              <a:custGeom>
                <a:avLst/>
                <a:gdLst>
                  <a:gd name="T0" fmla="*/ 128 w 128"/>
                  <a:gd name="T1" fmla="*/ 35 h 318"/>
                  <a:gd name="T2" fmla="*/ 106 w 128"/>
                  <a:gd name="T3" fmla="*/ 29 h 318"/>
                  <a:gd name="T4" fmla="*/ 70 w 128"/>
                  <a:gd name="T5" fmla="*/ 74 h 318"/>
                  <a:gd name="T6" fmla="*/ 70 w 128"/>
                  <a:gd name="T7" fmla="*/ 107 h 318"/>
                  <a:gd name="T8" fmla="*/ 120 w 128"/>
                  <a:gd name="T9" fmla="*/ 107 h 318"/>
                  <a:gd name="T10" fmla="*/ 120 w 128"/>
                  <a:gd name="T11" fmla="*/ 135 h 318"/>
                  <a:gd name="T12" fmla="*/ 70 w 128"/>
                  <a:gd name="T13" fmla="*/ 135 h 318"/>
                  <a:gd name="T14" fmla="*/ 70 w 128"/>
                  <a:gd name="T15" fmla="*/ 318 h 318"/>
                  <a:gd name="T16" fmla="*/ 36 w 128"/>
                  <a:gd name="T17" fmla="*/ 318 h 318"/>
                  <a:gd name="T18" fmla="*/ 36 w 128"/>
                  <a:gd name="T19" fmla="*/ 135 h 318"/>
                  <a:gd name="T20" fmla="*/ 0 w 128"/>
                  <a:gd name="T21" fmla="*/ 135 h 318"/>
                  <a:gd name="T22" fmla="*/ 0 w 128"/>
                  <a:gd name="T23" fmla="*/ 107 h 318"/>
                  <a:gd name="T24" fmla="*/ 36 w 128"/>
                  <a:gd name="T25" fmla="*/ 107 h 318"/>
                  <a:gd name="T26" fmla="*/ 36 w 128"/>
                  <a:gd name="T27" fmla="*/ 72 h 318"/>
                  <a:gd name="T28" fmla="*/ 55 w 128"/>
                  <a:gd name="T29" fmla="*/ 20 h 318"/>
                  <a:gd name="T30" fmla="*/ 104 w 128"/>
                  <a:gd name="T31" fmla="*/ 0 h 318"/>
                  <a:gd name="T32" fmla="*/ 128 w 128"/>
                  <a:gd name="T33" fmla="*/ 4 h 318"/>
                  <a:gd name="T34" fmla="*/ 128 w 128"/>
                  <a:gd name="T35" fmla="*/ 3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318">
                    <a:moveTo>
                      <a:pt x="128" y="35"/>
                    </a:moveTo>
                    <a:cubicBezTo>
                      <a:pt x="122" y="31"/>
                      <a:pt x="114" y="29"/>
                      <a:pt x="106" y="29"/>
                    </a:cubicBezTo>
                    <a:cubicBezTo>
                      <a:pt x="82" y="29"/>
                      <a:pt x="70" y="44"/>
                      <a:pt x="70" y="74"/>
                    </a:cubicBezTo>
                    <a:cubicBezTo>
                      <a:pt x="70" y="107"/>
                      <a:pt x="70" y="107"/>
                      <a:pt x="70" y="107"/>
                    </a:cubicBezTo>
                    <a:cubicBezTo>
                      <a:pt x="120" y="107"/>
                      <a:pt x="120" y="107"/>
                      <a:pt x="120" y="107"/>
                    </a:cubicBezTo>
                    <a:cubicBezTo>
                      <a:pt x="120" y="135"/>
                      <a:pt x="120" y="135"/>
                      <a:pt x="120" y="135"/>
                    </a:cubicBezTo>
                    <a:cubicBezTo>
                      <a:pt x="70" y="135"/>
                      <a:pt x="70" y="135"/>
                      <a:pt x="70" y="135"/>
                    </a:cubicBezTo>
                    <a:cubicBezTo>
                      <a:pt x="70" y="318"/>
                      <a:pt x="70" y="318"/>
                      <a:pt x="70" y="318"/>
                    </a:cubicBezTo>
                    <a:cubicBezTo>
                      <a:pt x="36" y="318"/>
                      <a:pt x="36" y="318"/>
                      <a:pt x="36" y="318"/>
                    </a:cubicBezTo>
                    <a:cubicBezTo>
                      <a:pt x="36" y="135"/>
                      <a:pt x="36" y="135"/>
                      <a:pt x="36" y="135"/>
                    </a:cubicBezTo>
                    <a:cubicBezTo>
                      <a:pt x="0" y="135"/>
                      <a:pt x="0" y="135"/>
                      <a:pt x="0" y="135"/>
                    </a:cubicBezTo>
                    <a:cubicBezTo>
                      <a:pt x="0" y="107"/>
                      <a:pt x="0" y="107"/>
                      <a:pt x="0" y="107"/>
                    </a:cubicBezTo>
                    <a:cubicBezTo>
                      <a:pt x="36" y="107"/>
                      <a:pt x="36" y="107"/>
                      <a:pt x="36" y="107"/>
                    </a:cubicBezTo>
                    <a:cubicBezTo>
                      <a:pt x="36" y="72"/>
                      <a:pt x="36" y="72"/>
                      <a:pt x="36" y="72"/>
                    </a:cubicBezTo>
                    <a:cubicBezTo>
                      <a:pt x="36" y="51"/>
                      <a:pt x="43" y="33"/>
                      <a:pt x="55" y="20"/>
                    </a:cubicBezTo>
                    <a:cubicBezTo>
                      <a:pt x="68" y="7"/>
                      <a:pt x="84" y="0"/>
                      <a:pt x="104" y="0"/>
                    </a:cubicBezTo>
                    <a:cubicBezTo>
                      <a:pt x="114" y="0"/>
                      <a:pt x="122" y="2"/>
                      <a:pt x="128" y="4"/>
                    </a:cubicBezTo>
                    <a:lnTo>
                      <a:pt x="128" y="35"/>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0" name="Freeform 11"/>
              <p:cNvSpPr>
                <a:spLocks/>
              </p:cNvSpPr>
              <p:nvPr/>
            </p:nvSpPr>
            <p:spPr bwMode="auto">
              <a:xfrm>
                <a:off x="5211763" y="4725988"/>
                <a:ext cx="477838" cy="1193800"/>
              </a:xfrm>
              <a:custGeom>
                <a:avLst/>
                <a:gdLst>
                  <a:gd name="T0" fmla="*/ 128 w 128"/>
                  <a:gd name="T1" fmla="*/ 35 h 318"/>
                  <a:gd name="T2" fmla="*/ 106 w 128"/>
                  <a:gd name="T3" fmla="*/ 29 h 318"/>
                  <a:gd name="T4" fmla="*/ 70 w 128"/>
                  <a:gd name="T5" fmla="*/ 74 h 318"/>
                  <a:gd name="T6" fmla="*/ 70 w 128"/>
                  <a:gd name="T7" fmla="*/ 107 h 318"/>
                  <a:gd name="T8" fmla="*/ 120 w 128"/>
                  <a:gd name="T9" fmla="*/ 107 h 318"/>
                  <a:gd name="T10" fmla="*/ 120 w 128"/>
                  <a:gd name="T11" fmla="*/ 135 h 318"/>
                  <a:gd name="T12" fmla="*/ 70 w 128"/>
                  <a:gd name="T13" fmla="*/ 135 h 318"/>
                  <a:gd name="T14" fmla="*/ 70 w 128"/>
                  <a:gd name="T15" fmla="*/ 318 h 318"/>
                  <a:gd name="T16" fmla="*/ 36 w 128"/>
                  <a:gd name="T17" fmla="*/ 318 h 318"/>
                  <a:gd name="T18" fmla="*/ 36 w 128"/>
                  <a:gd name="T19" fmla="*/ 135 h 318"/>
                  <a:gd name="T20" fmla="*/ 0 w 128"/>
                  <a:gd name="T21" fmla="*/ 135 h 318"/>
                  <a:gd name="T22" fmla="*/ 0 w 128"/>
                  <a:gd name="T23" fmla="*/ 107 h 318"/>
                  <a:gd name="T24" fmla="*/ 36 w 128"/>
                  <a:gd name="T25" fmla="*/ 107 h 318"/>
                  <a:gd name="T26" fmla="*/ 36 w 128"/>
                  <a:gd name="T27" fmla="*/ 72 h 318"/>
                  <a:gd name="T28" fmla="*/ 55 w 128"/>
                  <a:gd name="T29" fmla="*/ 20 h 318"/>
                  <a:gd name="T30" fmla="*/ 104 w 128"/>
                  <a:gd name="T31" fmla="*/ 0 h 318"/>
                  <a:gd name="T32" fmla="*/ 128 w 128"/>
                  <a:gd name="T33" fmla="*/ 4 h 318"/>
                  <a:gd name="T34" fmla="*/ 128 w 128"/>
                  <a:gd name="T35" fmla="*/ 3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318">
                    <a:moveTo>
                      <a:pt x="128" y="35"/>
                    </a:moveTo>
                    <a:cubicBezTo>
                      <a:pt x="122" y="31"/>
                      <a:pt x="114" y="29"/>
                      <a:pt x="106" y="29"/>
                    </a:cubicBezTo>
                    <a:cubicBezTo>
                      <a:pt x="82" y="29"/>
                      <a:pt x="70" y="44"/>
                      <a:pt x="70" y="74"/>
                    </a:cubicBezTo>
                    <a:cubicBezTo>
                      <a:pt x="70" y="107"/>
                      <a:pt x="70" y="107"/>
                      <a:pt x="70" y="107"/>
                    </a:cubicBezTo>
                    <a:cubicBezTo>
                      <a:pt x="120" y="107"/>
                      <a:pt x="120" y="107"/>
                      <a:pt x="120" y="107"/>
                    </a:cubicBezTo>
                    <a:cubicBezTo>
                      <a:pt x="120" y="135"/>
                      <a:pt x="120" y="135"/>
                      <a:pt x="120" y="135"/>
                    </a:cubicBezTo>
                    <a:cubicBezTo>
                      <a:pt x="70" y="135"/>
                      <a:pt x="70" y="135"/>
                      <a:pt x="70" y="135"/>
                    </a:cubicBezTo>
                    <a:cubicBezTo>
                      <a:pt x="70" y="318"/>
                      <a:pt x="70" y="318"/>
                      <a:pt x="70" y="318"/>
                    </a:cubicBezTo>
                    <a:cubicBezTo>
                      <a:pt x="36" y="318"/>
                      <a:pt x="36" y="318"/>
                      <a:pt x="36" y="318"/>
                    </a:cubicBezTo>
                    <a:cubicBezTo>
                      <a:pt x="36" y="135"/>
                      <a:pt x="36" y="135"/>
                      <a:pt x="36" y="135"/>
                    </a:cubicBezTo>
                    <a:cubicBezTo>
                      <a:pt x="0" y="135"/>
                      <a:pt x="0" y="135"/>
                      <a:pt x="0" y="135"/>
                    </a:cubicBezTo>
                    <a:cubicBezTo>
                      <a:pt x="0" y="107"/>
                      <a:pt x="0" y="107"/>
                      <a:pt x="0" y="107"/>
                    </a:cubicBezTo>
                    <a:cubicBezTo>
                      <a:pt x="36" y="107"/>
                      <a:pt x="36" y="107"/>
                      <a:pt x="36" y="107"/>
                    </a:cubicBezTo>
                    <a:cubicBezTo>
                      <a:pt x="36" y="72"/>
                      <a:pt x="36" y="72"/>
                      <a:pt x="36" y="72"/>
                    </a:cubicBezTo>
                    <a:cubicBezTo>
                      <a:pt x="36" y="51"/>
                      <a:pt x="43" y="33"/>
                      <a:pt x="55" y="20"/>
                    </a:cubicBezTo>
                    <a:cubicBezTo>
                      <a:pt x="68" y="7"/>
                      <a:pt x="84" y="0"/>
                      <a:pt x="104" y="0"/>
                    </a:cubicBezTo>
                    <a:cubicBezTo>
                      <a:pt x="114" y="0"/>
                      <a:pt x="122" y="2"/>
                      <a:pt x="128" y="4"/>
                    </a:cubicBezTo>
                    <a:lnTo>
                      <a:pt x="128" y="35"/>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1" name="Freeform 12"/>
              <p:cNvSpPr>
                <a:spLocks noEditPoints="1"/>
              </p:cNvSpPr>
              <p:nvPr/>
            </p:nvSpPr>
            <p:spPr bwMode="auto">
              <a:xfrm>
                <a:off x="5756275" y="4759325"/>
                <a:ext cx="168275" cy="1160462"/>
              </a:xfrm>
              <a:custGeom>
                <a:avLst/>
                <a:gdLst>
                  <a:gd name="T0" fmla="*/ 45 w 45"/>
                  <a:gd name="T1" fmla="*/ 22 h 309"/>
                  <a:gd name="T2" fmla="*/ 38 w 45"/>
                  <a:gd name="T3" fmla="*/ 38 h 309"/>
                  <a:gd name="T4" fmla="*/ 22 w 45"/>
                  <a:gd name="T5" fmla="*/ 44 h 309"/>
                  <a:gd name="T6" fmla="*/ 7 w 45"/>
                  <a:gd name="T7" fmla="*/ 38 h 309"/>
                  <a:gd name="T8" fmla="*/ 0 w 45"/>
                  <a:gd name="T9" fmla="*/ 22 h 309"/>
                  <a:gd name="T10" fmla="*/ 7 w 45"/>
                  <a:gd name="T11" fmla="*/ 6 h 309"/>
                  <a:gd name="T12" fmla="*/ 22 w 45"/>
                  <a:gd name="T13" fmla="*/ 0 h 309"/>
                  <a:gd name="T14" fmla="*/ 38 w 45"/>
                  <a:gd name="T15" fmla="*/ 6 h 309"/>
                  <a:gd name="T16" fmla="*/ 45 w 45"/>
                  <a:gd name="T17" fmla="*/ 22 h 309"/>
                  <a:gd name="T18" fmla="*/ 39 w 45"/>
                  <a:gd name="T19" fmla="*/ 309 h 309"/>
                  <a:gd name="T20" fmla="*/ 5 w 45"/>
                  <a:gd name="T21" fmla="*/ 309 h 309"/>
                  <a:gd name="T22" fmla="*/ 5 w 45"/>
                  <a:gd name="T23" fmla="*/ 98 h 309"/>
                  <a:gd name="T24" fmla="*/ 39 w 45"/>
                  <a:gd name="T25" fmla="*/ 98 h 309"/>
                  <a:gd name="T26" fmla="*/ 39 w 45"/>
                  <a:gd name="T27"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09">
                    <a:moveTo>
                      <a:pt x="45" y="22"/>
                    </a:moveTo>
                    <a:cubicBezTo>
                      <a:pt x="45" y="28"/>
                      <a:pt x="42" y="33"/>
                      <a:pt x="38" y="38"/>
                    </a:cubicBezTo>
                    <a:cubicBezTo>
                      <a:pt x="34" y="42"/>
                      <a:pt x="28" y="44"/>
                      <a:pt x="22" y="44"/>
                    </a:cubicBezTo>
                    <a:cubicBezTo>
                      <a:pt x="16" y="44"/>
                      <a:pt x="11" y="42"/>
                      <a:pt x="7" y="38"/>
                    </a:cubicBezTo>
                    <a:cubicBezTo>
                      <a:pt x="2" y="34"/>
                      <a:pt x="0" y="28"/>
                      <a:pt x="0" y="22"/>
                    </a:cubicBezTo>
                    <a:cubicBezTo>
                      <a:pt x="0" y="16"/>
                      <a:pt x="2" y="11"/>
                      <a:pt x="7" y="6"/>
                    </a:cubicBezTo>
                    <a:cubicBezTo>
                      <a:pt x="11" y="2"/>
                      <a:pt x="16" y="0"/>
                      <a:pt x="22" y="0"/>
                    </a:cubicBezTo>
                    <a:cubicBezTo>
                      <a:pt x="29" y="0"/>
                      <a:pt x="34" y="2"/>
                      <a:pt x="38" y="6"/>
                    </a:cubicBezTo>
                    <a:cubicBezTo>
                      <a:pt x="43" y="11"/>
                      <a:pt x="45" y="16"/>
                      <a:pt x="45" y="22"/>
                    </a:cubicBezTo>
                    <a:moveTo>
                      <a:pt x="39" y="309"/>
                    </a:moveTo>
                    <a:cubicBezTo>
                      <a:pt x="5" y="309"/>
                      <a:pt x="5" y="309"/>
                      <a:pt x="5" y="309"/>
                    </a:cubicBezTo>
                    <a:cubicBezTo>
                      <a:pt x="5" y="98"/>
                      <a:pt x="5" y="98"/>
                      <a:pt x="5" y="98"/>
                    </a:cubicBezTo>
                    <a:cubicBezTo>
                      <a:pt x="39" y="98"/>
                      <a:pt x="39" y="98"/>
                      <a:pt x="39" y="98"/>
                    </a:cubicBezTo>
                    <a:lnTo>
                      <a:pt x="39" y="309"/>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2" name="Freeform 13"/>
              <p:cNvSpPr>
                <a:spLocks/>
              </p:cNvSpPr>
              <p:nvPr/>
            </p:nvSpPr>
            <p:spPr bwMode="auto">
              <a:xfrm>
                <a:off x="6032500" y="5105400"/>
                <a:ext cx="593725" cy="833437"/>
              </a:xfrm>
              <a:custGeom>
                <a:avLst/>
                <a:gdLst>
                  <a:gd name="T0" fmla="*/ 158 w 159"/>
                  <a:gd name="T1" fmla="*/ 208 h 222"/>
                  <a:gd name="T2" fmla="*/ 100 w 159"/>
                  <a:gd name="T3" fmla="*/ 222 h 222"/>
                  <a:gd name="T4" fmla="*/ 48 w 159"/>
                  <a:gd name="T5" fmla="*/ 209 h 222"/>
                  <a:gd name="T6" fmla="*/ 12 w 159"/>
                  <a:gd name="T7" fmla="*/ 171 h 222"/>
                  <a:gd name="T8" fmla="*/ 0 w 159"/>
                  <a:gd name="T9" fmla="*/ 117 h 222"/>
                  <a:gd name="T10" fmla="*/ 30 w 159"/>
                  <a:gd name="T11" fmla="*/ 32 h 222"/>
                  <a:gd name="T12" fmla="*/ 110 w 159"/>
                  <a:gd name="T13" fmla="*/ 0 h 222"/>
                  <a:gd name="T14" fmla="*/ 159 w 159"/>
                  <a:gd name="T15" fmla="*/ 11 h 222"/>
                  <a:gd name="T16" fmla="*/ 159 w 159"/>
                  <a:gd name="T17" fmla="*/ 46 h 222"/>
                  <a:gd name="T18" fmla="*/ 108 w 159"/>
                  <a:gd name="T19" fmla="*/ 29 h 222"/>
                  <a:gd name="T20" fmla="*/ 55 w 159"/>
                  <a:gd name="T21" fmla="*/ 53 h 222"/>
                  <a:gd name="T22" fmla="*/ 34 w 159"/>
                  <a:gd name="T23" fmla="*/ 114 h 222"/>
                  <a:gd name="T24" fmla="*/ 54 w 159"/>
                  <a:gd name="T25" fmla="*/ 172 h 222"/>
                  <a:gd name="T26" fmla="*/ 106 w 159"/>
                  <a:gd name="T27" fmla="*/ 193 h 222"/>
                  <a:gd name="T28" fmla="*/ 158 w 159"/>
                  <a:gd name="T29" fmla="*/ 175 h 222"/>
                  <a:gd name="T30" fmla="*/ 158 w 159"/>
                  <a:gd name="T31" fmla="*/ 20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22">
                    <a:moveTo>
                      <a:pt x="158" y="208"/>
                    </a:moveTo>
                    <a:cubicBezTo>
                      <a:pt x="142" y="217"/>
                      <a:pt x="123" y="222"/>
                      <a:pt x="100" y="222"/>
                    </a:cubicBezTo>
                    <a:cubicBezTo>
                      <a:pt x="81" y="222"/>
                      <a:pt x="64" y="218"/>
                      <a:pt x="48" y="209"/>
                    </a:cubicBezTo>
                    <a:cubicBezTo>
                      <a:pt x="33" y="200"/>
                      <a:pt x="21" y="188"/>
                      <a:pt x="12" y="171"/>
                    </a:cubicBezTo>
                    <a:cubicBezTo>
                      <a:pt x="4" y="155"/>
                      <a:pt x="0" y="137"/>
                      <a:pt x="0" y="117"/>
                    </a:cubicBezTo>
                    <a:cubicBezTo>
                      <a:pt x="0" y="82"/>
                      <a:pt x="10" y="54"/>
                      <a:pt x="30" y="32"/>
                    </a:cubicBezTo>
                    <a:cubicBezTo>
                      <a:pt x="50" y="11"/>
                      <a:pt x="76" y="0"/>
                      <a:pt x="110" y="0"/>
                    </a:cubicBezTo>
                    <a:cubicBezTo>
                      <a:pt x="128" y="0"/>
                      <a:pt x="145" y="4"/>
                      <a:pt x="159" y="11"/>
                    </a:cubicBezTo>
                    <a:cubicBezTo>
                      <a:pt x="159" y="46"/>
                      <a:pt x="159" y="46"/>
                      <a:pt x="159" y="46"/>
                    </a:cubicBezTo>
                    <a:cubicBezTo>
                      <a:pt x="143" y="35"/>
                      <a:pt x="126" y="29"/>
                      <a:pt x="108" y="29"/>
                    </a:cubicBezTo>
                    <a:cubicBezTo>
                      <a:pt x="86" y="29"/>
                      <a:pt x="69" y="37"/>
                      <a:pt x="55" y="53"/>
                    </a:cubicBezTo>
                    <a:cubicBezTo>
                      <a:pt x="41" y="69"/>
                      <a:pt x="34" y="89"/>
                      <a:pt x="34" y="114"/>
                    </a:cubicBezTo>
                    <a:cubicBezTo>
                      <a:pt x="34" y="138"/>
                      <a:pt x="41" y="158"/>
                      <a:pt x="54" y="172"/>
                    </a:cubicBezTo>
                    <a:cubicBezTo>
                      <a:pt x="67" y="186"/>
                      <a:pt x="84" y="193"/>
                      <a:pt x="106" y="193"/>
                    </a:cubicBezTo>
                    <a:cubicBezTo>
                      <a:pt x="125" y="193"/>
                      <a:pt x="142" y="187"/>
                      <a:pt x="158" y="175"/>
                    </a:cubicBezTo>
                    <a:lnTo>
                      <a:pt x="158" y="208"/>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3" name="Freeform 14"/>
              <p:cNvSpPr>
                <a:spLocks noEditPoints="1"/>
              </p:cNvSpPr>
              <p:nvPr/>
            </p:nvSpPr>
            <p:spPr bwMode="auto">
              <a:xfrm>
                <a:off x="6713538" y="5105400"/>
                <a:ext cx="690563" cy="833437"/>
              </a:xfrm>
              <a:custGeom>
                <a:avLst/>
                <a:gdLst>
                  <a:gd name="T0" fmla="*/ 185 w 185"/>
                  <a:gd name="T1" fmla="*/ 120 h 222"/>
                  <a:gd name="T2" fmla="*/ 35 w 185"/>
                  <a:gd name="T3" fmla="*/ 120 h 222"/>
                  <a:gd name="T4" fmla="*/ 54 w 185"/>
                  <a:gd name="T5" fmla="*/ 175 h 222"/>
                  <a:gd name="T6" fmla="*/ 104 w 185"/>
                  <a:gd name="T7" fmla="*/ 193 h 222"/>
                  <a:gd name="T8" fmla="*/ 170 w 185"/>
                  <a:gd name="T9" fmla="*/ 170 h 222"/>
                  <a:gd name="T10" fmla="*/ 170 w 185"/>
                  <a:gd name="T11" fmla="*/ 202 h 222"/>
                  <a:gd name="T12" fmla="*/ 96 w 185"/>
                  <a:gd name="T13" fmla="*/ 222 h 222"/>
                  <a:gd name="T14" fmla="*/ 25 w 185"/>
                  <a:gd name="T15" fmla="*/ 193 h 222"/>
                  <a:gd name="T16" fmla="*/ 0 w 185"/>
                  <a:gd name="T17" fmla="*/ 112 h 222"/>
                  <a:gd name="T18" fmla="*/ 13 w 185"/>
                  <a:gd name="T19" fmla="*/ 55 h 222"/>
                  <a:gd name="T20" fmla="*/ 48 w 185"/>
                  <a:gd name="T21" fmla="*/ 15 h 222"/>
                  <a:gd name="T22" fmla="*/ 97 w 185"/>
                  <a:gd name="T23" fmla="*/ 0 h 222"/>
                  <a:gd name="T24" fmla="*/ 162 w 185"/>
                  <a:gd name="T25" fmla="*/ 27 h 222"/>
                  <a:gd name="T26" fmla="*/ 185 w 185"/>
                  <a:gd name="T27" fmla="*/ 102 h 222"/>
                  <a:gd name="T28" fmla="*/ 185 w 185"/>
                  <a:gd name="T29" fmla="*/ 120 h 222"/>
                  <a:gd name="T30" fmla="*/ 150 w 185"/>
                  <a:gd name="T31" fmla="*/ 91 h 222"/>
                  <a:gd name="T32" fmla="*/ 136 w 185"/>
                  <a:gd name="T33" fmla="*/ 46 h 222"/>
                  <a:gd name="T34" fmla="*/ 97 w 185"/>
                  <a:gd name="T35" fmla="*/ 29 h 222"/>
                  <a:gd name="T36" fmla="*/ 57 w 185"/>
                  <a:gd name="T37" fmla="*/ 46 h 222"/>
                  <a:gd name="T38" fmla="*/ 36 w 185"/>
                  <a:gd name="T39" fmla="*/ 91 h 222"/>
                  <a:gd name="T40" fmla="*/ 150 w 185"/>
                  <a:gd name="T41" fmla="*/ 9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222">
                    <a:moveTo>
                      <a:pt x="185" y="120"/>
                    </a:moveTo>
                    <a:cubicBezTo>
                      <a:pt x="35" y="120"/>
                      <a:pt x="35" y="120"/>
                      <a:pt x="35" y="120"/>
                    </a:cubicBezTo>
                    <a:cubicBezTo>
                      <a:pt x="36" y="144"/>
                      <a:pt x="42" y="162"/>
                      <a:pt x="54" y="175"/>
                    </a:cubicBezTo>
                    <a:cubicBezTo>
                      <a:pt x="66" y="187"/>
                      <a:pt x="83" y="193"/>
                      <a:pt x="104" y="193"/>
                    </a:cubicBezTo>
                    <a:cubicBezTo>
                      <a:pt x="128" y="193"/>
                      <a:pt x="150" y="186"/>
                      <a:pt x="170" y="170"/>
                    </a:cubicBezTo>
                    <a:cubicBezTo>
                      <a:pt x="170" y="202"/>
                      <a:pt x="170" y="202"/>
                      <a:pt x="170" y="202"/>
                    </a:cubicBezTo>
                    <a:cubicBezTo>
                      <a:pt x="151" y="216"/>
                      <a:pt x="127" y="222"/>
                      <a:pt x="96" y="222"/>
                    </a:cubicBezTo>
                    <a:cubicBezTo>
                      <a:pt x="66" y="222"/>
                      <a:pt x="42" y="213"/>
                      <a:pt x="25" y="193"/>
                    </a:cubicBezTo>
                    <a:cubicBezTo>
                      <a:pt x="9" y="174"/>
                      <a:pt x="0" y="147"/>
                      <a:pt x="0" y="112"/>
                    </a:cubicBezTo>
                    <a:cubicBezTo>
                      <a:pt x="0" y="91"/>
                      <a:pt x="4" y="72"/>
                      <a:pt x="13" y="55"/>
                    </a:cubicBezTo>
                    <a:cubicBezTo>
                      <a:pt x="21" y="38"/>
                      <a:pt x="33" y="24"/>
                      <a:pt x="48" y="15"/>
                    </a:cubicBezTo>
                    <a:cubicBezTo>
                      <a:pt x="63" y="5"/>
                      <a:pt x="79" y="0"/>
                      <a:pt x="97" y="0"/>
                    </a:cubicBezTo>
                    <a:cubicBezTo>
                      <a:pt x="125" y="0"/>
                      <a:pt x="146" y="9"/>
                      <a:pt x="162" y="27"/>
                    </a:cubicBezTo>
                    <a:cubicBezTo>
                      <a:pt x="177" y="45"/>
                      <a:pt x="185" y="70"/>
                      <a:pt x="185" y="102"/>
                    </a:cubicBezTo>
                    <a:lnTo>
                      <a:pt x="185" y="120"/>
                    </a:lnTo>
                    <a:close/>
                    <a:moveTo>
                      <a:pt x="150" y="91"/>
                    </a:moveTo>
                    <a:cubicBezTo>
                      <a:pt x="150" y="72"/>
                      <a:pt x="145" y="56"/>
                      <a:pt x="136" y="46"/>
                    </a:cubicBezTo>
                    <a:cubicBezTo>
                      <a:pt x="127" y="35"/>
                      <a:pt x="114" y="29"/>
                      <a:pt x="97" y="29"/>
                    </a:cubicBezTo>
                    <a:cubicBezTo>
                      <a:pt x="81" y="29"/>
                      <a:pt x="68" y="35"/>
                      <a:pt x="57" y="46"/>
                    </a:cubicBezTo>
                    <a:cubicBezTo>
                      <a:pt x="46" y="58"/>
                      <a:pt x="38" y="73"/>
                      <a:pt x="36" y="91"/>
                    </a:cubicBezTo>
                    <a:lnTo>
                      <a:pt x="150" y="91"/>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4" name="Freeform 15"/>
              <p:cNvSpPr>
                <a:spLocks/>
              </p:cNvSpPr>
              <p:nvPr/>
            </p:nvSpPr>
            <p:spPr bwMode="auto">
              <a:xfrm>
                <a:off x="7724775" y="4789488"/>
                <a:ext cx="642938" cy="1149350"/>
              </a:xfrm>
              <a:custGeom>
                <a:avLst/>
                <a:gdLst>
                  <a:gd name="T0" fmla="*/ 172 w 172"/>
                  <a:gd name="T1" fmla="*/ 217 h 306"/>
                  <a:gd name="T2" fmla="*/ 143 w 172"/>
                  <a:gd name="T3" fmla="*/ 282 h 306"/>
                  <a:gd name="T4" fmla="*/ 67 w 172"/>
                  <a:gd name="T5" fmla="*/ 306 h 306"/>
                  <a:gd name="T6" fmla="*/ 0 w 172"/>
                  <a:gd name="T7" fmla="*/ 290 h 306"/>
                  <a:gd name="T8" fmla="*/ 0 w 172"/>
                  <a:gd name="T9" fmla="*/ 254 h 306"/>
                  <a:gd name="T10" fmla="*/ 69 w 172"/>
                  <a:gd name="T11" fmla="*/ 277 h 306"/>
                  <a:gd name="T12" fmla="*/ 118 w 172"/>
                  <a:gd name="T13" fmla="*/ 262 h 306"/>
                  <a:gd name="T14" fmla="*/ 137 w 172"/>
                  <a:gd name="T15" fmla="*/ 220 h 306"/>
                  <a:gd name="T16" fmla="*/ 54 w 172"/>
                  <a:gd name="T17" fmla="*/ 162 h 306"/>
                  <a:gd name="T18" fmla="*/ 30 w 172"/>
                  <a:gd name="T19" fmla="*/ 162 h 306"/>
                  <a:gd name="T20" fmla="*/ 30 w 172"/>
                  <a:gd name="T21" fmla="*/ 134 h 306"/>
                  <a:gd name="T22" fmla="*/ 53 w 172"/>
                  <a:gd name="T23" fmla="*/ 134 h 306"/>
                  <a:gd name="T24" fmla="*/ 126 w 172"/>
                  <a:gd name="T25" fmla="*/ 79 h 306"/>
                  <a:gd name="T26" fmla="*/ 70 w 172"/>
                  <a:gd name="T27" fmla="*/ 29 h 306"/>
                  <a:gd name="T28" fmla="*/ 11 w 172"/>
                  <a:gd name="T29" fmla="*/ 50 h 306"/>
                  <a:gd name="T30" fmla="*/ 11 w 172"/>
                  <a:gd name="T31" fmla="*/ 17 h 306"/>
                  <a:gd name="T32" fmla="*/ 79 w 172"/>
                  <a:gd name="T33" fmla="*/ 0 h 306"/>
                  <a:gd name="T34" fmla="*/ 138 w 172"/>
                  <a:gd name="T35" fmla="*/ 19 h 306"/>
                  <a:gd name="T36" fmla="*/ 161 w 172"/>
                  <a:gd name="T37" fmla="*/ 71 h 306"/>
                  <a:gd name="T38" fmla="*/ 102 w 172"/>
                  <a:gd name="T39" fmla="*/ 146 h 306"/>
                  <a:gd name="T40" fmla="*/ 102 w 172"/>
                  <a:gd name="T41" fmla="*/ 147 h 306"/>
                  <a:gd name="T42" fmla="*/ 152 w 172"/>
                  <a:gd name="T43" fmla="*/ 169 h 306"/>
                  <a:gd name="T44" fmla="*/ 172 w 172"/>
                  <a:gd name="T45" fmla="*/ 21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306">
                    <a:moveTo>
                      <a:pt x="172" y="217"/>
                    </a:moveTo>
                    <a:cubicBezTo>
                      <a:pt x="172" y="244"/>
                      <a:pt x="162" y="266"/>
                      <a:pt x="143" y="282"/>
                    </a:cubicBezTo>
                    <a:cubicBezTo>
                      <a:pt x="124" y="298"/>
                      <a:pt x="98" y="306"/>
                      <a:pt x="67" y="306"/>
                    </a:cubicBezTo>
                    <a:cubicBezTo>
                      <a:pt x="39" y="306"/>
                      <a:pt x="17" y="301"/>
                      <a:pt x="0" y="290"/>
                    </a:cubicBezTo>
                    <a:cubicBezTo>
                      <a:pt x="0" y="254"/>
                      <a:pt x="0" y="254"/>
                      <a:pt x="0" y="254"/>
                    </a:cubicBezTo>
                    <a:cubicBezTo>
                      <a:pt x="20" y="270"/>
                      <a:pt x="43" y="277"/>
                      <a:pt x="69" y="277"/>
                    </a:cubicBezTo>
                    <a:cubicBezTo>
                      <a:pt x="89" y="277"/>
                      <a:pt x="106" y="272"/>
                      <a:pt x="118" y="262"/>
                    </a:cubicBezTo>
                    <a:cubicBezTo>
                      <a:pt x="131" y="252"/>
                      <a:pt x="137" y="238"/>
                      <a:pt x="137" y="220"/>
                    </a:cubicBezTo>
                    <a:cubicBezTo>
                      <a:pt x="137" y="182"/>
                      <a:pt x="109" y="162"/>
                      <a:pt x="54" y="162"/>
                    </a:cubicBezTo>
                    <a:cubicBezTo>
                      <a:pt x="30" y="162"/>
                      <a:pt x="30" y="162"/>
                      <a:pt x="30" y="162"/>
                    </a:cubicBezTo>
                    <a:cubicBezTo>
                      <a:pt x="30" y="134"/>
                      <a:pt x="30" y="134"/>
                      <a:pt x="30" y="134"/>
                    </a:cubicBezTo>
                    <a:cubicBezTo>
                      <a:pt x="53" y="134"/>
                      <a:pt x="53" y="134"/>
                      <a:pt x="53" y="134"/>
                    </a:cubicBezTo>
                    <a:cubicBezTo>
                      <a:pt x="102" y="134"/>
                      <a:pt x="126" y="115"/>
                      <a:pt x="126" y="79"/>
                    </a:cubicBezTo>
                    <a:cubicBezTo>
                      <a:pt x="126" y="45"/>
                      <a:pt x="107" y="29"/>
                      <a:pt x="70" y="29"/>
                    </a:cubicBezTo>
                    <a:cubicBezTo>
                      <a:pt x="49" y="29"/>
                      <a:pt x="30" y="36"/>
                      <a:pt x="11" y="50"/>
                    </a:cubicBezTo>
                    <a:cubicBezTo>
                      <a:pt x="11" y="17"/>
                      <a:pt x="11" y="17"/>
                      <a:pt x="11" y="17"/>
                    </a:cubicBezTo>
                    <a:cubicBezTo>
                      <a:pt x="30" y="6"/>
                      <a:pt x="53" y="0"/>
                      <a:pt x="79" y="0"/>
                    </a:cubicBezTo>
                    <a:cubicBezTo>
                      <a:pt x="103" y="0"/>
                      <a:pt x="123" y="6"/>
                      <a:pt x="138" y="19"/>
                    </a:cubicBezTo>
                    <a:cubicBezTo>
                      <a:pt x="153" y="32"/>
                      <a:pt x="161" y="50"/>
                      <a:pt x="161" y="71"/>
                    </a:cubicBezTo>
                    <a:cubicBezTo>
                      <a:pt x="161" y="110"/>
                      <a:pt x="141" y="135"/>
                      <a:pt x="102" y="146"/>
                    </a:cubicBezTo>
                    <a:cubicBezTo>
                      <a:pt x="102" y="147"/>
                      <a:pt x="102" y="147"/>
                      <a:pt x="102" y="147"/>
                    </a:cubicBezTo>
                    <a:cubicBezTo>
                      <a:pt x="123" y="149"/>
                      <a:pt x="139" y="157"/>
                      <a:pt x="152" y="169"/>
                    </a:cubicBezTo>
                    <a:cubicBezTo>
                      <a:pt x="165" y="182"/>
                      <a:pt x="172" y="198"/>
                      <a:pt x="172" y="217"/>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5" name="Freeform 16"/>
              <p:cNvSpPr>
                <a:spLocks noEditPoints="1"/>
              </p:cNvSpPr>
              <p:nvPr/>
            </p:nvSpPr>
            <p:spPr bwMode="auto">
              <a:xfrm>
                <a:off x="8494713" y="4789488"/>
                <a:ext cx="703263" cy="1149350"/>
              </a:xfrm>
              <a:custGeom>
                <a:avLst/>
                <a:gdLst>
                  <a:gd name="T0" fmla="*/ 188 w 188"/>
                  <a:gd name="T1" fmla="*/ 207 h 306"/>
                  <a:gd name="T2" fmla="*/ 176 w 188"/>
                  <a:gd name="T3" fmla="*/ 258 h 306"/>
                  <a:gd name="T4" fmla="*/ 143 w 188"/>
                  <a:gd name="T5" fmla="*/ 294 h 306"/>
                  <a:gd name="T6" fmla="*/ 95 w 188"/>
                  <a:gd name="T7" fmla="*/ 306 h 306"/>
                  <a:gd name="T8" fmla="*/ 26 w 188"/>
                  <a:gd name="T9" fmla="*/ 271 h 306"/>
                  <a:gd name="T10" fmla="*/ 0 w 188"/>
                  <a:gd name="T11" fmla="*/ 171 h 306"/>
                  <a:gd name="T12" fmla="*/ 15 w 188"/>
                  <a:gd name="T13" fmla="*/ 81 h 306"/>
                  <a:gd name="T14" fmla="*/ 58 w 188"/>
                  <a:gd name="T15" fmla="*/ 21 h 306"/>
                  <a:gd name="T16" fmla="*/ 121 w 188"/>
                  <a:gd name="T17" fmla="*/ 0 h 306"/>
                  <a:gd name="T18" fmla="*/ 170 w 188"/>
                  <a:gd name="T19" fmla="*/ 8 h 306"/>
                  <a:gd name="T20" fmla="*/ 170 w 188"/>
                  <a:gd name="T21" fmla="*/ 40 h 306"/>
                  <a:gd name="T22" fmla="*/ 122 w 188"/>
                  <a:gd name="T23" fmla="*/ 29 h 306"/>
                  <a:gd name="T24" fmla="*/ 59 w 188"/>
                  <a:gd name="T25" fmla="*/ 64 h 306"/>
                  <a:gd name="T26" fmla="*/ 35 w 188"/>
                  <a:gd name="T27" fmla="*/ 158 h 306"/>
                  <a:gd name="T28" fmla="*/ 36 w 188"/>
                  <a:gd name="T29" fmla="*/ 158 h 306"/>
                  <a:gd name="T30" fmla="*/ 104 w 188"/>
                  <a:gd name="T31" fmla="*/ 116 h 306"/>
                  <a:gd name="T32" fmla="*/ 165 w 188"/>
                  <a:gd name="T33" fmla="*/ 141 h 306"/>
                  <a:gd name="T34" fmla="*/ 188 w 188"/>
                  <a:gd name="T35" fmla="*/ 207 h 306"/>
                  <a:gd name="T36" fmla="*/ 154 w 188"/>
                  <a:gd name="T37" fmla="*/ 212 h 306"/>
                  <a:gd name="T38" fmla="*/ 139 w 188"/>
                  <a:gd name="T39" fmla="*/ 163 h 306"/>
                  <a:gd name="T40" fmla="*/ 96 w 188"/>
                  <a:gd name="T41" fmla="*/ 145 h 306"/>
                  <a:gd name="T42" fmla="*/ 54 w 188"/>
                  <a:gd name="T43" fmla="*/ 162 h 306"/>
                  <a:gd name="T44" fmla="*/ 37 w 188"/>
                  <a:gd name="T45" fmla="*/ 204 h 306"/>
                  <a:gd name="T46" fmla="*/ 54 w 188"/>
                  <a:gd name="T47" fmla="*/ 257 h 306"/>
                  <a:gd name="T48" fmla="*/ 97 w 188"/>
                  <a:gd name="T49" fmla="*/ 277 h 306"/>
                  <a:gd name="T50" fmla="*/ 138 w 188"/>
                  <a:gd name="T51" fmla="*/ 259 h 306"/>
                  <a:gd name="T52" fmla="*/ 154 w 188"/>
                  <a:gd name="T53" fmla="*/ 21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306">
                    <a:moveTo>
                      <a:pt x="188" y="207"/>
                    </a:moveTo>
                    <a:cubicBezTo>
                      <a:pt x="188" y="226"/>
                      <a:pt x="184" y="243"/>
                      <a:pt x="176" y="258"/>
                    </a:cubicBezTo>
                    <a:cubicBezTo>
                      <a:pt x="168" y="274"/>
                      <a:pt x="157" y="285"/>
                      <a:pt x="143" y="294"/>
                    </a:cubicBezTo>
                    <a:cubicBezTo>
                      <a:pt x="129" y="302"/>
                      <a:pt x="113" y="306"/>
                      <a:pt x="95" y="306"/>
                    </a:cubicBezTo>
                    <a:cubicBezTo>
                      <a:pt x="66" y="306"/>
                      <a:pt x="42" y="295"/>
                      <a:pt x="26" y="271"/>
                    </a:cubicBezTo>
                    <a:cubicBezTo>
                      <a:pt x="9" y="247"/>
                      <a:pt x="0" y="214"/>
                      <a:pt x="0" y="171"/>
                    </a:cubicBezTo>
                    <a:cubicBezTo>
                      <a:pt x="0" y="137"/>
                      <a:pt x="5" y="107"/>
                      <a:pt x="15" y="81"/>
                    </a:cubicBezTo>
                    <a:cubicBezTo>
                      <a:pt x="25" y="55"/>
                      <a:pt x="39" y="35"/>
                      <a:pt x="58" y="21"/>
                    </a:cubicBezTo>
                    <a:cubicBezTo>
                      <a:pt x="76" y="7"/>
                      <a:pt x="97" y="0"/>
                      <a:pt x="121" y="0"/>
                    </a:cubicBezTo>
                    <a:cubicBezTo>
                      <a:pt x="142" y="0"/>
                      <a:pt x="158" y="3"/>
                      <a:pt x="170" y="8"/>
                    </a:cubicBezTo>
                    <a:cubicBezTo>
                      <a:pt x="170" y="40"/>
                      <a:pt x="170" y="40"/>
                      <a:pt x="170" y="40"/>
                    </a:cubicBezTo>
                    <a:cubicBezTo>
                      <a:pt x="155" y="33"/>
                      <a:pt x="139" y="29"/>
                      <a:pt x="122" y="29"/>
                    </a:cubicBezTo>
                    <a:cubicBezTo>
                      <a:pt x="96" y="29"/>
                      <a:pt x="75" y="40"/>
                      <a:pt x="59" y="64"/>
                    </a:cubicBezTo>
                    <a:cubicBezTo>
                      <a:pt x="43" y="87"/>
                      <a:pt x="35" y="119"/>
                      <a:pt x="35" y="158"/>
                    </a:cubicBezTo>
                    <a:cubicBezTo>
                      <a:pt x="36" y="158"/>
                      <a:pt x="36" y="158"/>
                      <a:pt x="36" y="158"/>
                    </a:cubicBezTo>
                    <a:cubicBezTo>
                      <a:pt x="50" y="130"/>
                      <a:pt x="72" y="116"/>
                      <a:pt x="104" y="116"/>
                    </a:cubicBezTo>
                    <a:cubicBezTo>
                      <a:pt x="129" y="116"/>
                      <a:pt x="150" y="124"/>
                      <a:pt x="165" y="141"/>
                    </a:cubicBezTo>
                    <a:cubicBezTo>
                      <a:pt x="181" y="158"/>
                      <a:pt x="188" y="180"/>
                      <a:pt x="188" y="207"/>
                    </a:cubicBezTo>
                    <a:moveTo>
                      <a:pt x="154" y="212"/>
                    </a:moveTo>
                    <a:cubicBezTo>
                      <a:pt x="154" y="191"/>
                      <a:pt x="149" y="175"/>
                      <a:pt x="139" y="163"/>
                    </a:cubicBezTo>
                    <a:cubicBezTo>
                      <a:pt x="128" y="151"/>
                      <a:pt x="114" y="145"/>
                      <a:pt x="96" y="145"/>
                    </a:cubicBezTo>
                    <a:cubicBezTo>
                      <a:pt x="80" y="145"/>
                      <a:pt x="66" y="150"/>
                      <a:pt x="54" y="162"/>
                    </a:cubicBezTo>
                    <a:cubicBezTo>
                      <a:pt x="43" y="174"/>
                      <a:pt x="37" y="188"/>
                      <a:pt x="37" y="204"/>
                    </a:cubicBezTo>
                    <a:cubicBezTo>
                      <a:pt x="37" y="225"/>
                      <a:pt x="43" y="243"/>
                      <a:pt x="54" y="257"/>
                    </a:cubicBezTo>
                    <a:cubicBezTo>
                      <a:pt x="65" y="271"/>
                      <a:pt x="80" y="277"/>
                      <a:pt x="97" y="277"/>
                    </a:cubicBezTo>
                    <a:cubicBezTo>
                      <a:pt x="114" y="277"/>
                      <a:pt x="127" y="271"/>
                      <a:pt x="138" y="259"/>
                    </a:cubicBezTo>
                    <a:cubicBezTo>
                      <a:pt x="149" y="247"/>
                      <a:pt x="154" y="231"/>
                      <a:pt x="154" y="212"/>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6" name="Freeform 17"/>
              <p:cNvSpPr>
                <a:spLocks/>
              </p:cNvSpPr>
              <p:nvPr/>
            </p:nvSpPr>
            <p:spPr bwMode="auto">
              <a:xfrm>
                <a:off x="9324975" y="4808538"/>
                <a:ext cx="619125" cy="1130300"/>
              </a:xfrm>
              <a:custGeom>
                <a:avLst/>
                <a:gdLst>
                  <a:gd name="T0" fmla="*/ 166 w 166"/>
                  <a:gd name="T1" fmla="*/ 206 h 301"/>
                  <a:gd name="T2" fmla="*/ 137 w 166"/>
                  <a:gd name="T3" fmla="*/ 275 h 301"/>
                  <a:gd name="T4" fmla="*/ 61 w 166"/>
                  <a:gd name="T5" fmla="*/ 301 h 301"/>
                  <a:gd name="T6" fmla="*/ 0 w 166"/>
                  <a:gd name="T7" fmla="*/ 289 h 301"/>
                  <a:gd name="T8" fmla="*/ 0 w 166"/>
                  <a:gd name="T9" fmla="*/ 253 h 301"/>
                  <a:gd name="T10" fmla="*/ 61 w 166"/>
                  <a:gd name="T11" fmla="*/ 273 h 301"/>
                  <a:gd name="T12" fmla="*/ 112 w 166"/>
                  <a:gd name="T13" fmla="*/ 255 h 301"/>
                  <a:gd name="T14" fmla="*/ 131 w 166"/>
                  <a:gd name="T15" fmla="*/ 208 h 301"/>
                  <a:gd name="T16" fmla="*/ 112 w 166"/>
                  <a:gd name="T17" fmla="*/ 162 h 301"/>
                  <a:gd name="T18" fmla="*/ 55 w 166"/>
                  <a:gd name="T19" fmla="*/ 146 h 301"/>
                  <a:gd name="T20" fmla="*/ 5 w 166"/>
                  <a:gd name="T21" fmla="*/ 148 h 301"/>
                  <a:gd name="T22" fmla="*/ 15 w 166"/>
                  <a:gd name="T23" fmla="*/ 0 h 301"/>
                  <a:gd name="T24" fmla="*/ 152 w 166"/>
                  <a:gd name="T25" fmla="*/ 0 h 301"/>
                  <a:gd name="T26" fmla="*/ 152 w 166"/>
                  <a:gd name="T27" fmla="*/ 30 h 301"/>
                  <a:gd name="T28" fmla="*/ 45 w 166"/>
                  <a:gd name="T29" fmla="*/ 30 h 301"/>
                  <a:gd name="T30" fmla="*/ 39 w 166"/>
                  <a:gd name="T31" fmla="*/ 117 h 301"/>
                  <a:gd name="T32" fmla="*/ 66 w 166"/>
                  <a:gd name="T33" fmla="*/ 116 h 301"/>
                  <a:gd name="T34" fmla="*/ 139 w 166"/>
                  <a:gd name="T35" fmla="*/ 140 h 301"/>
                  <a:gd name="T36" fmla="*/ 166 w 166"/>
                  <a:gd name="T37" fmla="*/ 20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301">
                    <a:moveTo>
                      <a:pt x="166" y="206"/>
                    </a:moveTo>
                    <a:cubicBezTo>
                      <a:pt x="166" y="235"/>
                      <a:pt x="156" y="258"/>
                      <a:pt x="137" y="275"/>
                    </a:cubicBezTo>
                    <a:cubicBezTo>
                      <a:pt x="118" y="293"/>
                      <a:pt x="93" y="301"/>
                      <a:pt x="61" y="301"/>
                    </a:cubicBezTo>
                    <a:cubicBezTo>
                      <a:pt x="33" y="301"/>
                      <a:pt x="13" y="297"/>
                      <a:pt x="0" y="289"/>
                    </a:cubicBezTo>
                    <a:cubicBezTo>
                      <a:pt x="0" y="253"/>
                      <a:pt x="0" y="253"/>
                      <a:pt x="0" y="253"/>
                    </a:cubicBezTo>
                    <a:cubicBezTo>
                      <a:pt x="20" y="266"/>
                      <a:pt x="40" y="273"/>
                      <a:pt x="61" y="273"/>
                    </a:cubicBezTo>
                    <a:cubicBezTo>
                      <a:pt x="82" y="273"/>
                      <a:pt x="99" y="267"/>
                      <a:pt x="112" y="255"/>
                    </a:cubicBezTo>
                    <a:cubicBezTo>
                      <a:pt x="125" y="243"/>
                      <a:pt x="131" y="228"/>
                      <a:pt x="131" y="208"/>
                    </a:cubicBezTo>
                    <a:cubicBezTo>
                      <a:pt x="131" y="189"/>
                      <a:pt x="125" y="173"/>
                      <a:pt x="112" y="162"/>
                    </a:cubicBezTo>
                    <a:cubicBezTo>
                      <a:pt x="99" y="151"/>
                      <a:pt x="80" y="146"/>
                      <a:pt x="55" y="146"/>
                    </a:cubicBezTo>
                    <a:cubicBezTo>
                      <a:pt x="36" y="146"/>
                      <a:pt x="19" y="147"/>
                      <a:pt x="5" y="148"/>
                    </a:cubicBezTo>
                    <a:cubicBezTo>
                      <a:pt x="15" y="0"/>
                      <a:pt x="15" y="0"/>
                      <a:pt x="15" y="0"/>
                    </a:cubicBezTo>
                    <a:cubicBezTo>
                      <a:pt x="152" y="0"/>
                      <a:pt x="152" y="0"/>
                      <a:pt x="152" y="0"/>
                    </a:cubicBezTo>
                    <a:cubicBezTo>
                      <a:pt x="152" y="30"/>
                      <a:pt x="152" y="30"/>
                      <a:pt x="152" y="30"/>
                    </a:cubicBezTo>
                    <a:cubicBezTo>
                      <a:pt x="45" y="30"/>
                      <a:pt x="45" y="30"/>
                      <a:pt x="45" y="30"/>
                    </a:cubicBezTo>
                    <a:cubicBezTo>
                      <a:pt x="39" y="117"/>
                      <a:pt x="39" y="117"/>
                      <a:pt x="39" y="117"/>
                    </a:cubicBezTo>
                    <a:cubicBezTo>
                      <a:pt x="66" y="116"/>
                      <a:pt x="66" y="116"/>
                      <a:pt x="66" y="116"/>
                    </a:cubicBezTo>
                    <a:cubicBezTo>
                      <a:pt x="97" y="116"/>
                      <a:pt x="121" y="124"/>
                      <a:pt x="139" y="140"/>
                    </a:cubicBezTo>
                    <a:cubicBezTo>
                      <a:pt x="157" y="155"/>
                      <a:pt x="166" y="177"/>
                      <a:pt x="166" y="206"/>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77" name="Freeform 18"/>
              <p:cNvSpPr>
                <a:spLocks/>
              </p:cNvSpPr>
              <p:nvPr/>
            </p:nvSpPr>
            <p:spPr bwMode="auto">
              <a:xfrm>
                <a:off x="1549400" y="4437063"/>
                <a:ext cx="1543050" cy="1855787"/>
              </a:xfrm>
              <a:custGeom>
                <a:avLst/>
                <a:gdLst>
                  <a:gd name="T0" fmla="*/ 972 w 972"/>
                  <a:gd name="T1" fmla="*/ 1072 h 1169"/>
                  <a:gd name="T2" fmla="*/ 972 w 972"/>
                  <a:gd name="T3" fmla="*/ 1072 h 1169"/>
                  <a:gd name="T4" fmla="*/ 972 w 972"/>
                  <a:gd name="T5" fmla="*/ 99 h 1169"/>
                  <a:gd name="T6" fmla="*/ 624 w 972"/>
                  <a:gd name="T7" fmla="*/ 0 h 1169"/>
                  <a:gd name="T8" fmla="*/ 3 w 972"/>
                  <a:gd name="T9" fmla="*/ 234 h 1169"/>
                  <a:gd name="T10" fmla="*/ 0 w 972"/>
                  <a:gd name="T11" fmla="*/ 234 h 1169"/>
                  <a:gd name="T12" fmla="*/ 0 w 972"/>
                  <a:gd name="T13" fmla="*/ 937 h 1169"/>
                  <a:gd name="T14" fmla="*/ 212 w 972"/>
                  <a:gd name="T15" fmla="*/ 854 h 1169"/>
                  <a:gd name="T16" fmla="*/ 212 w 972"/>
                  <a:gd name="T17" fmla="*/ 282 h 1169"/>
                  <a:gd name="T18" fmla="*/ 624 w 972"/>
                  <a:gd name="T19" fmla="*/ 182 h 1169"/>
                  <a:gd name="T20" fmla="*/ 624 w 972"/>
                  <a:gd name="T21" fmla="*/ 1022 h 1169"/>
                  <a:gd name="T22" fmla="*/ 0 w 972"/>
                  <a:gd name="T23" fmla="*/ 937 h 1169"/>
                  <a:gd name="T24" fmla="*/ 624 w 972"/>
                  <a:gd name="T25" fmla="*/ 1169 h 1169"/>
                  <a:gd name="T26" fmla="*/ 624 w 972"/>
                  <a:gd name="T27" fmla="*/ 1169 h 1169"/>
                  <a:gd name="T28" fmla="*/ 972 w 972"/>
                  <a:gd name="T29" fmla="*/ 1072 h 1169"/>
                  <a:gd name="T30" fmla="*/ 972 w 972"/>
                  <a:gd name="T31" fmla="*/ 1072 h 1169"/>
                  <a:gd name="T32" fmla="*/ 972 w 972"/>
                  <a:gd name="T33" fmla="*/ 1072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2" h="1169">
                    <a:moveTo>
                      <a:pt x="972" y="1072"/>
                    </a:moveTo>
                    <a:lnTo>
                      <a:pt x="972" y="1072"/>
                    </a:lnTo>
                    <a:lnTo>
                      <a:pt x="972" y="99"/>
                    </a:lnTo>
                    <a:lnTo>
                      <a:pt x="624" y="0"/>
                    </a:lnTo>
                    <a:lnTo>
                      <a:pt x="3" y="234"/>
                    </a:lnTo>
                    <a:lnTo>
                      <a:pt x="0" y="234"/>
                    </a:lnTo>
                    <a:lnTo>
                      <a:pt x="0" y="937"/>
                    </a:lnTo>
                    <a:lnTo>
                      <a:pt x="212" y="854"/>
                    </a:lnTo>
                    <a:lnTo>
                      <a:pt x="212" y="282"/>
                    </a:lnTo>
                    <a:lnTo>
                      <a:pt x="624" y="182"/>
                    </a:lnTo>
                    <a:lnTo>
                      <a:pt x="624" y="1022"/>
                    </a:lnTo>
                    <a:lnTo>
                      <a:pt x="0" y="937"/>
                    </a:lnTo>
                    <a:lnTo>
                      <a:pt x="624" y="1169"/>
                    </a:lnTo>
                    <a:lnTo>
                      <a:pt x="624" y="1169"/>
                    </a:lnTo>
                    <a:lnTo>
                      <a:pt x="972" y="1072"/>
                    </a:lnTo>
                    <a:lnTo>
                      <a:pt x="972" y="1072"/>
                    </a:lnTo>
                    <a:lnTo>
                      <a:pt x="972" y="1072"/>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grpSp>
      </p:grpSp>
      <p:grpSp>
        <p:nvGrpSpPr>
          <p:cNvPr id="48" name="Group 47"/>
          <p:cNvGrpSpPr>
            <a:grpSpLocks noChangeAspect="1"/>
          </p:cNvGrpSpPr>
          <p:nvPr/>
        </p:nvGrpSpPr>
        <p:grpSpPr>
          <a:xfrm>
            <a:off x="3900151" y="3092640"/>
            <a:ext cx="1440305" cy="1166424"/>
            <a:chOff x="3557709" y="4530027"/>
            <a:chExt cx="1200254" cy="972020"/>
          </a:xfrm>
        </p:grpSpPr>
        <p:grpSp>
          <p:nvGrpSpPr>
            <p:cNvPr id="44" name="Group 43"/>
            <p:cNvGrpSpPr>
              <a:grpSpLocks noChangeAspect="1"/>
            </p:cNvGrpSpPr>
            <p:nvPr/>
          </p:nvGrpSpPr>
          <p:grpSpPr>
            <a:xfrm>
              <a:off x="3588190" y="4530027"/>
              <a:ext cx="1111868" cy="819390"/>
              <a:chOff x="1902066" y="1953537"/>
              <a:chExt cx="311355" cy="229453"/>
            </a:xfrm>
          </p:grpSpPr>
          <p:sp>
            <p:nvSpPr>
              <p:cNvPr id="45" name="Rectangle 287"/>
              <p:cNvSpPr>
                <a:spLocks noChangeArrowheads="1"/>
              </p:cNvSpPr>
              <p:nvPr/>
            </p:nvSpPr>
            <p:spPr bwMode="auto">
              <a:xfrm>
                <a:off x="1902066" y="1953537"/>
                <a:ext cx="311355" cy="229453"/>
              </a:xfrm>
              <a:prstGeom prst="roundRect">
                <a:avLst>
                  <a:gd name="adj" fmla="val 5691"/>
                </a:avLst>
              </a:prstGeom>
              <a:solidFill>
                <a:schemeClr val="bg1"/>
              </a:solidFill>
              <a:ln w="9525">
                <a:solidFill>
                  <a:srgbClr val="292B2B"/>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6" name="Freeform 288"/>
              <p:cNvSpPr>
                <a:spLocks/>
              </p:cNvSpPr>
              <p:nvPr/>
            </p:nvSpPr>
            <p:spPr bwMode="auto">
              <a:xfrm>
                <a:off x="1918947" y="1970418"/>
                <a:ext cx="251960" cy="100034"/>
              </a:xfrm>
              <a:custGeom>
                <a:avLst/>
                <a:gdLst>
                  <a:gd name="T0" fmla="*/ 510 w 806"/>
                  <a:gd name="T1" fmla="*/ 258 h 320"/>
                  <a:gd name="T2" fmla="*/ 0 w 806"/>
                  <a:gd name="T3" fmla="*/ 0 h 320"/>
                  <a:gd name="T4" fmla="*/ 502 w 806"/>
                  <a:gd name="T5" fmla="*/ 320 h 320"/>
                  <a:gd name="T6" fmla="*/ 806 w 806"/>
                  <a:gd name="T7" fmla="*/ 96 h 320"/>
                  <a:gd name="T8" fmla="*/ 806 w 806"/>
                  <a:gd name="T9" fmla="*/ 78 h 320"/>
                  <a:gd name="T10" fmla="*/ 510 w 806"/>
                  <a:gd name="T11" fmla="*/ 258 h 320"/>
                </a:gdLst>
                <a:ahLst/>
                <a:cxnLst>
                  <a:cxn ang="0">
                    <a:pos x="T0" y="T1"/>
                  </a:cxn>
                  <a:cxn ang="0">
                    <a:pos x="T2" y="T3"/>
                  </a:cxn>
                  <a:cxn ang="0">
                    <a:pos x="T4" y="T5"/>
                  </a:cxn>
                  <a:cxn ang="0">
                    <a:pos x="T6" y="T7"/>
                  </a:cxn>
                  <a:cxn ang="0">
                    <a:pos x="T8" y="T9"/>
                  </a:cxn>
                  <a:cxn ang="0">
                    <a:pos x="T10" y="T11"/>
                  </a:cxn>
                </a:cxnLst>
                <a:rect l="0" t="0" r="r" b="b"/>
                <a:pathLst>
                  <a:path w="806" h="320">
                    <a:moveTo>
                      <a:pt x="510" y="258"/>
                    </a:moveTo>
                    <a:lnTo>
                      <a:pt x="0" y="0"/>
                    </a:lnTo>
                    <a:lnTo>
                      <a:pt x="502" y="320"/>
                    </a:lnTo>
                    <a:lnTo>
                      <a:pt x="806" y="96"/>
                    </a:lnTo>
                    <a:lnTo>
                      <a:pt x="806" y="78"/>
                    </a:lnTo>
                    <a:lnTo>
                      <a:pt x="510" y="258"/>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47" name="Rectangle 46"/>
            <p:cNvSpPr/>
            <p:nvPr/>
          </p:nvSpPr>
          <p:spPr>
            <a:xfrm>
              <a:off x="3557709" y="4994216"/>
              <a:ext cx="1200254" cy="507831"/>
            </a:xfrm>
            <a:prstGeom prst="rect">
              <a:avLst/>
            </a:prstGeom>
          </p:spPr>
          <p:txBody>
            <a:bodyPr wrap="square">
              <a:spAutoFit/>
            </a:bodyPr>
            <a:lstStyle/>
            <a:p>
              <a:r>
                <a:rPr lang="en-US" sz="900" b="1" dirty="0"/>
                <a:t>From:</a:t>
              </a:r>
              <a:r>
                <a:rPr lang="en-US" sz="900" dirty="0"/>
                <a:t> joe_ceo@symanlec.com </a:t>
              </a:r>
            </a:p>
          </p:txBody>
        </p:sp>
      </p:grpSp>
      <p:grpSp>
        <p:nvGrpSpPr>
          <p:cNvPr id="7" name="Group 6"/>
          <p:cNvGrpSpPr/>
          <p:nvPr/>
        </p:nvGrpSpPr>
        <p:grpSpPr>
          <a:xfrm>
            <a:off x="3774904" y="2829938"/>
            <a:ext cx="1565551" cy="1458260"/>
            <a:chOff x="3268466" y="4648122"/>
            <a:chExt cx="1176190" cy="1458260"/>
          </a:xfrm>
        </p:grpSpPr>
        <p:grpSp>
          <p:nvGrpSpPr>
            <p:cNvPr id="39" name="Group 38"/>
            <p:cNvGrpSpPr/>
            <p:nvPr/>
          </p:nvGrpSpPr>
          <p:grpSpPr>
            <a:xfrm>
              <a:off x="3268466" y="4648122"/>
              <a:ext cx="1176190" cy="1458260"/>
              <a:chOff x="279192" y="1876224"/>
              <a:chExt cx="2121408" cy="1458260"/>
            </a:xfrm>
          </p:grpSpPr>
          <p:sp>
            <p:nvSpPr>
              <p:cNvPr id="49" name="Rectangle 48"/>
              <p:cNvSpPr/>
              <p:nvPr/>
            </p:nvSpPr>
            <p:spPr bwMode="gray">
              <a:xfrm>
                <a:off x="279192" y="1876224"/>
                <a:ext cx="2121408" cy="972866"/>
              </a:xfrm>
              <a:prstGeom prst="rect">
                <a:avLst/>
              </a:prstGeom>
              <a:solidFill>
                <a:schemeClr val="bg1"/>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0" name="Rectangle 49"/>
              <p:cNvSpPr/>
              <p:nvPr/>
            </p:nvSpPr>
            <p:spPr bwMode="gray">
              <a:xfrm>
                <a:off x="279192" y="2840708"/>
                <a:ext cx="2121408" cy="493776"/>
              </a:xfrm>
              <a:prstGeom prst="rect">
                <a:avLst/>
              </a:prstGeom>
              <a:solidFill>
                <a:srgbClr val="F7BA3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solidFill>
                      <a:schemeClr val="bg1"/>
                    </a:solidFill>
                    <a:cs typeface="Arial" pitchFamily="34" charset="0"/>
                  </a:rPr>
                  <a:t>Mail Service</a:t>
                </a:r>
              </a:p>
            </p:txBody>
          </p:sp>
        </p:grpSp>
        <p:sp>
          <p:nvSpPr>
            <p:cNvPr id="40" name="Freeform 192"/>
            <p:cNvSpPr>
              <a:spLocks noChangeAspect="1" noEditPoints="1"/>
            </p:cNvSpPr>
            <p:nvPr/>
          </p:nvSpPr>
          <p:spPr bwMode="auto">
            <a:xfrm>
              <a:off x="3653575" y="4745634"/>
              <a:ext cx="412099" cy="820194"/>
            </a:xfrm>
            <a:custGeom>
              <a:avLst/>
              <a:gdLst>
                <a:gd name="T0" fmla="*/ 24 w 412"/>
                <a:gd name="T1" fmla="*/ 0 h 820"/>
                <a:gd name="T2" fmla="*/ 20 w 412"/>
                <a:gd name="T3" fmla="*/ 0 h 820"/>
                <a:gd name="T4" fmla="*/ 8 w 412"/>
                <a:gd name="T5" fmla="*/ 8 h 820"/>
                <a:gd name="T6" fmla="*/ 0 w 412"/>
                <a:gd name="T7" fmla="*/ 20 h 820"/>
                <a:gd name="T8" fmla="*/ 0 w 412"/>
                <a:gd name="T9" fmla="*/ 796 h 820"/>
                <a:gd name="T10" fmla="*/ 0 w 412"/>
                <a:gd name="T11" fmla="*/ 800 h 820"/>
                <a:gd name="T12" fmla="*/ 8 w 412"/>
                <a:gd name="T13" fmla="*/ 812 h 820"/>
                <a:gd name="T14" fmla="*/ 20 w 412"/>
                <a:gd name="T15" fmla="*/ 820 h 820"/>
                <a:gd name="T16" fmla="*/ 388 w 412"/>
                <a:gd name="T17" fmla="*/ 820 h 820"/>
                <a:gd name="T18" fmla="*/ 392 w 412"/>
                <a:gd name="T19" fmla="*/ 820 h 820"/>
                <a:gd name="T20" fmla="*/ 404 w 412"/>
                <a:gd name="T21" fmla="*/ 812 h 820"/>
                <a:gd name="T22" fmla="*/ 410 w 412"/>
                <a:gd name="T23" fmla="*/ 800 h 820"/>
                <a:gd name="T24" fmla="*/ 412 w 412"/>
                <a:gd name="T25" fmla="*/ 24 h 820"/>
                <a:gd name="T26" fmla="*/ 410 w 412"/>
                <a:gd name="T27" fmla="*/ 20 h 820"/>
                <a:gd name="T28" fmla="*/ 404 w 412"/>
                <a:gd name="T29" fmla="*/ 8 h 820"/>
                <a:gd name="T30" fmla="*/ 392 w 412"/>
                <a:gd name="T31" fmla="*/ 0 h 820"/>
                <a:gd name="T32" fmla="*/ 220 w 412"/>
                <a:gd name="T33" fmla="*/ 787 h 820"/>
                <a:gd name="T34" fmla="*/ 190 w 412"/>
                <a:gd name="T35" fmla="*/ 714 h 820"/>
                <a:gd name="T36" fmla="*/ 220 w 412"/>
                <a:gd name="T37" fmla="*/ 787 h 820"/>
                <a:gd name="T38" fmla="*/ 36 w 412"/>
                <a:gd name="T39" fmla="*/ 667 h 820"/>
                <a:gd name="T40" fmla="*/ 376 w 412"/>
                <a:gd name="T41" fmla="*/ 600 h 820"/>
                <a:gd name="T42" fmla="*/ 376 w 412"/>
                <a:gd name="T43" fmla="*/ 565 h 820"/>
                <a:gd name="T44" fmla="*/ 36 w 412"/>
                <a:gd name="T45" fmla="*/ 497 h 820"/>
                <a:gd name="T46" fmla="*/ 376 w 412"/>
                <a:gd name="T47" fmla="*/ 565 h 820"/>
                <a:gd name="T48" fmla="*/ 36 w 412"/>
                <a:gd name="T49" fmla="*/ 462 h 820"/>
                <a:gd name="T50" fmla="*/ 376 w 412"/>
                <a:gd name="T51" fmla="*/ 394 h 820"/>
                <a:gd name="T52" fmla="*/ 376 w 412"/>
                <a:gd name="T53" fmla="*/ 356 h 820"/>
                <a:gd name="T54" fmla="*/ 36 w 412"/>
                <a:gd name="T55" fmla="*/ 288 h 820"/>
                <a:gd name="T56" fmla="*/ 376 w 412"/>
                <a:gd name="T57" fmla="*/ 356 h 820"/>
                <a:gd name="T58" fmla="*/ 36 w 412"/>
                <a:gd name="T59" fmla="*/ 254 h 820"/>
                <a:gd name="T60" fmla="*/ 376 w 412"/>
                <a:gd name="T61" fmla="*/ 186 h 820"/>
                <a:gd name="T62" fmla="*/ 376 w 412"/>
                <a:gd name="T63" fmla="*/ 151 h 820"/>
                <a:gd name="T64" fmla="*/ 36 w 412"/>
                <a:gd name="T65" fmla="*/ 83 h 820"/>
                <a:gd name="T66" fmla="*/ 376 w 412"/>
                <a:gd name="T67" fmla="*/ 1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2" h="820">
                  <a:moveTo>
                    <a:pt x="388" y="0"/>
                  </a:moveTo>
                  <a:lnTo>
                    <a:pt x="24" y="0"/>
                  </a:lnTo>
                  <a:lnTo>
                    <a:pt x="24" y="0"/>
                  </a:lnTo>
                  <a:lnTo>
                    <a:pt x="20" y="0"/>
                  </a:lnTo>
                  <a:lnTo>
                    <a:pt x="15" y="2"/>
                  </a:lnTo>
                  <a:lnTo>
                    <a:pt x="8" y="8"/>
                  </a:lnTo>
                  <a:lnTo>
                    <a:pt x="2" y="15"/>
                  </a:lnTo>
                  <a:lnTo>
                    <a:pt x="0" y="20"/>
                  </a:lnTo>
                  <a:lnTo>
                    <a:pt x="0" y="24"/>
                  </a:lnTo>
                  <a:lnTo>
                    <a:pt x="0" y="796"/>
                  </a:lnTo>
                  <a:lnTo>
                    <a:pt x="0" y="796"/>
                  </a:lnTo>
                  <a:lnTo>
                    <a:pt x="0" y="800"/>
                  </a:lnTo>
                  <a:lnTo>
                    <a:pt x="2" y="805"/>
                  </a:lnTo>
                  <a:lnTo>
                    <a:pt x="8" y="812"/>
                  </a:lnTo>
                  <a:lnTo>
                    <a:pt x="15" y="818"/>
                  </a:lnTo>
                  <a:lnTo>
                    <a:pt x="20" y="820"/>
                  </a:lnTo>
                  <a:lnTo>
                    <a:pt x="24" y="820"/>
                  </a:lnTo>
                  <a:lnTo>
                    <a:pt x="388" y="820"/>
                  </a:lnTo>
                  <a:lnTo>
                    <a:pt x="388" y="820"/>
                  </a:lnTo>
                  <a:lnTo>
                    <a:pt x="392" y="820"/>
                  </a:lnTo>
                  <a:lnTo>
                    <a:pt x="397" y="818"/>
                  </a:lnTo>
                  <a:lnTo>
                    <a:pt x="404" y="812"/>
                  </a:lnTo>
                  <a:lnTo>
                    <a:pt x="409" y="805"/>
                  </a:lnTo>
                  <a:lnTo>
                    <a:pt x="410" y="800"/>
                  </a:lnTo>
                  <a:lnTo>
                    <a:pt x="412" y="796"/>
                  </a:lnTo>
                  <a:lnTo>
                    <a:pt x="412" y="24"/>
                  </a:lnTo>
                  <a:lnTo>
                    <a:pt x="412" y="24"/>
                  </a:lnTo>
                  <a:lnTo>
                    <a:pt x="410" y="20"/>
                  </a:lnTo>
                  <a:lnTo>
                    <a:pt x="409" y="15"/>
                  </a:lnTo>
                  <a:lnTo>
                    <a:pt x="404" y="8"/>
                  </a:lnTo>
                  <a:lnTo>
                    <a:pt x="397" y="2"/>
                  </a:lnTo>
                  <a:lnTo>
                    <a:pt x="392" y="0"/>
                  </a:lnTo>
                  <a:lnTo>
                    <a:pt x="388" y="0"/>
                  </a:lnTo>
                  <a:close/>
                  <a:moveTo>
                    <a:pt x="220" y="787"/>
                  </a:moveTo>
                  <a:lnTo>
                    <a:pt x="190" y="787"/>
                  </a:lnTo>
                  <a:lnTo>
                    <a:pt x="190" y="714"/>
                  </a:lnTo>
                  <a:lnTo>
                    <a:pt x="220" y="714"/>
                  </a:lnTo>
                  <a:lnTo>
                    <a:pt x="220" y="787"/>
                  </a:lnTo>
                  <a:close/>
                  <a:moveTo>
                    <a:pt x="376" y="667"/>
                  </a:moveTo>
                  <a:lnTo>
                    <a:pt x="36" y="667"/>
                  </a:lnTo>
                  <a:lnTo>
                    <a:pt x="36" y="600"/>
                  </a:lnTo>
                  <a:lnTo>
                    <a:pt x="376" y="600"/>
                  </a:lnTo>
                  <a:lnTo>
                    <a:pt x="376" y="667"/>
                  </a:lnTo>
                  <a:close/>
                  <a:moveTo>
                    <a:pt x="376" y="565"/>
                  </a:moveTo>
                  <a:lnTo>
                    <a:pt x="36" y="565"/>
                  </a:lnTo>
                  <a:lnTo>
                    <a:pt x="36" y="497"/>
                  </a:lnTo>
                  <a:lnTo>
                    <a:pt x="376" y="497"/>
                  </a:lnTo>
                  <a:lnTo>
                    <a:pt x="376" y="565"/>
                  </a:lnTo>
                  <a:close/>
                  <a:moveTo>
                    <a:pt x="376" y="462"/>
                  </a:moveTo>
                  <a:lnTo>
                    <a:pt x="36" y="462"/>
                  </a:lnTo>
                  <a:lnTo>
                    <a:pt x="36" y="394"/>
                  </a:lnTo>
                  <a:lnTo>
                    <a:pt x="376" y="394"/>
                  </a:lnTo>
                  <a:lnTo>
                    <a:pt x="376" y="462"/>
                  </a:lnTo>
                  <a:close/>
                  <a:moveTo>
                    <a:pt x="376" y="356"/>
                  </a:moveTo>
                  <a:lnTo>
                    <a:pt x="36" y="356"/>
                  </a:lnTo>
                  <a:lnTo>
                    <a:pt x="36" y="288"/>
                  </a:lnTo>
                  <a:lnTo>
                    <a:pt x="376" y="288"/>
                  </a:lnTo>
                  <a:lnTo>
                    <a:pt x="376" y="356"/>
                  </a:lnTo>
                  <a:close/>
                  <a:moveTo>
                    <a:pt x="376" y="254"/>
                  </a:moveTo>
                  <a:lnTo>
                    <a:pt x="36" y="254"/>
                  </a:lnTo>
                  <a:lnTo>
                    <a:pt x="36" y="186"/>
                  </a:lnTo>
                  <a:lnTo>
                    <a:pt x="376" y="186"/>
                  </a:lnTo>
                  <a:lnTo>
                    <a:pt x="376" y="254"/>
                  </a:lnTo>
                  <a:close/>
                  <a:moveTo>
                    <a:pt x="376" y="151"/>
                  </a:moveTo>
                  <a:lnTo>
                    <a:pt x="36" y="151"/>
                  </a:lnTo>
                  <a:lnTo>
                    <a:pt x="36" y="83"/>
                  </a:lnTo>
                  <a:lnTo>
                    <a:pt x="376" y="83"/>
                  </a:lnTo>
                  <a:lnTo>
                    <a:pt x="376" y="151"/>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Calibri"/>
              </a:endParaRPr>
            </a:p>
          </p:txBody>
        </p:sp>
      </p:grpSp>
      <p:sp>
        <p:nvSpPr>
          <p:cNvPr id="2" name="Title 1"/>
          <p:cNvSpPr>
            <a:spLocks noGrp="1"/>
          </p:cNvSpPr>
          <p:nvPr>
            <p:ph type="title"/>
          </p:nvPr>
        </p:nvSpPr>
        <p:spPr/>
        <p:txBody>
          <a:bodyPr/>
          <a:lstStyle/>
          <a:p>
            <a:r>
              <a:rPr lang="en-US" dirty="0">
                <a:latin typeface="+mn-lt"/>
                <a:ea typeface="Symantec Sans" charset="0"/>
                <a:cs typeface="Symantec Sans" charset="0"/>
              </a:rPr>
              <a:t>How Does Business Email Compromise Work?</a:t>
            </a:r>
          </a:p>
        </p:txBody>
      </p:sp>
      <p:grpSp>
        <p:nvGrpSpPr>
          <p:cNvPr id="3" name="Group 2"/>
          <p:cNvGrpSpPr/>
          <p:nvPr/>
        </p:nvGrpSpPr>
        <p:grpSpPr>
          <a:xfrm>
            <a:off x="1582776" y="2780273"/>
            <a:ext cx="1320444" cy="1458260"/>
            <a:chOff x="279192" y="1876224"/>
            <a:chExt cx="2121408" cy="1458260"/>
          </a:xfrm>
        </p:grpSpPr>
        <p:sp>
          <p:nvSpPr>
            <p:cNvPr id="4" name="Rectangle 3"/>
            <p:cNvSpPr/>
            <p:nvPr/>
          </p:nvSpPr>
          <p:spPr bwMode="gray">
            <a:xfrm>
              <a:off x="279192" y="1876224"/>
              <a:ext cx="2121408" cy="972866"/>
            </a:xfrm>
            <a:prstGeom prst="rect">
              <a:avLst/>
            </a:prstGeom>
            <a:solidFill>
              <a:schemeClr val="bg1"/>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 name="Rectangle 4"/>
            <p:cNvSpPr/>
            <p:nvPr/>
          </p:nvSpPr>
          <p:spPr bwMode="gray">
            <a:xfrm>
              <a:off x="279192" y="2840708"/>
              <a:ext cx="2121408" cy="493776"/>
            </a:xfrm>
            <a:prstGeom prst="rect">
              <a:avLst/>
            </a:prstGeom>
            <a:solidFill>
              <a:srgbClr val="F7BA3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solidFill>
                    <a:schemeClr val="bg1"/>
                  </a:solidFill>
                  <a:ea typeface="Symantec Sans" charset="0"/>
                  <a:cs typeface="Symantec Sans" charset="0"/>
                </a:rPr>
                <a:t>Impersonation</a:t>
              </a:r>
            </a:p>
          </p:txBody>
        </p:sp>
      </p:grpSp>
      <p:pic>
        <p:nvPicPr>
          <p:cNvPr id="6" name="Picture 5"/>
          <p:cNvPicPr>
            <a:picLocks noChangeAspect="1"/>
          </p:cNvPicPr>
          <p:nvPr/>
        </p:nvPicPr>
        <p:blipFill>
          <a:blip r:embed="rId3" cstate="print">
            <a:duotone>
              <a:prstClr val="black"/>
              <a:srgbClr val="292B2B">
                <a:tint val="45000"/>
                <a:satMod val="400000"/>
              </a:srgbClr>
            </a:duotone>
            <a:extLst>
              <a:ext uri="{28A0092B-C50C-407E-A947-70E740481C1C}">
                <a14:useLocalDpi xmlns:a14="http://schemas.microsoft.com/office/drawing/2010/main" val="0"/>
              </a:ext>
            </a:extLst>
          </a:blip>
          <a:stretch>
            <a:fillRect/>
          </a:stretch>
        </p:blipFill>
        <p:spPr>
          <a:xfrm>
            <a:off x="1822680" y="2870631"/>
            <a:ext cx="727485" cy="792150"/>
          </a:xfrm>
          <a:prstGeom prst="rect">
            <a:avLst/>
          </a:prstGeom>
        </p:spPr>
      </p:pic>
      <p:sp>
        <p:nvSpPr>
          <p:cNvPr id="79" name="Rectangle 78"/>
          <p:cNvSpPr/>
          <p:nvPr/>
        </p:nvSpPr>
        <p:spPr>
          <a:xfrm>
            <a:off x="7994274" y="1974412"/>
            <a:ext cx="2237465" cy="600164"/>
          </a:xfrm>
          <a:prstGeom prst="rect">
            <a:avLst/>
          </a:prstGeom>
        </p:spPr>
        <p:txBody>
          <a:bodyPr wrap="square">
            <a:spAutoFit/>
          </a:bodyPr>
          <a:lstStyle/>
          <a:p>
            <a:pPr>
              <a:spcBef>
                <a:spcPts val="300"/>
              </a:spcBef>
            </a:pPr>
            <a:r>
              <a:rPr lang="en-US" sz="1100" b="1" kern="0" dirty="0">
                <a:solidFill>
                  <a:schemeClr val="bg1"/>
                </a:solidFill>
                <a:ea typeface="Symantec Sans" charset="0"/>
                <a:cs typeface="Symantec Sans" charset="0"/>
              </a:rPr>
              <a:t>Coming from a service with new or neutral reputation and probably passing sender authentication</a:t>
            </a:r>
          </a:p>
        </p:txBody>
      </p:sp>
      <p:grpSp>
        <p:nvGrpSpPr>
          <p:cNvPr id="9" name="Group 8"/>
          <p:cNvGrpSpPr/>
          <p:nvPr/>
        </p:nvGrpSpPr>
        <p:grpSpPr>
          <a:xfrm>
            <a:off x="3876998" y="4855382"/>
            <a:ext cx="1243867" cy="1458260"/>
            <a:chOff x="2638546" y="4652985"/>
            <a:chExt cx="1243867" cy="1458260"/>
          </a:xfrm>
        </p:grpSpPr>
        <p:grpSp>
          <p:nvGrpSpPr>
            <p:cNvPr id="24" name="Group 23"/>
            <p:cNvGrpSpPr/>
            <p:nvPr/>
          </p:nvGrpSpPr>
          <p:grpSpPr>
            <a:xfrm>
              <a:off x="2663897" y="4652985"/>
              <a:ext cx="1176190" cy="1458260"/>
              <a:chOff x="279192" y="1876224"/>
              <a:chExt cx="2121408" cy="1458260"/>
            </a:xfrm>
          </p:grpSpPr>
          <p:sp>
            <p:nvSpPr>
              <p:cNvPr id="29" name="Rectangle 28"/>
              <p:cNvSpPr/>
              <p:nvPr/>
            </p:nvSpPr>
            <p:spPr bwMode="gray">
              <a:xfrm>
                <a:off x="279192" y="1876224"/>
                <a:ext cx="2121408" cy="972866"/>
              </a:xfrm>
              <a:prstGeom prst="rect">
                <a:avLst/>
              </a:prstGeom>
              <a:solidFill>
                <a:schemeClr val="bg1"/>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0" name="Rectangle 29"/>
              <p:cNvSpPr/>
              <p:nvPr/>
            </p:nvSpPr>
            <p:spPr bwMode="gray">
              <a:xfrm>
                <a:off x="279192" y="2840708"/>
                <a:ext cx="2121408" cy="493776"/>
              </a:xfrm>
              <a:prstGeom prst="rect">
                <a:avLst/>
              </a:prstGeom>
              <a:solidFill>
                <a:srgbClr val="F7BA3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solidFill>
                      <a:schemeClr val="bg1"/>
                    </a:solidFill>
                    <a:cs typeface="Arial" pitchFamily="34" charset="0"/>
                  </a:rPr>
                  <a:t>DNS</a:t>
                </a:r>
              </a:p>
            </p:txBody>
          </p:sp>
        </p:grpSp>
        <p:sp>
          <p:nvSpPr>
            <p:cNvPr id="8" name="Rectangle 7"/>
            <p:cNvSpPr/>
            <p:nvPr/>
          </p:nvSpPr>
          <p:spPr>
            <a:xfrm>
              <a:off x="2638546" y="4693153"/>
              <a:ext cx="1243867" cy="954107"/>
            </a:xfrm>
            <a:prstGeom prst="rect">
              <a:avLst/>
            </a:prstGeom>
          </p:spPr>
          <p:txBody>
            <a:bodyPr wrap="none">
              <a:spAutoFit/>
            </a:bodyPr>
            <a:lstStyle/>
            <a:p>
              <a:r>
                <a:rPr lang="en-US" sz="1400" b="1" dirty="0"/>
                <a:t>symanlec.com</a:t>
              </a:r>
            </a:p>
            <a:p>
              <a:endParaRPr lang="en-US" sz="1400" b="1" dirty="0"/>
            </a:p>
            <a:p>
              <a:r>
                <a:rPr lang="en-US" sz="1400" dirty="0"/>
                <a:t>SPF, DMARC </a:t>
              </a:r>
            </a:p>
            <a:p>
              <a:r>
                <a:rPr lang="en-US" sz="1400" dirty="0"/>
                <a:t>checks</a:t>
              </a:r>
            </a:p>
          </p:txBody>
        </p:sp>
      </p:grpSp>
      <p:grpSp>
        <p:nvGrpSpPr>
          <p:cNvPr id="10" name="Group 9"/>
          <p:cNvGrpSpPr/>
          <p:nvPr/>
        </p:nvGrpSpPr>
        <p:grpSpPr>
          <a:xfrm>
            <a:off x="2057412" y="4898259"/>
            <a:ext cx="1892982" cy="716974"/>
            <a:chOff x="800099" y="4783956"/>
            <a:chExt cx="1892982" cy="716974"/>
          </a:xfrm>
        </p:grpSpPr>
        <p:sp>
          <p:nvSpPr>
            <p:cNvPr id="51" name="Right Arrow 50"/>
            <p:cNvSpPr/>
            <p:nvPr/>
          </p:nvSpPr>
          <p:spPr bwMode="gray">
            <a:xfrm rot="2563313">
              <a:off x="842983" y="4783956"/>
              <a:ext cx="1850098" cy="448056"/>
            </a:xfrm>
            <a:prstGeom prst="rightArrow">
              <a:avLst/>
            </a:prstGeom>
            <a:solidFill>
              <a:srgbClr val="F7BA3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b="1">
                <a:solidFill>
                  <a:schemeClr val="bg1"/>
                </a:solidFill>
                <a:ea typeface="Symantec Sans" charset="0"/>
                <a:cs typeface="Symantec Sans" charset="0"/>
              </a:endParaRPr>
            </a:p>
          </p:txBody>
        </p:sp>
        <p:sp>
          <p:nvSpPr>
            <p:cNvPr id="52" name="Rectangle 51"/>
            <p:cNvSpPr/>
            <p:nvPr/>
          </p:nvSpPr>
          <p:spPr>
            <a:xfrm rot="2557428">
              <a:off x="800099" y="5039265"/>
              <a:ext cx="1289695" cy="461665"/>
            </a:xfrm>
            <a:prstGeom prst="rect">
              <a:avLst/>
            </a:prstGeom>
          </p:spPr>
          <p:txBody>
            <a:bodyPr wrap="square">
              <a:spAutoFit/>
            </a:bodyPr>
            <a:lstStyle/>
            <a:p>
              <a:pPr>
                <a:spcBef>
                  <a:spcPts val="300"/>
                </a:spcBef>
              </a:pPr>
              <a:r>
                <a:rPr lang="en-US" sz="1200" b="1" kern="0" dirty="0">
                  <a:solidFill>
                    <a:schemeClr val="bg1"/>
                  </a:solidFill>
                  <a:ea typeface="Symantec Sans" charset="0"/>
                  <a:cs typeface="Symantec Sans" charset="0"/>
                </a:rPr>
                <a:t>Creating cousin or new domain</a:t>
              </a:r>
            </a:p>
          </p:txBody>
        </p:sp>
      </p:grpSp>
      <p:grpSp>
        <p:nvGrpSpPr>
          <p:cNvPr id="37" name="Group 36"/>
          <p:cNvGrpSpPr>
            <a:grpSpLocks noChangeAspect="1"/>
          </p:cNvGrpSpPr>
          <p:nvPr/>
        </p:nvGrpSpPr>
        <p:grpSpPr>
          <a:xfrm>
            <a:off x="1984896" y="3365752"/>
            <a:ext cx="403052" cy="297029"/>
            <a:chOff x="1902066" y="1953537"/>
            <a:chExt cx="311355" cy="229453"/>
          </a:xfrm>
        </p:grpSpPr>
        <p:sp>
          <p:nvSpPr>
            <p:cNvPr id="35" name="Rectangle 287"/>
            <p:cNvSpPr>
              <a:spLocks noChangeArrowheads="1"/>
            </p:cNvSpPr>
            <p:nvPr/>
          </p:nvSpPr>
          <p:spPr bwMode="auto">
            <a:xfrm>
              <a:off x="1902066" y="1953537"/>
              <a:ext cx="311355" cy="229453"/>
            </a:xfrm>
            <a:prstGeom prst="roundRect">
              <a:avLst>
                <a:gd name="adj" fmla="val 5691"/>
              </a:avLst>
            </a:prstGeom>
            <a:solidFill>
              <a:schemeClr val="bg1"/>
            </a:solidFill>
            <a:ln w="9525">
              <a:solidFill>
                <a:srgbClr val="292B2B"/>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6" name="Freeform 288"/>
            <p:cNvSpPr>
              <a:spLocks/>
            </p:cNvSpPr>
            <p:nvPr/>
          </p:nvSpPr>
          <p:spPr bwMode="auto">
            <a:xfrm>
              <a:off x="1918947" y="1970418"/>
              <a:ext cx="251960" cy="100034"/>
            </a:xfrm>
            <a:custGeom>
              <a:avLst/>
              <a:gdLst>
                <a:gd name="T0" fmla="*/ 510 w 806"/>
                <a:gd name="T1" fmla="*/ 258 h 320"/>
                <a:gd name="T2" fmla="*/ 0 w 806"/>
                <a:gd name="T3" fmla="*/ 0 h 320"/>
                <a:gd name="T4" fmla="*/ 502 w 806"/>
                <a:gd name="T5" fmla="*/ 320 h 320"/>
                <a:gd name="T6" fmla="*/ 806 w 806"/>
                <a:gd name="T7" fmla="*/ 96 h 320"/>
                <a:gd name="T8" fmla="*/ 806 w 806"/>
                <a:gd name="T9" fmla="*/ 78 h 320"/>
                <a:gd name="T10" fmla="*/ 510 w 806"/>
                <a:gd name="T11" fmla="*/ 258 h 320"/>
              </a:gdLst>
              <a:ahLst/>
              <a:cxnLst>
                <a:cxn ang="0">
                  <a:pos x="T0" y="T1"/>
                </a:cxn>
                <a:cxn ang="0">
                  <a:pos x="T2" y="T3"/>
                </a:cxn>
                <a:cxn ang="0">
                  <a:pos x="T4" y="T5"/>
                </a:cxn>
                <a:cxn ang="0">
                  <a:pos x="T6" y="T7"/>
                </a:cxn>
                <a:cxn ang="0">
                  <a:pos x="T8" y="T9"/>
                </a:cxn>
                <a:cxn ang="0">
                  <a:pos x="T10" y="T11"/>
                </a:cxn>
              </a:cxnLst>
              <a:rect l="0" t="0" r="r" b="b"/>
              <a:pathLst>
                <a:path w="806" h="320">
                  <a:moveTo>
                    <a:pt x="510" y="258"/>
                  </a:moveTo>
                  <a:lnTo>
                    <a:pt x="0" y="0"/>
                  </a:lnTo>
                  <a:lnTo>
                    <a:pt x="502" y="320"/>
                  </a:lnTo>
                  <a:lnTo>
                    <a:pt x="806" y="96"/>
                  </a:lnTo>
                  <a:lnTo>
                    <a:pt x="806" y="78"/>
                  </a:lnTo>
                  <a:lnTo>
                    <a:pt x="510" y="258"/>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388530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nodeType="clickEffect">
                                  <p:stCondLst>
                                    <p:cond delay="0"/>
                                  </p:stCondLst>
                                  <p:childTnLst>
                                    <p:animMotion origin="layout" path="M 3.125E-6 1.48148E-6 L 0.0513 0.04004 C 0.06198 0.04907 0.07812 0.05393 0.09479 0.05393 C 0.11406 0.05393 0.12942 0.04907 0.1401 0.04004 L 0.19166 1.48148E-6 " pathEditMode="relative" rAng="0" ptsTypes="AAAAA">
                                      <p:cBhvr>
                                        <p:cTn id="16" dur="2000" fill="hold"/>
                                        <p:tgtEl>
                                          <p:spTgt spid="37"/>
                                        </p:tgtEl>
                                        <p:attrNameLst>
                                          <p:attrName>ppt_x</p:attrName>
                                          <p:attrName>ppt_y</p:attrName>
                                        </p:attrNameLst>
                                      </p:cBhvr>
                                      <p:rCtr x="9583" y="2685"/>
                                    </p:animMotion>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3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7" presetClass="path" presetSubtype="0" accel="50000" decel="50000" fill="hold" nodeType="clickEffect">
                                  <p:stCondLst>
                                    <p:cond delay="0"/>
                                  </p:stCondLst>
                                  <p:childTnLst>
                                    <p:animMotion origin="layout" path="M -0.00794 -0.02361 L 0.06523 0.04931 C 0.08034 0.06644 0.10338 0.07616 0.1276 0.07616 C 0.15495 0.07616 0.17682 0.06644 0.19206 0.04931 L 0.26614 -0.02361 " pathEditMode="relative" rAng="0" ptsTypes="AAAAA">
                                      <p:cBhvr>
                                        <p:cTn id="28" dur="2000" fill="hold"/>
                                        <p:tgtEl>
                                          <p:spTgt spid="48"/>
                                        </p:tgtEl>
                                        <p:attrNameLst>
                                          <p:attrName>ppt_x</p:attrName>
                                          <p:attrName>ppt_y</p:attrName>
                                        </p:attrNameLst>
                                      </p:cBhvr>
                                      <p:rCtr x="13698" y="4977"/>
                                    </p:animMotion>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603739" y="2807788"/>
            <a:ext cx="1176190" cy="1458260"/>
            <a:chOff x="3268466" y="4648122"/>
            <a:chExt cx="1176190" cy="1458260"/>
          </a:xfrm>
        </p:grpSpPr>
        <p:grpSp>
          <p:nvGrpSpPr>
            <p:cNvPr id="93" name="Group 92"/>
            <p:cNvGrpSpPr/>
            <p:nvPr/>
          </p:nvGrpSpPr>
          <p:grpSpPr>
            <a:xfrm>
              <a:off x="3268466" y="4648122"/>
              <a:ext cx="1176190" cy="1458260"/>
              <a:chOff x="279192" y="1876224"/>
              <a:chExt cx="2121408" cy="1458260"/>
            </a:xfrm>
          </p:grpSpPr>
          <p:sp>
            <p:nvSpPr>
              <p:cNvPr id="95" name="Rectangle 94"/>
              <p:cNvSpPr/>
              <p:nvPr/>
            </p:nvSpPr>
            <p:spPr bwMode="gray">
              <a:xfrm>
                <a:off x="279192" y="1876224"/>
                <a:ext cx="2121408" cy="972866"/>
              </a:xfrm>
              <a:prstGeom prst="rect">
                <a:avLst/>
              </a:prstGeom>
              <a:solidFill>
                <a:schemeClr val="bg1"/>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6" name="Rectangle 95"/>
              <p:cNvSpPr/>
              <p:nvPr/>
            </p:nvSpPr>
            <p:spPr bwMode="gray">
              <a:xfrm>
                <a:off x="279192" y="2840708"/>
                <a:ext cx="2121408" cy="493776"/>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solidFill>
                      <a:schemeClr val="bg1"/>
                    </a:solidFill>
                    <a:cs typeface="Arial" pitchFamily="34" charset="0"/>
                  </a:rPr>
                  <a:t>Mail Service</a:t>
                </a:r>
              </a:p>
            </p:txBody>
          </p:sp>
        </p:grpSp>
        <p:sp>
          <p:nvSpPr>
            <p:cNvPr id="94" name="Freeform 192"/>
            <p:cNvSpPr>
              <a:spLocks noChangeAspect="1" noEditPoints="1"/>
            </p:cNvSpPr>
            <p:nvPr/>
          </p:nvSpPr>
          <p:spPr bwMode="auto">
            <a:xfrm>
              <a:off x="3653575" y="4745634"/>
              <a:ext cx="412099" cy="820194"/>
            </a:xfrm>
            <a:custGeom>
              <a:avLst/>
              <a:gdLst>
                <a:gd name="T0" fmla="*/ 24 w 412"/>
                <a:gd name="T1" fmla="*/ 0 h 820"/>
                <a:gd name="T2" fmla="*/ 20 w 412"/>
                <a:gd name="T3" fmla="*/ 0 h 820"/>
                <a:gd name="T4" fmla="*/ 8 w 412"/>
                <a:gd name="T5" fmla="*/ 8 h 820"/>
                <a:gd name="T6" fmla="*/ 0 w 412"/>
                <a:gd name="T7" fmla="*/ 20 h 820"/>
                <a:gd name="T8" fmla="*/ 0 w 412"/>
                <a:gd name="T9" fmla="*/ 796 h 820"/>
                <a:gd name="T10" fmla="*/ 0 w 412"/>
                <a:gd name="T11" fmla="*/ 800 h 820"/>
                <a:gd name="T12" fmla="*/ 8 w 412"/>
                <a:gd name="T13" fmla="*/ 812 h 820"/>
                <a:gd name="T14" fmla="*/ 20 w 412"/>
                <a:gd name="T15" fmla="*/ 820 h 820"/>
                <a:gd name="T16" fmla="*/ 388 w 412"/>
                <a:gd name="T17" fmla="*/ 820 h 820"/>
                <a:gd name="T18" fmla="*/ 392 w 412"/>
                <a:gd name="T19" fmla="*/ 820 h 820"/>
                <a:gd name="T20" fmla="*/ 404 w 412"/>
                <a:gd name="T21" fmla="*/ 812 h 820"/>
                <a:gd name="T22" fmla="*/ 410 w 412"/>
                <a:gd name="T23" fmla="*/ 800 h 820"/>
                <a:gd name="T24" fmla="*/ 412 w 412"/>
                <a:gd name="T25" fmla="*/ 24 h 820"/>
                <a:gd name="T26" fmla="*/ 410 w 412"/>
                <a:gd name="T27" fmla="*/ 20 h 820"/>
                <a:gd name="T28" fmla="*/ 404 w 412"/>
                <a:gd name="T29" fmla="*/ 8 h 820"/>
                <a:gd name="T30" fmla="*/ 392 w 412"/>
                <a:gd name="T31" fmla="*/ 0 h 820"/>
                <a:gd name="T32" fmla="*/ 220 w 412"/>
                <a:gd name="T33" fmla="*/ 787 h 820"/>
                <a:gd name="T34" fmla="*/ 190 w 412"/>
                <a:gd name="T35" fmla="*/ 714 h 820"/>
                <a:gd name="T36" fmla="*/ 220 w 412"/>
                <a:gd name="T37" fmla="*/ 787 h 820"/>
                <a:gd name="T38" fmla="*/ 36 w 412"/>
                <a:gd name="T39" fmla="*/ 667 h 820"/>
                <a:gd name="T40" fmla="*/ 376 w 412"/>
                <a:gd name="T41" fmla="*/ 600 h 820"/>
                <a:gd name="T42" fmla="*/ 376 w 412"/>
                <a:gd name="T43" fmla="*/ 565 h 820"/>
                <a:gd name="T44" fmla="*/ 36 w 412"/>
                <a:gd name="T45" fmla="*/ 497 h 820"/>
                <a:gd name="T46" fmla="*/ 376 w 412"/>
                <a:gd name="T47" fmla="*/ 565 h 820"/>
                <a:gd name="T48" fmla="*/ 36 w 412"/>
                <a:gd name="T49" fmla="*/ 462 h 820"/>
                <a:gd name="T50" fmla="*/ 376 w 412"/>
                <a:gd name="T51" fmla="*/ 394 h 820"/>
                <a:gd name="T52" fmla="*/ 376 w 412"/>
                <a:gd name="T53" fmla="*/ 356 h 820"/>
                <a:gd name="T54" fmla="*/ 36 w 412"/>
                <a:gd name="T55" fmla="*/ 288 h 820"/>
                <a:gd name="T56" fmla="*/ 376 w 412"/>
                <a:gd name="T57" fmla="*/ 356 h 820"/>
                <a:gd name="T58" fmla="*/ 36 w 412"/>
                <a:gd name="T59" fmla="*/ 254 h 820"/>
                <a:gd name="T60" fmla="*/ 376 w 412"/>
                <a:gd name="T61" fmla="*/ 186 h 820"/>
                <a:gd name="T62" fmla="*/ 376 w 412"/>
                <a:gd name="T63" fmla="*/ 151 h 820"/>
                <a:gd name="T64" fmla="*/ 36 w 412"/>
                <a:gd name="T65" fmla="*/ 83 h 820"/>
                <a:gd name="T66" fmla="*/ 376 w 412"/>
                <a:gd name="T67" fmla="*/ 1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2" h="820">
                  <a:moveTo>
                    <a:pt x="388" y="0"/>
                  </a:moveTo>
                  <a:lnTo>
                    <a:pt x="24" y="0"/>
                  </a:lnTo>
                  <a:lnTo>
                    <a:pt x="24" y="0"/>
                  </a:lnTo>
                  <a:lnTo>
                    <a:pt x="20" y="0"/>
                  </a:lnTo>
                  <a:lnTo>
                    <a:pt x="15" y="2"/>
                  </a:lnTo>
                  <a:lnTo>
                    <a:pt x="8" y="8"/>
                  </a:lnTo>
                  <a:lnTo>
                    <a:pt x="2" y="15"/>
                  </a:lnTo>
                  <a:lnTo>
                    <a:pt x="0" y="20"/>
                  </a:lnTo>
                  <a:lnTo>
                    <a:pt x="0" y="24"/>
                  </a:lnTo>
                  <a:lnTo>
                    <a:pt x="0" y="796"/>
                  </a:lnTo>
                  <a:lnTo>
                    <a:pt x="0" y="796"/>
                  </a:lnTo>
                  <a:lnTo>
                    <a:pt x="0" y="800"/>
                  </a:lnTo>
                  <a:lnTo>
                    <a:pt x="2" y="805"/>
                  </a:lnTo>
                  <a:lnTo>
                    <a:pt x="8" y="812"/>
                  </a:lnTo>
                  <a:lnTo>
                    <a:pt x="15" y="818"/>
                  </a:lnTo>
                  <a:lnTo>
                    <a:pt x="20" y="820"/>
                  </a:lnTo>
                  <a:lnTo>
                    <a:pt x="24" y="820"/>
                  </a:lnTo>
                  <a:lnTo>
                    <a:pt x="388" y="820"/>
                  </a:lnTo>
                  <a:lnTo>
                    <a:pt x="388" y="820"/>
                  </a:lnTo>
                  <a:lnTo>
                    <a:pt x="392" y="820"/>
                  </a:lnTo>
                  <a:lnTo>
                    <a:pt x="397" y="818"/>
                  </a:lnTo>
                  <a:lnTo>
                    <a:pt x="404" y="812"/>
                  </a:lnTo>
                  <a:lnTo>
                    <a:pt x="409" y="805"/>
                  </a:lnTo>
                  <a:lnTo>
                    <a:pt x="410" y="800"/>
                  </a:lnTo>
                  <a:lnTo>
                    <a:pt x="412" y="796"/>
                  </a:lnTo>
                  <a:lnTo>
                    <a:pt x="412" y="24"/>
                  </a:lnTo>
                  <a:lnTo>
                    <a:pt x="412" y="24"/>
                  </a:lnTo>
                  <a:lnTo>
                    <a:pt x="410" y="20"/>
                  </a:lnTo>
                  <a:lnTo>
                    <a:pt x="409" y="15"/>
                  </a:lnTo>
                  <a:lnTo>
                    <a:pt x="404" y="8"/>
                  </a:lnTo>
                  <a:lnTo>
                    <a:pt x="397" y="2"/>
                  </a:lnTo>
                  <a:lnTo>
                    <a:pt x="392" y="0"/>
                  </a:lnTo>
                  <a:lnTo>
                    <a:pt x="388" y="0"/>
                  </a:lnTo>
                  <a:close/>
                  <a:moveTo>
                    <a:pt x="220" y="787"/>
                  </a:moveTo>
                  <a:lnTo>
                    <a:pt x="190" y="787"/>
                  </a:lnTo>
                  <a:lnTo>
                    <a:pt x="190" y="714"/>
                  </a:lnTo>
                  <a:lnTo>
                    <a:pt x="220" y="714"/>
                  </a:lnTo>
                  <a:lnTo>
                    <a:pt x="220" y="787"/>
                  </a:lnTo>
                  <a:close/>
                  <a:moveTo>
                    <a:pt x="376" y="667"/>
                  </a:moveTo>
                  <a:lnTo>
                    <a:pt x="36" y="667"/>
                  </a:lnTo>
                  <a:lnTo>
                    <a:pt x="36" y="600"/>
                  </a:lnTo>
                  <a:lnTo>
                    <a:pt x="376" y="600"/>
                  </a:lnTo>
                  <a:lnTo>
                    <a:pt x="376" y="667"/>
                  </a:lnTo>
                  <a:close/>
                  <a:moveTo>
                    <a:pt x="376" y="565"/>
                  </a:moveTo>
                  <a:lnTo>
                    <a:pt x="36" y="565"/>
                  </a:lnTo>
                  <a:lnTo>
                    <a:pt x="36" y="497"/>
                  </a:lnTo>
                  <a:lnTo>
                    <a:pt x="376" y="497"/>
                  </a:lnTo>
                  <a:lnTo>
                    <a:pt x="376" y="565"/>
                  </a:lnTo>
                  <a:close/>
                  <a:moveTo>
                    <a:pt x="376" y="462"/>
                  </a:moveTo>
                  <a:lnTo>
                    <a:pt x="36" y="462"/>
                  </a:lnTo>
                  <a:lnTo>
                    <a:pt x="36" y="394"/>
                  </a:lnTo>
                  <a:lnTo>
                    <a:pt x="376" y="394"/>
                  </a:lnTo>
                  <a:lnTo>
                    <a:pt x="376" y="462"/>
                  </a:lnTo>
                  <a:close/>
                  <a:moveTo>
                    <a:pt x="376" y="356"/>
                  </a:moveTo>
                  <a:lnTo>
                    <a:pt x="36" y="356"/>
                  </a:lnTo>
                  <a:lnTo>
                    <a:pt x="36" y="288"/>
                  </a:lnTo>
                  <a:lnTo>
                    <a:pt x="376" y="288"/>
                  </a:lnTo>
                  <a:lnTo>
                    <a:pt x="376" y="356"/>
                  </a:lnTo>
                  <a:close/>
                  <a:moveTo>
                    <a:pt x="376" y="254"/>
                  </a:moveTo>
                  <a:lnTo>
                    <a:pt x="36" y="254"/>
                  </a:lnTo>
                  <a:lnTo>
                    <a:pt x="36" y="186"/>
                  </a:lnTo>
                  <a:lnTo>
                    <a:pt x="376" y="186"/>
                  </a:lnTo>
                  <a:lnTo>
                    <a:pt x="376" y="254"/>
                  </a:lnTo>
                  <a:close/>
                  <a:moveTo>
                    <a:pt x="376" y="151"/>
                  </a:moveTo>
                  <a:lnTo>
                    <a:pt x="36" y="151"/>
                  </a:lnTo>
                  <a:lnTo>
                    <a:pt x="36" y="83"/>
                  </a:lnTo>
                  <a:lnTo>
                    <a:pt x="376" y="83"/>
                  </a:lnTo>
                  <a:lnTo>
                    <a:pt x="376" y="151"/>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Calibri"/>
              </a:endParaRPr>
            </a:p>
          </p:txBody>
        </p:sp>
      </p:grpSp>
      <p:grpSp>
        <p:nvGrpSpPr>
          <p:cNvPr id="112" name="Group 111"/>
          <p:cNvGrpSpPr/>
          <p:nvPr/>
        </p:nvGrpSpPr>
        <p:grpSpPr>
          <a:xfrm>
            <a:off x="9290663" y="1973747"/>
            <a:ext cx="2034541" cy="2374483"/>
            <a:chOff x="3259692" y="1443688"/>
            <a:chExt cx="2034541" cy="2374483"/>
          </a:xfrm>
        </p:grpSpPr>
        <p:sp>
          <p:nvSpPr>
            <p:cNvPr id="113" name="Rectangle 287"/>
            <p:cNvSpPr>
              <a:spLocks noChangeArrowheads="1"/>
            </p:cNvSpPr>
            <p:nvPr/>
          </p:nvSpPr>
          <p:spPr bwMode="auto">
            <a:xfrm>
              <a:off x="3259693" y="1443688"/>
              <a:ext cx="2034540" cy="2374483"/>
            </a:xfrm>
            <a:prstGeom prst="roundRect">
              <a:avLst>
                <a:gd name="adj" fmla="val 5691"/>
              </a:avLst>
            </a:prstGeom>
            <a:solidFill>
              <a:schemeClr val="bg1"/>
            </a:solidFill>
            <a:ln w="25400">
              <a:solidFill>
                <a:schemeClr val="bg2"/>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 name="TextBox 113"/>
            <p:cNvSpPr txBox="1"/>
            <p:nvPr/>
          </p:nvSpPr>
          <p:spPr>
            <a:xfrm>
              <a:off x="3259692" y="1443688"/>
              <a:ext cx="1996599" cy="2003625"/>
            </a:xfrm>
            <a:prstGeom prst="rect">
              <a:avLst/>
            </a:prstGeom>
            <a:noFill/>
          </p:spPr>
          <p:txBody>
            <a:bodyPr wrap="square" rtlCol="0">
              <a:spAutoFit/>
            </a:bodyPr>
            <a:lstStyle/>
            <a:p>
              <a:pPr>
                <a:tabLst>
                  <a:tab pos="454025" algn="l"/>
                </a:tabLst>
              </a:pPr>
              <a:r>
                <a:rPr lang="en-US" sz="900" b="1" dirty="0"/>
                <a:t>From: 	</a:t>
              </a:r>
              <a:r>
                <a:rPr lang="en-US" sz="900" dirty="0"/>
                <a:t>joe_ceo@symantec.com</a:t>
              </a:r>
            </a:p>
            <a:p>
              <a:pPr>
                <a:tabLst>
                  <a:tab pos="454025" algn="l"/>
                </a:tabLst>
              </a:pPr>
              <a:r>
                <a:rPr lang="en-US" sz="900" b="1" dirty="0"/>
                <a:t>To:	</a:t>
              </a:r>
              <a:r>
                <a:rPr lang="en-US" sz="900" dirty="0"/>
                <a:t>bob_finance@symantec.com</a:t>
              </a:r>
            </a:p>
            <a:p>
              <a:pPr>
                <a:tabLst>
                  <a:tab pos="454025" algn="l"/>
                </a:tabLst>
              </a:pPr>
              <a:r>
                <a:rPr lang="en-US" sz="900" b="1" dirty="0"/>
                <a:t>Subject:	</a:t>
              </a:r>
              <a:r>
                <a:rPr lang="en-US" sz="900" dirty="0"/>
                <a:t>Payment</a:t>
              </a:r>
            </a:p>
            <a:p>
              <a:pPr>
                <a:tabLst>
                  <a:tab pos="454025" algn="l"/>
                </a:tabLst>
              </a:pPr>
              <a:endParaRPr lang="en-US" sz="900" dirty="0"/>
            </a:p>
            <a:p>
              <a:pPr>
                <a:tabLst>
                  <a:tab pos="454025" algn="l"/>
                </a:tabLst>
              </a:pPr>
              <a:endParaRPr lang="en-US" sz="900" dirty="0"/>
            </a:p>
            <a:p>
              <a:pPr>
                <a:lnSpc>
                  <a:spcPct val="90000"/>
                </a:lnSpc>
              </a:pPr>
              <a:r>
                <a:rPr lang="en-US" sz="800" dirty="0">
                  <a:cs typeface="Courier"/>
                </a:rPr>
                <a:t>Hi Bob,</a:t>
              </a:r>
            </a:p>
            <a:p>
              <a:pPr>
                <a:lnSpc>
                  <a:spcPct val="90000"/>
                </a:lnSpc>
              </a:pPr>
              <a:endParaRPr lang="en-US" sz="800" dirty="0">
                <a:cs typeface="Courier"/>
              </a:endParaRPr>
            </a:p>
            <a:p>
              <a:pPr>
                <a:lnSpc>
                  <a:spcPct val="90000"/>
                </a:lnSpc>
              </a:pPr>
              <a:r>
                <a:rPr lang="en-US" sz="800" dirty="0">
                  <a:cs typeface="Courier"/>
                </a:rPr>
                <a:t>I need you to process a wire transfer today. Please confirm so that I can forward you the instructions.</a:t>
              </a:r>
            </a:p>
            <a:p>
              <a:pPr>
                <a:lnSpc>
                  <a:spcPct val="90000"/>
                </a:lnSpc>
              </a:pPr>
              <a:endParaRPr lang="en-US" sz="800" dirty="0">
                <a:cs typeface="Courier"/>
              </a:endParaRPr>
            </a:p>
            <a:p>
              <a:pPr>
                <a:lnSpc>
                  <a:spcPct val="90000"/>
                </a:lnSpc>
              </a:pPr>
              <a:r>
                <a:rPr lang="en-US" sz="800" dirty="0">
                  <a:cs typeface="Courier"/>
                </a:rPr>
                <a:t>Regards</a:t>
              </a:r>
            </a:p>
            <a:p>
              <a:pPr>
                <a:lnSpc>
                  <a:spcPct val="90000"/>
                </a:lnSpc>
              </a:pPr>
              <a:r>
                <a:rPr lang="en-US" sz="800" dirty="0">
                  <a:cs typeface="Courier"/>
                </a:rPr>
                <a:t>Joe CEO</a:t>
              </a:r>
            </a:p>
            <a:p>
              <a:pPr>
                <a:lnSpc>
                  <a:spcPct val="90000"/>
                </a:lnSpc>
              </a:pPr>
              <a:r>
                <a:rPr lang="en-US" sz="800" dirty="0">
                  <a:cs typeface="Courier"/>
                </a:rPr>
                <a:t>Chief Executive Officer</a:t>
              </a:r>
            </a:p>
            <a:p>
              <a:pPr>
                <a:lnSpc>
                  <a:spcPct val="90000"/>
                </a:lnSpc>
              </a:pPr>
              <a:endParaRPr lang="en-US" sz="800" dirty="0">
                <a:cs typeface="Courier"/>
              </a:endParaRPr>
            </a:p>
            <a:p>
              <a:pPr>
                <a:lnSpc>
                  <a:spcPct val="90000"/>
                </a:lnSpc>
              </a:pPr>
              <a:r>
                <a:rPr lang="en-US" sz="800" dirty="0">
                  <a:cs typeface="Courier"/>
                </a:rPr>
                <a:t>Sent from my iPad</a:t>
              </a:r>
            </a:p>
          </p:txBody>
        </p:sp>
      </p:grpSp>
      <p:grpSp>
        <p:nvGrpSpPr>
          <p:cNvPr id="115" name="Group 114"/>
          <p:cNvGrpSpPr/>
          <p:nvPr/>
        </p:nvGrpSpPr>
        <p:grpSpPr>
          <a:xfrm>
            <a:off x="9685315" y="4516329"/>
            <a:ext cx="1207294" cy="1458260"/>
            <a:chOff x="3966202" y="4139072"/>
            <a:chExt cx="1207294" cy="1458260"/>
          </a:xfrm>
        </p:grpSpPr>
        <p:grpSp>
          <p:nvGrpSpPr>
            <p:cNvPr id="116" name="Group 115"/>
            <p:cNvGrpSpPr/>
            <p:nvPr/>
          </p:nvGrpSpPr>
          <p:grpSpPr>
            <a:xfrm>
              <a:off x="3966202" y="4139072"/>
              <a:ext cx="1207294" cy="1458260"/>
              <a:chOff x="279192" y="1876224"/>
              <a:chExt cx="2121408" cy="1458260"/>
            </a:xfrm>
          </p:grpSpPr>
          <p:sp>
            <p:nvSpPr>
              <p:cNvPr id="126" name="Rectangle 125"/>
              <p:cNvSpPr/>
              <p:nvPr/>
            </p:nvSpPr>
            <p:spPr bwMode="gray">
              <a:xfrm>
                <a:off x="279192" y="1876224"/>
                <a:ext cx="2121408" cy="972866"/>
              </a:xfrm>
              <a:prstGeom prst="rect">
                <a:avLst/>
              </a:prstGeom>
              <a:solidFill>
                <a:schemeClr val="bg1"/>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7" name="Rectangle 126"/>
              <p:cNvSpPr/>
              <p:nvPr/>
            </p:nvSpPr>
            <p:spPr bwMode="gray">
              <a:xfrm>
                <a:off x="279192" y="2840708"/>
                <a:ext cx="2121408" cy="493776"/>
              </a:xfrm>
              <a:prstGeom prst="rect">
                <a:avLst/>
              </a:prstGeom>
              <a:solidFill>
                <a:srgbClr val="F7BA33"/>
              </a:solidFill>
              <a:ln w="1905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solidFill>
                      <a:schemeClr val="bg1"/>
                    </a:solidFill>
                    <a:ea typeface="Symantec Sans" charset="0"/>
                    <a:cs typeface="Symantec Sans" charset="0"/>
                  </a:rPr>
                  <a:t>End User</a:t>
                </a:r>
              </a:p>
            </p:txBody>
          </p:sp>
        </p:grpSp>
        <p:grpSp>
          <p:nvGrpSpPr>
            <p:cNvPr id="117" name="Group 116"/>
            <p:cNvGrpSpPr/>
            <p:nvPr/>
          </p:nvGrpSpPr>
          <p:grpSpPr>
            <a:xfrm>
              <a:off x="4206106" y="4215975"/>
              <a:ext cx="727485" cy="800532"/>
              <a:chOff x="8172264" y="4367358"/>
              <a:chExt cx="909506" cy="954337"/>
            </a:xfrm>
          </p:grpSpPr>
          <p:sp>
            <p:nvSpPr>
              <p:cNvPr id="118" name="Freeform 32"/>
              <p:cNvSpPr>
                <a:spLocks/>
              </p:cNvSpPr>
              <p:nvPr/>
            </p:nvSpPr>
            <p:spPr bwMode="auto">
              <a:xfrm flipH="1">
                <a:off x="8775361" y="4367358"/>
                <a:ext cx="226615" cy="225018"/>
              </a:xfrm>
              <a:custGeom>
                <a:avLst/>
                <a:gdLst>
                  <a:gd name="T0" fmla="*/ 95 w 185"/>
                  <a:gd name="T1" fmla="*/ 1 h 184"/>
                  <a:gd name="T2" fmla="*/ 184 w 185"/>
                  <a:gd name="T3" fmla="*/ 93 h 184"/>
                  <a:gd name="T4" fmla="*/ 92 w 185"/>
                  <a:gd name="T5" fmla="*/ 183 h 184"/>
                  <a:gd name="T6" fmla="*/ 2 w 185"/>
                  <a:gd name="T7" fmla="*/ 91 h 184"/>
                  <a:gd name="T8" fmla="*/ 95 w 185"/>
                  <a:gd name="T9" fmla="*/ 1 h 184"/>
                </a:gdLst>
                <a:ahLst/>
                <a:cxnLst>
                  <a:cxn ang="0">
                    <a:pos x="T0" y="T1"/>
                  </a:cxn>
                  <a:cxn ang="0">
                    <a:pos x="T2" y="T3"/>
                  </a:cxn>
                  <a:cxn ang="0">
                    <a:pos x="T4" y="T5"/>
                  </a:cxn>
                  <a:cxn ang="0">
                    <a:pos x="T6" y="T7"/>
                  </a:cxn>
                  <a:cxn ang="0">
                    <a:pos x="T8" y="T9"/>
                  </a:cxn>
                </a:cxnLst>
                <a:rect l="0" t="0" r="r" b="b"/>
                <a:pathLst>
                  <a:path w="185" h="184">
                    <a:moveTo>
                      <a:pt x="95" y="1"/>
                    </a:moveTo>
                    <a:cubicBezTo>
                      <a:pt x="144" y="1"/>
                      <a:pt x="185" y="44"/>
                      <a:pt x="184" y="93"/>
                    </a:cubicBezTo>
                    <a:cubicBezTo>
                      <a:pt x="183" y="142"/>
                      <a:pt x="141" y="184"/>
                      <a:pt x="92" y="183"/>
                    </a:cubicBezTo>
                    <a:cubicBezTo>
                      <a:pt x="43" y="182"/>
                      <a:pt x="0" y="139"/>
                      <a:pt x="2" y="91"/>
                    </a:cubicBezTo>
                    <a:cubicBezTo>
                      <a:pt x="3" y="40"/>
                      <a:pt x="44" y="0"/>
                      <a:pt x="95" y="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2A2C2B"/>
                  </a:solidFill>
                </a:endParaRPr>
              </a:p>
            </p:txBody>
          </p:sp>
          <p:grpSp>
            <p:nvGrpSpPr>
              <p:cNvPr id="119" name="Group 118"/>
              <p:cNvGrpSpPr/>
              <p:nvPr/>
            </p:nvGrpSpPr>
            <p:grpSpPr>
              <a:xfrm flipH="1">
                <a:off x="8753019" y="4629082"/>
                <a:ext cx="328751" cy="684632"/>
                <a:chOff x="5778473" y="3415554"/>
                <a:chExt cx="439256" cy="914761"/>
              </a:xfrm>
              <a:solidFill>
                <a:schemeClr val="accent1"/>
              </a:solidFill>
            </p:grpSpPr>
            <p:sp>
              <p:nvSpPr>
                <p:cNvPr id="123" name="Freeform 33"/>
                <p:cNvSpPr>
                  <a:spLocks/>
                </p:cNvSpPr>
                <p:nvPr/>
              </p:nvSpPr>
              <p:spPr bwMode="auto">
                <a:xfrm>
                  <a:off x="5778473" y="3415554"/>
                  <a:ext cx="439256" cy="639693"/>
                </a:xfrm>
                <a:custGeom>
                  <a:avLst/>
                  <a:gdLst>
                    <a:gd name="T0" fmla="*/ 38 w 269"/>
                    <a:gd name="T1" fmla="*/ 355 h 392"/>
                    <a:gd name="T2" fmla="*/ 56 w 269"/>
                    <a:gd name="T3" fmla="*/ 355 h 392"/>
                    <a:gd name="T4" fmla="*/ 236 w 269"/>
                    <a:gd name="T5" fmla="*/ 355 h 392"/>
                    <a:gd name="T6" fmla="*/ 248 w 269"/>
                    <a:gd name="T7" fmla="*/ 355 h 392"/>
                    <a:gd name="T8" fmla="*/ 269 w 269"/>
                    <a:gd name="T9" fmla="*/ 374 h 392"/>
                    <a:gd name="T10" fmla="*/ 248 w 269"/>
                    <a:gd name="T11" fmla="*/ 392 h 392"/>
                    <a:gd name="T12" fmla="*/ 242 w 269"/>
                    <a:gd name="T13" fmla="*/ 392 h 392"/>
                    <a:gd name="T14" fmla="*/ 27 w 269"/>
                    <a:gd name="T15" fmla="*/ 392 h 392"/>
                    <a:gd name="T16" fmla="*/ 0 w 269"/>
                    <a:gd name="T17" fmla="*/ 366 h 392"/>
                    <a:gd name="T18" fmla="*/ 0 w 269"/>
                    <a:gd name="T19" fmla="*/ 26 h 392"/>
                    <a:gd name="T20" fmla="*/ 20 w 269"/>
                    <a:gd name="T21" fmla="*/ 0 h 392"/>
                    <a:gd name="T22" fmla="*/ 38 w 269"/>
                    <a:gd name="T23" fmla="*/ 27 h 392"/>
                    <a:gd name="T24" fmla="*/ 38 w 269"/>
                    <a:gd name="T25" fmla="*/ 334 h 392"/>
                    <a:gd name="T26" fmla="*/ 38 w 269"/>
                    <a:gd name="T27" fmla="*/ 35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392">
                      <a:moveTo>
                        <a:pt x="38" y="355"/>
                      </a:moveTo>
                      <a:cubicBezTo>
                        <a:pt x="45" y="355"/>
                        <a:pt x="51" y="355"/>
                        <a:pt x="56" y="355"/>
                      </a:cubicBezTo>
                      <a:cubicBezTo>
                        <a:pt x="116" y="355"/>
                        <a:pt x="176" y="355"/>
                        <a:pt x="236" y="355"/>
                      </a:cubicBezTo>
                      <a:cubicBezTo>
                        <a:pt x="240" y="355"/>
                        <a:pt x="244" y="354"/>
                        <a:pt x="248" y="355"/>
                      </a:cubicBezTo>
                      <a:cubicBezTo>
                        <a:pt x="260" y="356"/>
                        <a:pt x="269" y="361"/>
                        <a:pt x="269" y="374"/>
                      </a:cubicBezTo>
                      <a:cubicBezTo>
                        <a:pt x="269" y="386"/>
                        <a:pt x="259" y="392"/>
                        <a:pt x="248" y="392"/>
                      </a:cubicBezTo>
                      <a:cubicBezTo>
                        <a:pt x="246" y="392"/>
                        <a:pt x="244" y="392"/>
                        <a:pt x="242" y="392"/>
                      </a:cubicBezTo>
                      <a:cubicBezTo>
                        <a:pt x="170" y="392"/>
                        <a:pt x="99" y="392"/>
                        <a:pt x="27" y="392"/>
                      </a:cubicBezTo>
                      <a:cubicBezTo>
                        <a:pt x="8" y="392"/>
                        <a:pt x="1" y="385"/>
                        <a:pt x="0" y="366"/>
                      </a:cubicBezTo>
                      <a:cubicBezTo>
                        <a:pt x="0" y="253"/>
                        <a:pt x="0" y="139"/>
                        <a:pt x="0" y="26"/>
                      </a:cubicBezTo>
                      <a:cubicBezTo>
                        <a:pt x="0" y="10"/>
                        <a:pt x="8" y="0"/>
                        <a:pt x="20" y="0"/>
                      </a:cubicBezTo>
                      <a:cubicBezTo>
                        <a:pt x="31" y="1"/>
                        <a:pt x="38" y="10"/>
                        <a:pt x="38" y="27"/>
                      </a:cubicBezTo>
                      <a:cubicBezTo>
                        <a:pt x="38" y="129"/>
                        <a:pt x="38" y="232"/>
                        <a:pt x="38" y="334"/>
                      </a:cubicBezTo>
                      <a:cubicBezTo>
                        <a:pt x="38" y="340"/>
                        <a:pt x="38" y="346"/>
                        <a:pt x="38" y="35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2A2C2B"/>
                    </a:solidFill>
                  </a:endParaRPr>
                </a:p>
              </p:txBody>
            </p:sp>
            <p:sp>
              <p:nvSpPr>
                <p:cNvPr id="124" name="Freeform 35"/>
                <p:cNvSpPr>
                  <a:spLocks/>
                </p:cNvSpPr>
                <p:nvPr/>
              </p:nvSpPr>
              <p:spPr bwMode="auto">
                <a:xfrm>
                  <a:off x="5801928" y="4157598"/>
                  <a:ext cx="398743" cy="172717"/>
                </a:xfrm>
                <a:custGeom>
                  <a:avLst/>
                  <a:gdLst>
                    <a:gd name="T0" fmla="*/ 131 w 244"/>
                    <a:gd name="T1" fmla="*/ 46 h 107"/>
                    <a:gd name="T2" fmla="*/ 138 w 244"/>
                    <a:gd name="T3" fmla="*/ 61 h 107"/>
                    <a:gd name="T4" fmla="*/ 133 w 244"/>
                    <a:gd name="T5" fmla="*/ 92 h 107"/>
                    <a:gd name="T6" fmla="*/ 106 w 244"/>
                    <a:gd name="T7" fmla="*/ 92 h 107"/>
                    <a:gd name="T8" fmla="*/ 102 w 244"/>
                    <a:gd name="T9" fmla="*/ 61 h 107"/>
                    <a:gd name="T10" fmla="*/ 108 w 244"/>
                    <a:gd name="T11" fmla="*/ 46 h 107"/>
                    <a:gd name="T12" fmla="*/ 104 w 244"/>
                    <a:gd name="T13" fmla="*/ 42 h 107"/>
                    <a:gd name="T14" fmla="*/ 43 w 244"/>
                    <a:gd name="T15" fmla="*/ 61 h 107"/>
                    <a:gd name="T16" fmla="*/ 46 w 244"/>
                    <a:gd name="T17" fmla="*/ 79 h 107"/>
                    <a:gd name="T18" fmla="*/ 36 w 244"/>
                    <a:gd name="T19" fmla="*/ 103 h 107"/>
                    <a:gd name="T20" fmla="*/ 10 w 244"/>
                    <a:gd name="T21" fmla="*/ 102 h 107"/>
                    <a:gd name="T22" fmla="*/ 1 w 244"/>
                    <a:gd name="T23" fmla="*/ 76 h 107"/>
                    <a:gd name="T24" fmla="*/ 49 w 244"/>
                    <a:gd name="T25" fmla="*/ 19 h 107"/>
                    <a:gd name="T26" fmla="*/ 207 w 244"/>
                    <a:gd name="T27" fmla="*/ 28 h 107"/>
                    <a:gd name="T28" fmla="*/ 241 w 244"/>
                    <a:gd name="T29" fmla="*/ 78 h 107"/>
                    <a:gd name="T30" fmla="*/ 230 w 244"/>
                    <a:gd name="T31" fmla="*/ 103 h 107"/>
                    <a:gd name="T32" fmla="*/ 204 w 244"/>
                    <a:gd name="T33" fmla="*/ 101 h 107"/>
                    <a:gd name="T34" fmla="*/ 195 w 244"/>
                    <a:gd name="T35" fmla="*/ 77 h 107"/>
                    <a:gd name="T36" fmla="*/ 186 w 244"/>
                    <a:gd name="T37" fmla="*/ 59 h 107"/>
                    <a:gd name="T38" fmla="*/ 136 w 244"/>
                    <a:gd name="T39" fmla="*/ 41 h 107"/>
                    <a:gd name="T40" fmla="*/ 131 w 244"/>
                    <a:gd name="T41" fmla="*/ 4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107">
                      <a:moveTo>
                        <a:pt x="131" y="46"/>
                      </a:moveTo>
                      <a:cubicBezTo>
                        <a:pt x="133" y="51"/>
                        <a:pt x="135" y="56"/>
                        <a:pt x="138" y="61"/>
                      </a:cubicBezTo>
                      <a:cubicBezTo>
                        <a:pt x="145" y="73"/>
                        <a:pt x="143" y="83"/>
                        <a:pt x="133" y="92"/>
                      </a:cubicBezTo>
                      <a:cubicBezTo>
                        <a:pt x="125" y="99"/>
                        <a:pt x="115" y="99"/>
                        <a:pt x="106" y="92"/>
                      </a:cubicBezTo>
                      <a:cubicBezTo>
                        <a:pt x="96" y="83"/>
                        <a:pt x="94" y="73"/>
                        <a:pt x="102" y="61"/>
                      </a:cubicBezTo>
                      <a:cubicBezTo>
                        <a:pt x="104" y="57"/>
                        <a:pt x="106" y="51"/>
                        <a:pt x="108" y="46"/>
                      </a:cubicBezTo>
                      <a:cubicBezTo>
                        <a:pt x="107" y="45"/>
                        <a:pt x="105" y="43"/>
                        <a:pt x="104" y="42"/>
                      </a:cubicBezTo>
                      <a:cubicBezTo>
                        <a:pt x="84" y="48"/>
                        <a:pt x="64" y="55"/>
                        <a:pt x="43" y="61"/>
                      </a:cubicBezTo>
                      <a:cubicBezTo>
                        <a:pt x="45" y="70"/>
                        <a:pt x="47" y="75"/>
                        <a:pt x="46" y="79"/>
                      </a:cubicBezTo>
                      <a:cubicBezTo>
                        <a:pt x="44" y="87"/>
                        <a:pt x="42" y="99"/>
                        <a:pt x="36" y="103"/>
                      </a:cubicBezTo>
                      <a:cubicBezTo>
                        <a:pt x="30" y="107"/>
                        <a:pt x="16" y="106"/>
                        <a:pt x="10" y="102"/>
                      </a:cubicBezTo>
                      <a:cubicBezTo>
                        <a:pt x="4" y="97"/>
                        <a:pt x="0" y="85"/>
                        <a:pt x="1" y="76"/>
                      </a:cubicBezTo>
                      <a:cubicBezTo>
                        <a:pt x="4" y="47"/>
                        <a:pt x="22" y="29"/>
                        <a:pt x="49" y="19"/>
                      </a:cubicBezTo>
                      <a:cubicBezTo>
                        <a:pt x="103" y="0"/>
                        <a:pt x="155" y="0"/>
                        <a:pt x="207" y="28"/>
                      </a:cubicBezTo>
                      <a:cubicBezTo>
                        <a:pt x="227" y="38"/>
                        <a:pt x="235" y="57"/>
                        <a:pt x="241" y="78"/>
                      </a:cubicBezTo>
                      <a:cubicBezTo>
                        <a:pt x="244" y="88"/>
                        <a:pt x="240" y="99"/>
                        <a:pt x="230" y="103"/>
                      </a:cubicBezTo>
                      <a:cubicBezTo>
                        <a:pt x="222" y="106"/>
                        <a:pt x="210" y="106"/>
                        <a:pt x="204" y="101"/>
                      </a:cubicBezTo>
                      <a:cubicBezTo>
                        <a:pt x="198" y="97"/>
                        <a:pt x="193" y="84"/>
                        <a:pt x="195" y="77"/>
                      </a:cubicBezTo>
                      <a:cubicBezTo>
                        <a:pt x="198" y="67"/>
                        <a:pt x="194" y="62"/>
                        <a:pt x="186" y="59"/>
                      </a:cubicBezTo>
                      <a:cubicBezTo>
                        <a:pt x="170" y="52"/>
                        <a:pt x="153" y="47"/>
                        <a:pt x="136" y="41"/>
                      </a:cubicBezTo>
                      <a:cubicBezTo>
                        <a:pt x="134" y="43"/>
                        <a:pt x="133" y="45"/>
                        <a:pt x="131"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2A2C2B"/>
                    </a:solidFill>
                  </a:endParaRPr>
                </a:p>
              </p:txBody>
            </p:sp>
            <p:sp>
              <p:nvSpPr>
                <p:cNvPr id="125" name="Freeform 36"/>
                <p:cNvSpPr>
                  <a:spLocks/>
                </p:cNvSpPr>
                <p:nvPr/>
              </p:nvSpPr>
              <p:spPr bwMode="auto">
                <a:xfrm>
                  <a:off x="5936264" y="4072306"/>
                  <a:ext cx="121542" cy="83159"/>
                </a:xfrm>
                <a:custGeom>
                  <a:avLst/>
                  <a:gdLst>
                    <a:gd name="T0" fmla="*/ 0 w 74"/>
                    <a:gd name="T1" fmla="*/ 51 h 51"/>
                    <a:gd name="T2" fmla="*/ 0 w 74"/>
                    <a:gd name="T3" fmla="*/ 0 h 51"/>
                    <a:gd name="T4" fmla="*/ 74 w 74"/>
                    <a:gd name="T5" fmla="*/ 0 h 51"/>
                    <a:gd name="T6" fmla="*/ 74 w 74"/>
                    <a:gd name="T7" fmla="*/ 51 h 51"/>
                    <a:gd name="T8" fmla="*/ 0 w 74"/>
                    <a:gd name="T9" fmla="*/ 51 h 51"/>
                  </a:gdLst>
                  <a:ahLst/>
                  <a:cxnLst>
                    <a:cxn ang="0">
                      <a:pos x="T0" y="T1"/>
                    </a:cxn>
                    <a:cxn ang="0">
                      <a:pos x="T2" y="T3"/>
                    </a:cxn>
                    <a:cxn ang="0">
                      <a:pos x="T4" y="T5"/>
                    </a:cxn>
                    <a:cxn ang="0">
                      <a:pos x="T6" y="T7"/>
                    </a:cxn>
                    <a:cxn ang="0">
                      <a:pos x="T8" y="T9"/>
                    </a:cxn>
                  </a:cxnLst>
                  <a:rect l="0" t="0" r="r" b="b"/>
                  <a:pathLst>
                    <a:path w="74" h="51">
                      <a:moveTo>
                        <a:pt x="0" y="51"/>
                      </a:moveTo>
                      <a:cubicBezTo>
                        <a:pt x="0" y="34"/>
                        <a:pt x="0" y="17"/>
                        <a:pt x="0" y="0"/>
                      </a:cubicBezTo>
                      <a:cubicBezTo>
                        <a:pt x="25" y="0"/>
                        <a:pt x="49" y="0"/>
                        <a:pt x="74" y="0"/>
                      </a:cubicBezTo>
                      <a:cubicBezTo>
                        <a:pt x="74" y="18"/>
                        <a:pt x="74" y="34"/>
                        <a:pt x="74" y="51"/>
                      </a:cubicBezTo>
                      <a:cubicBezTo>
                        <a:pt x="49" y="51"/>
                        <a:pt x="25" y="51"/>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2A2C2B"/>
                    </a:solidFill>
                  </a:endParaRPr>
                </a:p>
              </p:txBody>
            </p:sp>
          </p:grpSp>
          <p:sp>
            <p:nvSpPr>
              <p:cNvPr id="120" name="Freeform 30"/>
              <p:cNvSpPr>
                <a:spLocks/>
              </p:cNvSpPr>
              <p:nvPr/>
            </p:nvSpPr>
            <p:spPr bwMode="auto">
              <a:xfrm flipH="1">
                <a:off x="8526404" y="4600356"/>
                <a:ext cx="481956" cy="713358"/>
              </a:xfrm>
              <a:custGeom>
                <a:avLst/>
                <a:gdLst>
                  <a:gd name="T0" fmla="*/ 156 w 394"/>
                  <a:gd name="T1" fmla="*/ 163 h 586"/>
                  <a:gd name="T2" fmla="*/ 156 w 394"/>
                  <a:gd name="T3" fmla="*/ 265 h 586"/>
                  <a:gd name="T4" fmla="*/ 173 w 394"/>
                  <a:gd name="T5" fmla="*/ 265 h 586"/>
                  <a:gd name="T6" fmla="*/ 273 w 394"/>
                  <a:gd name="T7" fmla="*/ 265 h 586"/>
                  <a:gd name="T8" fmla="*/ 324 w 394"/>
                  <a:gd name="T9" fmla="*/ 316 h 586"/>
                  <a:gd name="T10" fmla="*/ 324 w 394"/>
                  <a:gd name="T11" fmla="*/ 498 h 586"/>
                  <a:gd name="T12" fmla="*/ 347 w 394"/>
                  <a:gd name="T13" fmla="*/ 498 h 586"/>
                  <a:gd name="T14" fmla="*/ 394 w 394"/>
                  <a:gd name="T15" fmla="*/ 542 h 586"/>
                  <a:gd name="T16" fmla="*/ 347 w 394"/>
                  <a:gd name="T17" fmla="*/ 585 h 586"/>
                  <a:gd name="T18" fmla="*/ 284 w 394"/>
                  <a:gd name="T19" fmla="*/ 585 h 586"/>
                  <a:gd name="T20" fmla="*/ 238 w 394"/>
                  <a:gd name="T21" fmla="*/ 538 h 586"/>
                  <a:gd name="T22" fmla="*/ 237 w 394"/>
                  <a:gd name="T23" fmla="*/ 382 h 586"/>
                  <a:gd name="T24" fmla="*/ 237 w 394"/>
                  <a:gd name="T25" fmla="*/ 364 h 586"/>
                  <a:gd name="T26" fmla="*/ 215 w 394"/>
                  <a:gd name="T27" fmla="*/ 364 h 586"/>
                  <a:gd name="T28" fmla="*/ 84 w 394"/>
                  <a:gd name="T29" fmla="*/ 364 h 586"/>
                  <a:gd name="T30" fmla="*/ 1 w 394"/>
                  <a:gd name="T31" fmla="*/ 285 h 586"/>
                  <a:gd name="T32" fmla="*/ 1 w 394"/>
                  <a:gd name="T33" fmla="*/ 87 h 586"/>
                  <a:gd name="T34" fmla="*/ 56 w 394"/>
                  <a:gd name="T35" fmla="*/ 10 h 586"/>
                  <a:gd name="T36" fmla="*/ 129 w 394"/>
                  <a:gd name="T37" fmla="*/ 28 h 586"/>
                  <a:gd name="T38" fmla="*/ 178 w 394"/>
                  <a:gd name="T39" fmla="*/ 77 h 586"/>
                  <a:gd name="T40" fmla="*/ 207 w 394"/>
                  <a:gd name="T41" fmla="*/ 90 h 586"/>
                  <a:gd name="T42" fmla="*/ 306 w 394"/>
                  <a:gd name="T43" fmla="*/ 90 h 586"/>
                  <a:gd name="T44" fmla="*/ 348 w 394"/>
                  <a:gd name="T45" fmla="*/ 126 h 586"/>
                  <a:gd name="T46" fmla="*/ 308 w 394"/>
                  <a:gd name="T47" fmla="*/ 166 h 586"/>
                  <a:gd name="T48" fmla="*/ 182 w 394"/>
                  <a:gd name="T49" fmla="*/ 166 h 586"/>
                  <a:gd name="T50" fmla="*/ 156 w 394"/>
                  <a:gd name="T51" fmla="*/ 16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4" h="586">
                    <a:moveTo>
                      <a:pt x="156" y="163"/>
                    </a:moveTo>
                    <a:cubicBezTo>
                      <a:pt x="156" y="196"/>
                      <a:pt x="156" y="229"/>
                      <a:pt x="156" y="265"/>
                    </a:cubicBezTo>
                    <a:cubicBezTo>
                      <a:pt x="162" y="265"/>
                      <a:pt x="167" y="265"/>
                      <a:pt x="173" y="265"/>
                    </a:cubicBezTo>
                    <a:cubicBezTo>
                      <a:pt x="206" y="265"/>
                      <a:pt x="240" y="264"/>
                      <a:pt x="273" y="265"/>
                    </a:cubicBezTo>
                    <a:cubicBezTo>
                      <a:pt x="308" y="265"/>
                      <a:pt x="324" y="281"/>
                      <a:pt x="324" y="316"/>
                    </a:cubicBezTo>
                    <a:cubicBezTo>
                      <a:pt x="324" y="376"/>
                      <a:pt x="324" y="436"/>
                      <a:pt x="324" y="498"/>
                    </a:cubicBezTo>
                    <a:cubicBezTo>
                      <a:pt x="333" y="498"/>
                      <a:pt x="340" y="498"/>
                      <a:pt x="347" y="498"/>
                    </a:cubicBezTo>
                    <a:cubicBezTo>
                      <a:pt x="375" y="499"/>
                      <a:pt x="394" y="517"/>
                      <a:pt x="394" y="542"/>
                    </a:cubicBezTo>
                    <a:cubicBezTo>
                      <a:pt x="394" y="568"/>
                      <a:pt x="376" y="585"/>
                      <a:pt x="347" y="585"/>
                    </a:cubicBezTo>
                    <a:cubicBezTo>
                      <a:pt x="326" y="586"/>
                      <a:pt x="305" y="586"/>
                      <a:pt x="284" y="585"/>
                    </a:cubicBezTo>
                    <a:cubicBezTo>
                      <a:pt x="255" y="585"/>
                      <a:pt x="238" y="567"/>
                      <a:pt x="238" y="538"/>
                    </a:cubicBezTo>
                    <a:cubicBezTo>
                      <a:pt x="237" y="486"/>
                      <a:pt x="237" y="434"/>
                      <a:pt x="237" y="382"/>
                    </a:cubicBezTo>
                    <a:cubicBezTo>
                      <a:pt x="237" y="377"/>
                      <a:pt x="237" y="371"/>
                      <a:pt x="237" y="364"/>
                    </a:cubicBezTo>
                    <a:cubicBezTo>
                      <a:pt x="229" y="364"/>
                      <a:pt x="222" y="364"/>
                      <a:pt x="215" y="364"/>
                    </a:cubicBezTo>
                    <a:cubicBezTo>
                      <a:pt x="171" y="364"/>
                      <a:pt x="127" y="365"/>
                      <a:pt x="84" y="364"/>
                    </a:cubicBezTo>
                    <a:cubicBezTo>
                      <a:pt x="34" y="364"/>
                      <a:pt x="2" y="333"/>
                      <a:pt x="1" y="285"/>
                    </a:cubicBezTo>
                    <a:cubicBezTo>
                      <a:pt x="0" y="219"/>
                      <a:pt x="0" y="153"/>
                      <a:pt x="1" y="87"/>
                    </a:cubicBezTo>
                    <a:cubicBezTo>
                      <a:pt x="1" y="48"/>
                      <a:pt x="22" y="21"/>
                      <a:pt x="56" y="10"/>
                    </a:cubicBezTo>
                    <a:cubicBezTo>
                      <a:pt x="85" y="0"/>
                      <a:pt x="108" y="10"/>
                      <a:pt x="129" y="28"/>
                    </a:cubicBezTo>
                    <a:cubicBezTo>
                      <a:pt x="146" y="44"/>
                      <a:pt x="162" y="60"/>
                      <a:pt x="178" y="77"/>
                    </a:cubicBezTo>
                    <a:cubicBezTo>
                      <a:pt x="186" y="86"/>
                      <a:pt x="195" y="90"/>
                      <a:pt x="207" y="90"/>
                    </a:cubicBezTo>
                    <a:cubicBezTo>
                      <a:pt x="240" y="89"/>
                      <a:pt x="273" y="89"/>
                      <a:pt x="306" y="90"/>
                    </a:cubicBezTo>
                    <a:cubicBezTo>
                      <a:pt x="332" y="90"/>
                      <a:pt x="348" y="104"/>
                      <a:pt x="348" y="126"/>
                    </a:cubicBezTo>
                    <a:cubicBezTo>
                      <a:pt x="349" y="151"/>
                      <a:pt x="334" y="166"/>
                      <a:pt x="308" y="166"/>
                    </a:cubicBezTo>
                    <a:cubicBezTo>
                      <a:pt x="266" y="166"/>
                      <a:pt x="224" y="166"/>
                      <a:pt x="182" y="166"/>
                    </a:cubicBezTo>
                    <a:cubicBezTo>
                      <a:pt x="174" y="166"/>
                      <a:pt x="166" y="164"/>
                      <a:pt x="156" y="16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2A2C2B"/>
                  </a:solidFill>
                </a:endParaRPr>
              </a:p>
            </p:txBody>
          </p:sp>
          <p:sp>
            <p:nvSpPr>
              <p:cNvPr id="121" name="Freeform 31"/>
              <p:cNvSpPr>
                <a:spLocks noEditPoints="1"/>
              </p:cNvSpPr>
              <p:nvPr/>
            </p:nvSpPr>
            <p:spPr bwMode="auto">
              <a:xfrm flipH="1">
                <a:off x="8172264" y="4737625"/>
                <a:ext cx="526432" cy="584070"/>
              </a:xfrm>
              <a:custGeom>
                <a:avLst/>
                <a:gdLst>
                  <a:gd name="T0" fmla="*/ 159 w 372"/>
                  <a:gd name="T1" fmla="*/ 77 h 426"/>
                  <a:gd name="T2" fmla="*/ 63 w 372"/>
                  <a:gd name="T3" fmla="*/ 77 h 426"/>
                  <a:gd name="T4" fmla="*/ 40 w 372"/>
                  <a:gd name="T5" fmla="*/ 77 h 426"/>
                  <a:gd name="T6" fmla="*/ 1 w 372"/>
                  <a:gd name="T7" fmla="*/ 38 h 426"/>
                  <a:gd name="T8" fmla="*/ 42 w 372"/>
                  <a:gd name="T9" fmla="*/ 0 h 426"/>
                  <a:gd name="T10" fmla="*/ 352 w 372"/>
                  <a:gd name="T11" fmla="*/ 0 h 426"/>
                  <a:gd name="T12" fmla="*/ 372 w 372"/>
                  <a:gd name="T13" fmla="*/ 19 h 426"/>
                  <a:gd name="T14" fmla="*/ 372 w 372"/>
                  <a:gd name="T15" fmla="*/ 405 h 426"/>
                  <a:gd name="T16" fmla="*/ 351 w 372"/>
                  <a:gd name="T17" fmla="*/ 426 h 426"/>
                  <a:gd name="T18" fmla="*/ 181 w 372"/>
                  <a:gd name="T19" fmla="*/ 426 h 426"/>
                  <a:gd name="T20" fmla="*/ 159 w 372"/>
                  <a:gd name="T21" fmla="*/ 404 h 426"/>
                  <a:gd name="T22" fmla="*/ 159 w 372"/>
                  <a:gd name="T23" fmla="*/ 97 h 426"/>
                  <a:gd name="T24" fmla="*/ 159 w 372"/>
                  <a:gd name="T25" fmla="*/ 77 h 426"/>
                  <a:gd name="T26" fmla="*/ 266 w 372"/>
                  <a:gd name="T27" fmla="*/ 347 h 426"/>
                  <a:gd name="T28" fmla="*/ 266 w 372"/>
                  <a:gd name="T29" fmla="*/ 347 h 426"/>
                  <a:gd name="T30" fmla="*/ 308 w 372"/>
                  <a:gd name="T31" fmla="*/ 347 h 426"/>
                  <a:gd name="T32" fmla="*/ 321 w 372"/>
                  <a:gd name="T33" fmla="*/ 334 h 426"/>
                  <a:gd name="T34" fmla="*/ 307 w 372"/>
                  <a:gd name="T35" fmla="*/ 322 h 426"/>
                  <a:gd name="T36" fmla="*/ 226 w 372"/>
                  <a:gd name="T37" fmla="*/ 322 h 426"/>
                  <a:gd name="T38" fmla="*/ 210 w 372"/>
                  <a:gd name="T39" fmla="*/ 334 h 426"/>
                  <a:gd name="T40" fmla="*/ 227 w 372"/>
                  <a:gd name="T41" fmla="*/ 347 h 426"/>
                  <a:gd name="T42" fmla="*/ 266 w 372"/>
                  <a:gd name="T43" fmla="*/ 347 h 426"/>
                  <a:gd name="T44" fmla="*/ 266 w 372"/>
                  <a:gd name="T45" fmla="*/ 159 h 426"/>
                  <a:gd name="T46" fmla="*/ 228 w 372"/>
                  <a:gd name="T47" fmla="*/ 159 h 426"/>
                  <a:gd name="T48" fmla="*/ 210 w 372"/>
                  <a:gd name="T49" fmla="*/ 172 h 426"/>
                  <a:gd name="T50" fmla="*/ 227 w 372"/>
                  <a:gd name="T51" fmla="*/ 185 h 426"/>
                  <a:gd name="T52" fmla="*/ 305 w 372"/>
                  <a:gd name="T53" fmla="*/ 185 h 426"/>
                  <a:gd name="T54" fmla="*/ 321 w 372"/>
                  <a:gd name="T55" fmla="*/ 171 h 426"/>
                  <a:gd name="T56" fmla="*/ 304 w 372"/>
                  <a:gd name="T57" fmla="*/ 159 h 426"/>
                  <a:gd name="T58" fmla="*/ 266 w 372"/>
                  <a:gd name="T59" fmla="*/ 159 h 426"/>
                  <a:gd name="T60" fmla="*/ 267 w 372"/>
                  <a:gd name="T61" fmla="*/ 240 h 426"/>
                  <a:gd name="T62" fmla="*/ 267 w 372"/>
                  <a:gd name="T63" fmla="*/ 241 h 426"/>
                  <a:gd name="T64" fmla="*/ 224 w 372"/>
                  <a:gd name="T65" fmla="*/ 241 h 426"/>
                  <a:gd name="T66" fmla="*/ 210 w 372"/>
                  <a:gd name="T67" fmla="*/ 252 h 426"/>
                  <a:gd name="T68" fmla="*/ 223 w 372"/>
                  <a:gd name="T69" fmla="*/ 265 h 426"/>
                  <a:gd name="T70" fmla="*/ 307 w 372"/>
                  <a:gd name="T71" fmla="*/ 265 h 426"/>
                  <a:gd name="T72" fmla="*/ 321 w 372"/>
                  <a:gd name="T73" fmla="*/ 253 h 426"/>
                  <a:gd name="T74" fmla="*/ 306 w 372"/>
                  <a:gd name="T75" fmla="*/ 241 h 426"/>
                  <a:gd name="T76" fmla="*/ 267 w 372"/>
                  <a:gd name="T77" fmla="*/ 240 h 426"/>
                  <a:gd name="T78" fmla="*/ 265 w 372"/>
                  <a:gd name="T79" fmla="*/ 103 h 426"/>
                  <a:gd name="T80" fmla="*/ 265 w 372"/>
                  <a:gd name="T81" fmla="*/ 103 h 426"/>
                  <a:gd name="T82" fmla="*/ 305 w 372"/>
                  <a:gd name="T83" fmla="*/ 103 h 426"/>
                  <a:gd name="T84" fmla="*/ 321 w 372"/>
                  <a:gd name="T85" fmla="*/ 91 h 426"/>
                  <a:gd name="T86" fmla="*/ 306 w 372"/>
                  <a:gd name="T87" fmla="*/ 79 h 426"/>
                  <a:gd name="T88" fmla="*/ 225 w 372"/>
                  <a:gd name="T89" fmla="*/ 79 h 426"/>
                  <a:gd name="T90" fmla="*/ 210 w 372"/>
                  <a:gd name="T91" fmla="*/ 91 h 426"/>
                  <a:gd name="T92" fmla="*/ 225 w 372"/>
                  <a:gd name="T93" fmla="*/ 103 h 426"/>
                  <a:gd name="T94" fmla="*/ 265 w 372"/>
                  <a:gd name="T95" fmla="*/ 10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2" h="426">
                    <a:moveTo>
                      <a:pt x="159" y="77"/>
                    </a:moveTo>
                    <a:cubicBezTo>
                      <a:pt x="126" y="77"/>
                      <a:pt x="94" y="77"/>
                      <a:pt x="63" y="77"/>
                    </a:cubicBezTo>
                    <a:cubicBezTo>
                      <a:pt x="55" y="77"/>
                      <a:pt x="48" y="77"/>
                      <a:pt x="40" y="77"/>
                    </a:cubicBezTo>
                    <a:cubicBezTo>
                      <a:pt x="17" y="75"/>
                      <a:pt x="0" y="58"/>
                      <a:pt x="1" y="38"/>
                    </a:cubicBezTo>
                    <a:cubicBezTo>
                      <a:pt x="1" y="16"/>
                      <a:pt x="18" y="0"/>
                      <a:pt x="42" y="0"/>
                    </a:cubicBezTo>
                    <a:cubicBezTo>
                      <a:pt x="145" y="0"/>
                      <a:pt x="249" y="0"/>
                      <a:pt x="352" y="0"/>
                    </a:cubicBezTo>
                    <a:cubicBezTo>
                      <a:pt x="367" y="0"/>
                      <a:pt x="372" y="5"/>
                      <a:pt x="372" y="19"/>
                    </a:cubicBezTo>
                    <a:cubicBezTo>
                      <a:pt x="372" y="148"/>
                      <a:pt x="372" y="276"/>
                      <a:pt x="372" y="405"/>
                    </a:cubicBezTo>
                    <a:cubicBezTo>
                      <a:pt x="372" y="422"/>
                      <a:pt x="368" y="426"/>
                      <a:pt x="351" y="426"/>
                    </a:cubicBezTo>
                    <a:cubicBezTo>
                      <a:pt x="294" y="426"/>
                      <a:pt x="238" y="426"/>
                      <a:pt x="181" y="426"/>
                    </a:cubicBezTo>
                    <a:cubicBezTo>
                      <a:pt x="162" y="426"/>
                      <a:pt x="160" y="423"/>
                      <a:pt x="159" y="404"/>
                    </a:cubicBezTo>
                    <a:cubicBezTo>
                      <a:pt x="159" y="302"/>
                      <a:pt x="159" y="199"/>
                      <a:pt x="159" y="97"/>
                    </a:cubicBezTo>
                    <a:cubicBezTo>
                      <a:pt x="159" y="91"/>
                      <a:pt x="159" y="85"/>
                      <a:pt x="159" y="77"/>
                    </a:cubicBezTo>
                    <a:close/>
                    <a:moveTo>
                      <a:pt x="266" y="347"/>
                    </a:moveTo>
                    <a:cubicBezTo>
                      <a:pt x="266" y="347"/>
                      <a:pt x="266" y="347"/>
                      <a:pt x="266" y="347"/>
                    </a:cubicBezTo>
                    <a:cubicBezTo>
                      <a:pt x="280" y="347"/>
                      <a:pt x="294" y="348"/>
                      <a:pt x="308" y="347"/>
                    </a:cubicBezTo>
                    <a:cubicBezTo>
                      <a:pt x="313" y="346"/>
                      <a:pt x="317" y="338"/>
                      <a:pt x="321" y="334"/>
                    </a:cubicBezTo>
                    <a:cubicBezTo>
                      <a:pt x="316" y="330"/>
                      <a:pt x="312" y="322"/>
                      <a:pt x="307" y="322"/>
                    </a:cubicBezTo>
                    <a:cubicBezTo>
                      <a:pt x="280" y="321"/>
                      <a:pt x="253" y="321"/>
                      <a:pt x="226" y="322"/>
                    </a:cubicBezTo>
                    <a:cubicBezTo>
                      <a:pt x="221" y="322"/>
                      <a:pt x="216" y="330"/>
                      <a:pt x="210" y="334"/>
                    </a:cubicBezTo>
                    <a:cubicBezTo>
                      <a:pt x="216" y="338"/>
                      <a:pt x="221" y="346"/>
                      <a:pt x="227" y="347"/>
                    </a:cubicBezTo>
                    <a:cubicBezTo>
                      <a:pt x="240" y="349"/>
                      <a:pt x="253" y="347"/>
                      <a:pt x="266" y="347"/>
                    </a:cubicBezTo>
                    <a:close/>
                    <a:moveTo>
                      <a:pt x="266" y="159"/>
                    </a:moveTo>
                    <a:cubicBezTo>
                      <a:pt x="253" y="159"/>
                      <a:pt x="240" y="159"/>
                      <a:pt x="228" y="159"/>
                    </a:cubicBezTo>
                    <a:cubicBezTo>
                      <a:pt x="219" y="159"/>
                      <a:pt x="211" y="161"/>
                      <a:pt x="210" y="172"/>
                    </a:cubicBezTo>
                    <a:cubicBezTo>
                      <a:pt x="210" y="182"/>
                      <a:pt x="219" y="185"/>
                      <a:pt x="227" y="185"/>
                    </a:cubicBezTo>
                    <a:cubicBezTo>
                      <a:pt x="253" y="185"/>
                      <a:pt x="279" y="185"/>
                      <a:pt x="305" y="185"/>
                    </a:cubicBezTo>
                    <a:cubicBezTo>
                      <a:pt x="313" y="185"/>
                      <a:pt x="321" y="182"/>
                      <a:pt x="321" y="171"/>
                    </a:cubicBezTo>
                    <a:cubicBezTo>
                      <a:pt x="321" y="161"/>
                      <a:pt x="312" y="159"/>
                      <a:pt x="304" y="159"/>
                    </a:cubicBezTo>
                    <a:cubicBezTo>
                      <a:pt x="291" y="159"/>
                      <a:pt x="279" y="159"/>
                      <a:pt x="266" y="159"/>
                    </a:cubicBezTo>
                    <a:close/>
                    <a:moveTo>
                      <a:pt x="267" y="240"/>
                    </a:moveTo>
                    <a:cubicBezTo>
                      <a:pt x="267" y="241"/>
                      <a:pt x="267" y="241"/>
                      <a:pt x="267" y="241"/>
                    </a:cubicBezTo>
                    <a:cubicBezTo>
                      <a:pt x="252" y="241"/>
                      <a:pt x="238" y="240"/>
                      <a:pt x="224" y="241"/>
                    </a:cubicBezTo>
                    <a:cubicBezTo>
                      <a:pt x="219" y="242"/>
                      <a:pt x="215" y="248"/>
                      <a:pt x="210" y="252"/>
                    </a:cubicBezTo>
                    <a:cubicBezTo>
                      <a:pt x="215" y="257"/>
                      <a:pt x="219" y="265"/>
                      <a:pt x="223" y="265"/>
                    </a:cubicBezTo>
                    <a:cubicBezTo>
                      <a:pt x="251" y="266"/>
                      <a:pt x="279" y="266"/>
                      <a:pt x="307" y="265"/>
                    </a:cubicBezTo>
                    <a:cubicBezTo>
                      <a:pt x="312" y="265"/>
                      <a:pt x="316" y="257"/>
                      <a:pt x="321" y="253"/>
                    </a:cubicBezTo>
                    <a:cubicBezTo>
                      <a:pt x="316" y="249"/>
                      <a:pt x="311" y="242"/>
                      <a:pt x="306" y="241"/>
                    </a:cubicBezTo>
                    <a:cubicBezTo>
                      <a:pt x="293" y="239"/>
                      <a:pt x="280" y="240"/>
                      <a:pt x="267" y="240"/>
                    </a:cubicBezTo>
                    <a:close/>
                    <a:moveTo>
                      <a:pt x="265" y="103"/>
                    </a:moveTo>
                    <a:cubicBezTo>
                      <a:pt x="265" y="103"/>
                      <a:pt x="265" y="103"/>
                      <a:pt x="265" y="103"/>
                    </a:cubicBezTo>
                    <a:cubicBezTo>
                      <a:pt x="279" y="103"/>
                      <a:pt x="292" y="104"/>
                      <a:pt x="305" y="103"/>
                    </a:cubicBezTo>
                    <a:cubicBezTo>
                      <a:pt x="311" y="102"/>
                      <a:pt x="316" y="95"/>
                      <a:pt x="321" y="91"/>
                    </a:cubicBezTo>
                    <a:cubicBezTo>
                      <a:pt x="316" y="87"/>
                      <a:pt x="311" y="79"/>
                      <a:pt x="306" y="79"/>
                    </a:cubicBezTo>
                    <a:cubicBezTo>
                      <a:pt x="279" y="77"/>
                      <a:pt x="252" y="77"/>
                      <a:pt x="225" y="79"/>
                    </a:cubicBezTo>
                    <a:cubicBezTo>
                      <a:pt x="220" y="79"/>
                      <a:pt x="215" y="87"/>
                      <a:pt x="210" y="91"/>
                    </a:cubicBezTo>
                    <a:cubicBezTo>
                      <a:pt x="215" y="95"/>
                      <a:pt x="220" y="102"/>
                      <a:pt x="225" y="103"/>
                    </a:cubicBezTo>
                    <a:cubicBezTo>
                      <a:pt x="238" y="104"/>
                      <a:pt x="252" y="103"/>
                      <a:pt x="265" y="10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2A2C2B"/>
                  </a:solidFill>
                </a:endParaRPr>
              </a:p>
            </p:txBody>
          </p:sp>
          <p:sp>
            <p:nvSpPr>
              <p:cNvPr id="122" name="Freeform 34"/>
              <p:cNvSpPr>
                <a:spLocks/>
              </p:cNvSpPr>
              <p:nvPr/>
            </p:nvSpPr>
            <p:spPr bwMode="auto">
              <a:xfrm flipH="1">
                <a:off x="8275710" y="4470302"/>
                <a:ext cx="336995" cy="294293"/>
              </a:xfrm>
              <a:custGeom>
                <a:avLst/>
                <a:gdLst>
                  <a:gd name="T0" fmla="*/ 107 w 260"/>
                  <a:gd name="T1" fmla="*/ 195 h 195"/>
                  <a:gd name="T2" fmla="*/ 28 w 260"/>
                  <a:gd name="T3" fmla="*/ 195 h 195"/>
                  <a:gd name="T4" fmla="*/ 0 w 260"/>
                  <a:gd name="T5" fmla="*/ 176 h 195"/>
                  <a:gd name="T6" fmla="*/ 27 w 260"/>
                  <a:gd name="T7" fmla="*/ 158 h 195"/>
                  <a:gd name="T8" fmla="*/ 35 w 260"/>
                  <a:gd name="T9" fmla="*/ 158 h 195"/>
                  <a:gd name="T10" fmla="*/ 168 w 260"/>
                  <a:gd name="T11" fmla="*/ 158 h 195"/>
                  <a:gd name="T12" fmla="*/ 188 w 260"/>
                  <a:gd name="T13" fmla="*/ 142 h 195"/>
                  <a:gd name="T14" fmla="*/ 219 w 260"/>
                  <a:gd name="T15" fmla="*/ 24 h 195"/>
                  <a:gd name="T16" fmla="*/ 222 w 260"/>
                  <a:gd name="T17" fmla="*/ 17 h 195"/>
                  <a:gd name="T18" fmla="*/ 245 w 260"/>
                  <a:gd name="T19" fmla="*/ 3 h 195"/>
                  <a:gd name="T20" fmla="*/ 258 w 260"/>
                  <a:gd name="T21" fmla="*/ 28 h 195"/>
                  <a:gd name="T22" fmla="*/ 249 w 260"/>
                  <a:gd name="T23" fmla="*/ 58 h 195"/>
                  <a:gd name="T24" fmla="*/ 218 w 260"/>
                  <a:gd name="T25" fmla="*/ 175 h 195"/>
                  <a:gd name="T26" fmla="*/ 191 w 260"/>
                  <a:gd name="T27" fmla="*/ 195 h 195"/>
                  <a:gd name="T28" fmla="*/ 107 w 260"/>
                  <a:gd name="T2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195">
                    <a:moveTo>
                      <a:pt x="107" y="195"/>
                    </a:moveTo>
                    <a:cubicBezTo>
                      <a:pt x="81" y="195"/>
                      <a:pt x="54" y="195"/>
                      <a:pt x="28" y="195"/>
                    </a:cubicBezTo>
                    <a:cubicBezTo>
                      <a:pt x="9" y="195"/>
                      <a:pt x="0" y="189"/>
                      <a:pt x="0" y="176"/>
                    </a:cubicBezTo>
                    <a:cubicBezTo>
                      <a:pt x="1" y="163"/>
                      <a:pt x="9" y="158"/>
                      <a:pt x="27" y="158"/>
                    </a:cubicBezTo>
                    <a:cubicBezTo>
                      <a:pt x="30" y="158"/>
                      <a:pt x="32" y="158"/>
                      <a:pt x="35" y="158"/>
                    </a:cubicBezTo>
                    <a:cubicBezTo>
                      <a:pt x="79" y="158"/>
                      <a:pt x="124" y="157"/>
                      <a:pt x="168" y="158"/>
                    </a:cubicBezTo>
                    <a:cubicBezTo>
                      <a:pt x="181" y="158"/>
                      <a:pt x="185" y="154"/>
                      <a:pt x="188" y="142"/>
                    </a:cubicBezTo>
                    <a:cubicBezTo>
                      <a:pt x="198" y="103"/>
                      <a:pt x="209" y="63"/>
                      <a:pt x="219" y="24"/>
                    </a:cubicBezTo>
                    <a:cubicBezTo>
                      <a:pt x="220" y="22"/>
                      <a:pt x="221" y="19"/>
                      <a:pt x="222" y="17"/>
                    </a:cubicBezTo>
                    <a:cubicBezTo>
                      <a:pt x="226" y="6"/>
                      <a:pt x="233" y="0"/>
                      <a:pt x="245" y="3"/>
                    </a:cubicBezTo>
                    <a:cubicBezTo>
                      <a:pt x="257" y="6"/>
                      <a:pt x="260" y="16"/>
                      <a:pt x="258" y="28"/>
                    </a:cubicBezTo>
                    <a:cubicBezTo>
                      <a:pt x="255" y="38"/>
                      <a:pt x="252" y="48"/>
                      <a:pt x="249" y="58"/>
                    </a:cubicBezTo>
                    <a:cubicBezTo>
                      <a:pt x="239" y="97"/>
                      <a:pt x="228" y="136"/>
                      <a:pt x="218" y="175"/>
                    </a:cubicBezTo>
                    <a:cubicBezTo>
                      <a:pt x="214" y="190"/>
                      <a:pt x="206" y="195"/>
                      <a:pt x="191" y="195"/>
                    </a:cubicBezTo>
                    <a:cubicBezTo>
                      <a:pt x="163" y="195"/>
                      <a:pt x="135" y="195"/>
                      <a:pt x="107" y="19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2A2C2B"/>
                  </a:solidFill>
                </a:endParaRPr>
              </a:p>
            </p:txBody>
          </p:sp>
        </p:grpSp>
      </p:grpSp>
      <p:grpSp>
        <p:nvGrpSpPr>
          <p:cNvPr id="11" name="Group 10"/>
          <p:cNvGrpSpPr/>
          <p:nvPr/>
        </p:nvGrpSpPr>
        <p:grpSpPr>
          <a:xfrm>
            <a:off x="2105063" y="2162413"/>
            <a:ext cx="2854345" cy="1497005"/>
            <a:chOff x="2105063" y="2162413"/>
            <a:chExt cx="2854345" cy="1497005"/>
          </a:xfrm>
        </p:grpSpPr>
        <p:grpSp>
          <p:nvGrpSpPr>
            <p:cNvPr id="3" name="Group 2"/>
            <p:cNvGrpSpPr/>
            <p:nvPr/>
          </p:nvGrpSpPr>
          <p:grpSpPr>
            <a:xfrm>
              <a:off x="2105063" y="2418421"/>
              <a:ext cx="2034541" cy="1240997"/>
              <a:chOff x="3259692" y="1443688"/>
              <a:chExt cx="2034541" cy="2374483"/>
            </a:xfrm>
          </p:grpSpPr>
          <p:sp>
            <p:nvSpPr>
              <p:cNvPr id="30" name="Rectangle 287"/>
              <p:cNvSpPr>
                <a:spLocks noChangeArrowheads="1"/>
              </p:cNvSpPr>
              <p:nvPr/>
            </p:nvSpPr>
            <p:spPr bwMode="auto">
              <a:xfrm>
                <a:off x="3259693" y="1443688"/>
                <a:ext cx="2034540" cy="2374483"/>
              </a:xfrm>
              <a:prstGeom prst="roundRect">
                <a:avLst>
                  <a:gd name="adj" fmla="val 5691"/>
                </a:avLst>
              </a:prstGeom>
              <a:solidFill>
                <a:schemeClr val="bg1"/>
              </a:solidFill>
              <a:ln w="25400">
                <a:solidFill>
                  <a:schemeClr val="bg2"/>
                </a:solid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6" name="TextBox 35"/>
              <p:cNvSpPr txBox="1"/>
              <p:nvPr/>
            </p:nvSpPr>
            <p:spPr>
              <a:xfrm>
                <a:off x="3259692" y="1443688"/>
                <a:ext cx="1996599" cy="1442780"/>
              </a:xfrm>
              <a:prstGeom prst="rect">
                <a:avLst/>
              </a:prstGeom>
              <a:noFill/>
            </p:spPr>
            <p:txBody>
              <a:bodyPr wrap="square" rtlCol="0">
                <a:spAutoFit/>
              </a:bodyPr>
              <a:lstStyle/>
              <a:p>
                <a:pPr>
                  <a:tabLst>
                    <a:tab pos="454025" algn="l"/>
                  </a:tabLst>
                </a:pPr>
                <a:r>
                  <a:rPr lang="en-US" sz="900" b="1" dirty="0"/>
                  <a:t>From: 	</a:t>
                </a:r>
                <a:r>
                  <a:rPr lang="en-US" sz="900" b="1" dirty="0">
                    <a:solidFill>
                      <a:srgbClr val="FDC130"/>
                    </a:solidFill>
                  </a:rPr>
                  <a:t>joe_ceo@symantec.com</a:t>
                </a:r>
              </a:p>
              <a:p>
                <a:pPr>
                  <a:tabLst>
                    <a:tab pos="454025" algn="l"/>
                  </a:tabLst>
                </a:pPr>
                <a:r>
                  <a:rPr lang="en-US" sz="900" b="1" dirty="0"/>
                  <a:t>To:	</a:t>
                </a:r>
                <a:r>
                  <a:rPr lang="en-US" sz="900" dirty="0"/>
                  <a:t>bob_finance@symantec.com</a:t>
                </a:r>
              </a:p>
              <a:p>
                <a:pPr>
                  <a:tabLst>
                    <a:tab pos="454025" algn="l"/>
                  </a:tabLst>
                </a:pPr>
                <a:r>
                  <a:rPr lang="en-US" sz="900" b="1" dirty="0"/>
                  <a:t>Subject:	</a:t>
                </a:r>
                <a:r>
                  <a:rPr lang="en-US" sz="900" dirty="0"/>
                  <a:t>Payment</a:t>
                </a:r>
              </a:p>
              <a:p>
                <a:pPr>
                  <a:tabLst>
                    <a:tab pos="454025" algn="l"/>
                  </a:tabLst>
                </a:pPr>
                <a:endParaRPr lang="en-US" sz="800" dirty="0"/>
              </a:p>
              <a:p>
                <a:pPr>
                  <a:tabLst>
                    <a:tab pos="454025" algn="l"/>
                  </a:tabLst>
                </a:pPr>
                <a:endParaRPr lang="en-US" sz="800" dirty="0"/>
              </a:p>
            </p:txBody>
          </p:sp>
        </p:grpSp>
        <p:sp>
          <p:nvSpPr>
            <p:cNvPr id="128" name="Rectangle 127"/>
            <p:cNvSpPr/>
            <p:nvPr/>
          </p:nvSpPr>
          <p:spPr>
            <a:xfrm>
              <a:off x="2444592" y="2162413"/>
              <a:ext cx="2514816" cy="261610"/>
            </a:xfrm>
            <a:prstGeom prst="rect">
              <a:avLst/>
            </a:prstGeom>
          </p:spPr>
          <p:txBody>
            <a:bodyPr wrap="square">
              <a:spAutoFit/>
            </a:bodyPr>
            <a:lstStyle/>
            <a:p>
              <a:pPr>
                <a:spcBef>
                  <a:spcPts val="300"/>
                </a:spcBef>
              </a:pPr>
              <a:r>
                <a:rPr lang="en-US" sz="1100" b="1" kern="0" dirty="0">
                  <a:solidFill>
                    <a:schemeClr val="bg1"/>
                  </a:solidFill>
                  <a:ea typeface="Symantec Sans" charset="0"/>
                  <a:cs typeface="Symantec Sans" charset="0"/>
                </a:rPr>
                <a:t>Message Header</a:t>
              </a:r>
            </a:p>
          </p:txBody>
        </p:sp>
      </p:grpSp>
      <p:grpSp>
        <p:nvGrpSpPr>
          <p:cNvPr id="10" name="Group 9"/>
          <p:cNvGrpSpPr/>
          <p:nvPr/>
        </p:nvGrpSpPr>
        <p:grpSpPr>
          <a:xfrm>
            <a:off x="1830833" y="2807788"/>
            <a:ext cx="6893958" cy="1980891"/>
            <a:chOff x="1830833" y="2807788"/>
            <a:chExt cx="6893958" cy="1980891"/>
          </a:xfrm>
        </p:grpSpPr>
        <p:sp>
          <p:nvSpPr>
            <p:cNvPr id="37" name="Right Arrow 36"/>
            <p:cNvSpPr/>
            <p:nvPr/>
          </p:nvSpPr>
          <p:spPr>
            <a:xfrm>
              <a:off x="1830833" y="3974159"/>
              <a:ext cx="906423" cy="329114"/>
            </a:xfrm>
            <a:prstGeom prst="rightArrow">
              <a:avLst/>
            </a:prstGeom>
            <a:solidFill>
              <a:srgbClr val="F7BA3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dirty="0">
                <a:solidFill>
                  <a:schemeClr val="bg1"/>
                </a:solidFill>
                <a:cs typeface="Calibri" charset="0"/>
              </a:endParaRPr>
            </a:p>
          </p:txBody>
        </p:sp>
        <p:sp>
          <p:nvSpPr>
            <p:cNvPr id="32" name="Triangle 31"/>
            <p:cNvSpPr/>
            <p:nvPr/>
          </p:nvSpPr>
          <p:spPr>
            <a:xfrm>
              <a:off x="2837868" y="2807788"/>
              <a:ext cx="2074472" cy="672388"/>
            </a:xfrm>
            <a:prstGeom prst="triangle">
              <a:avLst/>
            </a:prstGeom>
            <a:solidFill>
              <a:srgbClr val="8E908F"/>
            </a:solidFill>
            <a:ln w="25400">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1" name="Rectangle 287"/>
            <p:cNvSpPr>
              <a:spLocks noChangeArrowheads="1"/>
            </p:cNvSpPr>
            <p:nvPr/>
          </p:nvSpPr>
          <p:spPr bwMode="auto">
            <a:xfrm>
              <a:off x="2789734" y="3465047"/>
              <a:ext cx="2169674" cy="1053949"/>
            </a:xfrm>
            <a:prstGeom prst="roundRect">
              <a:avLst>
                <a:gd name="adj" fmla="val 5691"/>
              </a:avLst>
            </a:prstGeom>
            <a:solidFill>
              <a:srgbClr val="8E908F"/>
            </a:solidFill>
            <a:ln w="25400">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3" name="Rectangle 32"/>
            <p:cNvSpPr/>
            <p:nvPr/>
          </p:nvSpPr>
          <p:spPr>
            <a:xfrm>
              <a:off x="4693199" y="3498031"/>
              <a:ext cx="228600" cy="228600"/>
            </a:xfrm>
            <a:prstGeom prst="rect">
              <a:avLst/>
            </a:prstGeom>
            <a:solidFill>
              <a:srgbClr val="213C60"/>
            </a:solidFill>
            <a:ln w="12700">
              <a:solidFill>
                <a:schemeClr val="bg1"/>
              </a:solidFill>
              <a:prstDash val="dash"/>
              <a:miter lim="800000"/>
              <a:headEnd/>
              <a:tailEnd/>
            </a:ln>
          </p:spPr>
          <p:txBody>
            <a:bodyPr wrap="square" rtlCol="0" anchor="ctr"/>
            <a:lstStyle/>
            <a:p>
              <a:pPr algn="ctr"/>
              <a:endParaRPr lang="en-US" kern="0" dirty="0">
                <a:solidFill>
                  <a:schemeClr val="bg1"/>
                </a:solidFill>
              </a:endParaRPr>
            </a:p>
          </p:txBody>
        </p:sp>
        <p:sp>
          <p:nvSpPr>
            <p:cNvPr id="34" name="TextBox 33"/>
            <p:cNvSpPr txBox="1"/>
            <p:nvPr/>
          </p:nvSpPr>
          <p:spPr>
            <a:xfrm>
              <a:off x="3162913" y="4148431"/>
              <a:ext cx="1749197" cy="230832"/>
            </a:xfrm>
            <a:prstGeom prst="rect">
              <a:avLst/>
            </a:prstGeom>
            <a:noFill/>
          </p:spPr>
          <p:txBody>
            <a:bodyPr wrap="none" rtlCol="0">
              <a:spAutoFit/>
            </a:bodyPr>
            <a:lstStyle/>
            <a:p>
              <a:pPr algn="r"/>
              <a:r>
                <a:rPr lang="en-US" sz="900" b="1" dirty="0"/>
                <a:t>To:</a:t>
              </a:r>
              <a:r>
                <a:rPr lang="en-US" sz="900" dirty="0"/>
                <a:t> bob_finance@symantec.com</a:t>
              </a:r>
            </a:p>
          </p:txBody>
        </p:sp>
        <p:sp>
          <p:nvSpPr>
            <p:cNvPr id="35" name="TextBox 34"/>
            <p:cNvSpPr txBox="1"/>
            <p:nvPr/>
          </p:nvSpPr>
          <p:spPr>
            <a:xfrm>
              <a:off x="2737256" y="3499772"/>
              <a:ext cx="1720343" cy="230832"/>
            </a:xfrm>
            <a:prstGeom prst="rect">
              <a:avLst/>
            </a:prstGeom>
            <a:noFill/>
          </p:spPr>
          <p:txBody>
            <a:bodyPr wrap="none" rtlCol="0">
              <a:spAutoFit/>
            </a:bodyPr>
            <a:lstStyle/>
            <a:p>
              <a:r>
                <a:rPr lang="en-US" sz="900" dirty="0">
                  <a:solidFill>
                    <a:srgbClr val="FDC130"/>
                  </a:solidFill>
                </a:rPr>
                <a:t>From: BECscammer@gmail.com </a:t>
              </a:r>
            </a:p>
          </p:txBody>
        </p:sp>
        <p:grpSp>
          <p:nvGrpSpPr>
            <p:cNvPr id="97" name="Group 96"/>
            <p:cNvGrpSpPr/>
            <p:nvPr/>
          </p:nvGrpSpPr>
          <p:grpSpPr>
            <a:xfrm>
              <a:off x="5954795" y="2816011"/>
              <a:ext cx="2769996" cy="1547864"/>
              <a:chOff x="8657984" y="1618768"/>
              <a:chExt cx="2770718" cy="1548267"/>
            </a:xfrm>
          </p:grpSpPr>
          <p:sp>
            <p:nvSpPr>
              <p:cNvPr id="98" name="Freeform 136"/>
              <p:cNvSpPr>
                <a:spLocks/>
              </p:cNvSpPr>
              <p:nvPr/>
            </p:nvSpPr>
            <p:spPr bwMode="auto">
              <a:xfrm>
                <a:off x="8657984" y="1618768"/>
                <a:ext cx="2770718" cy="1548267"/>
              </a:xfrm>
              <a:custGeom>
                <a:avLst/>
                <a:gdLst>
                  <a:gd name="T0" fmla="*/ 2421 w 2797"/>
                  <a:gd name="T1" fmla="*/ 681 h 1561"/>
                  <a:gd name="T2" fmla="*/ 2422 w 2797"/>
                  <a:gd name="T3" fmla="*/ 646 h 1561"/>
                  <a:gd name="T4" fmla="*/ 1775 w 2797"/>
                  <a:gd name="T5" fmla="*/ 0 h 1561"/>
                  <a:gd name="T6" fmla="*/ 1208 w 2797"/>
                  <a:gd name="T7" fmla="*/ 336 h 1561"/>
                  <a:gd name="T8" fmla="*/ 915 w 2797"/>
                  <a:gd name="T9" fmla="*/ 224 h 1561"/>
                  <a:gd name="T10" fmla="*/ 474 w 2797"/>
                  <a:gd name="T11" fmla="*/ 664 h 1561"/>
                  <a:gd name="T12" fmla="*/ 475 w 2797"/>
                  <a:gd name="T13" fmla="*/ 677 h 1561"/>
                  <a:gd name="T14" fmla="*/ 441 w 2797"/>
                  <a:gd name="T15" fmla="*/ 676 h 1561"/>
                  <a:gd name="T16" fmla="*/ 0 w 2797"/>
                  <a:gd name="T17" fmla="*/ 1117 h 1561"/>
                  <a:gd name="T18" fmla="*/ 415 w 2797"/>
                  <a:gd name="T19" fmla="*/ 1556 h 1561"/>
                  <a:gd name="T20" fmla="*/ 415 w 2797"/>
                  <a:gd name="T21" fmla="*/ 1561 h 1561"/>
                  <a:gd name="T22" fmla="*/ 2332 w 2797"/>
                  <a:gd name="T23" fmla="*/ 1561 h 1561"/>
                  <a:gd name="T24" fmla="*/ 2332 w 2797"/>
                  <a:gd name="T25" fmla="*/ 1556 h 1561"/>
                  <a:gd name="T26" fmla="*/ 2357 w 2797"/>
                  <a:gd name="T27" fmla="*/ 1557 h 1561"/>
                  <a:gd name="T28" fmla="*/ 2797 w 2797"/>
                  <a:gd name="T29" fmla="*/ 1117 h 1561"/>
                  <a:gd name="T30" fmla="*/ 2421 w 2797"/>
                  <a:gd name="T31" fmla="*/ 681 h 1561"/>
                  <a:gd name="connsiteX0" fmla="*/ 8656 w 10000"/>
                  <a:gd name="connsiteY0" fmla="*/ 4363 h 10000"/>
                  <a:gd name="connsiteX1" fmla="*/ 8659 w 10000"/>
                  <a:gd name="connsiteY1" fmla="*/ 4138 h 10000"/>
                  <a:gd name="connsiteX2" fmla="*/ 6346 w 10000"/>
                  <a:gd name="connsiteY2" fmla="*/ 0 h 10000"/>
                  <a:gd name="connsiteX3" fmla="*/ 4319 w 10000"/>
                  <a:gd name="connsiteY3" fmla="*/ 2152 h 10000"/>
                  <a:gd name="connsiteX4" fmla="*/ 3271 w 10000"/>
                  <a:gd name="connsiteY4" fmla="*/ 1435 h 10000"/>
                  <a:gd name="connsiteX5" fmla="*/ 1695 w 10000"/>
                  <a:gd name="connsiteY5" fmla="*/ 4254 h 10000"/>
                  <a:gd name="connsiteX6" fmla="*/ 1698 w 10000"/>
                  <a:gd name="connsiteY6" fmla="*/ 4337 h 10000"/>
                  <a:gd name="connsiteX7" fmla="*/ 1577 w 10000"/>
                  <a:gd name="connsiteY7" fmla="*/ 4331 h 10000"/>
                  <a:gd name="connsiteX8" fmla="*/ 0 w 10000"/>
                  <a:gd name="connsiteY8" fmla="*/ 7156 h 10000"/>
                  <a:gd name="connsiteX9" fmla="*/ 1484 w 10000"/>
                  <a:gd name="connsiteY9" fmla="*/ 9968 h 10000"/>
                  <a:gd name="connsiteX10" fmla="*/ 1484 w 10000"/>
                  <a:gd name="connsiteY10" fmla="*/ 10000 h 10000"/>
                  <a:gd name="connsiteX11" fmla="*/ 8338 w 10000"/>
                  <a:gd name="connsiteY11" fmla="*/ 10000 h 10000"/>
                  <a:gd name="connsiteX12" fmla="*/ 8427 w 10000"/>
                  <a:gd name="connsiteY12" fmla="*/ 9974 h 10000"/>
                  <a:gd name="connsiteX13" fmla="*/ 10000 w 10000"/>
                  <a:gd name="connsiteY13" fmla="*/ 7156 h 10000"/>
                  <a:gd name="connsiteX14" fmla="*/ 8656 w 10000"/>
                  <a:gd name="connsiteY14" fmla="*/ 4363 h 10000"/>
                  <a:gd name="connsiteX0" fmla="*/ 8656 w 10000"/>
                  <a:gd name="connsiteY0" fmla="*/ 4363 h 10000"/>
                  <a:gd name="connsiteX1" fmla="*/ 8659 w 10000"/>
                  <a:gd name="connsiteY1" fmla="*/ 4138 h 10000"/>
                  <a:gd name="connsiteX2" fmla="*/ 6346 w 10000"/>
                  <a:gd name="connsiteY2" fmla="*/ 0 h 10000"/>
                  <a:gd name="connsiteX3" fmla="*/ 4319 w 10000"/>
                  <a:gd name="connsiteY3" fmla="*/ 2152 h 10000"/>
                  <a:gd name="connsiteX4" fmla="*/ 3271 w 10000"/>
                  <a:gd name="connsiteY4" fmla="*/ 1435 h 10000"/>
                  <a:gd name="connsiteX5" fmla="*/ 1695 w 10000"/>
                  <a:gd name="connsiteY5" fmla="*/ 4254 h 10000"/>
                  <a:gd name="connsiteX6" fmla="*/ 1698 w 10000"/>
                  <a:gd name="connsiteY6" fmla="*/ 4337 h 10000"/>
                  <a:gd name="connsiteX7" fmla="*/ 1577 w 10000"/>
                  <a:gd name="connsiteY7" fmla="*/ 4331 h 10000"/>
                  <a:gd name="connsiteX8" fmla="*/ 0 w 10000"/>
                  <a:gd name="connsiteY8" fmla="*/ 7156 h 10000"/>
                  <a:gd name="connsiteX9" fmla="*/ 1484 w 10000"/>
                  <a:gd name="connsiteY9" fmla="*/ 9968 h 10000"/>
                  <a:gd name="connsiteX10" fmla="*/ 1484 w 10000"/>
                  <a:gd name="connsiteY10" fmla="*/ 10000 h 10000"/>
                  <a:gd name="connsiteX11" fmla="*/ 8427 w 10000"/>
                  <a:gd name="connsiteY11" fmla="*/ 9974 h 10000"/>
                  <a:gd name="connsiteX12" fmla="*/ 10000 w 10000"/>
                  <a:gd name="connsiteY12" fmla="*/ 7156 h 10000"/>
                  <a:gd name="connsiteX13" fmla="*/ 8656 w 10000"/>
                  <a:gd name="connsiteY13" fmla="*/ 4363 h 10000"/>
                  <a:gd name="connsiteX0" fmla="*/ 8656 w 10000"/>
                  <a:gd name="connsiteY0" fmla="*/ 4363 h 9974"/>
                  <a:gd name="connsiteX1" fmla="*/ 8659 w 10000"/>
                  <a:gd name="connsiteY1" fmla="*/ 4138 h 9974"/>
                  <a:gd name="connsiteX2" fmla="*/ 6346 w 10000"/>
                  <a:gd name="connsiteY2" fmla="*/ 0 h 9974"/>
                  <a:gd name="connsiteX3" fmla="*/ 4319 w 10000"/>
                  <a:gd name="connsiteY3" fmla="*/ 2152 h 9974"/>
                  <a:gd name="connsiteX4" fmla="*/ 3271 w 10000"/>
                  <a:gd name="connsiteY4" fmla="*/ 1435 h 9974"/>
                  <a:gd name="connsiteX5" fmla="*/ 1695 w 10000"/>
                  <a:gd name="connsiteY5" fmla="*/ 4254 h 9974"/>
                  <a:gd name="connsiteX6" fmla="*/ 1698 w 10000"/>
                  <a:gd name="connsiteY6" fmla="*/ 4337 h 9974"/>
                  <a:gd name="connsiteX7" fmla="*/ 1577 w 10000"/>
                  <a:gd name="connsiteY7" fmla="*/ 4331 h 9974"/>
                  <a:gd name="connsiteX8" fmla="*/ 0 w 10000"/>
                  <a:gd name="connsiteY8" fmla="*/ 7156 h 9974"/>
                  <a:gd name="connsiteX9" fmla="*/ 1484 w 10000"/>
                  <a:gd name="connsiteY9" fmla="*/ 9968 h 9974"/>
                  <a:gd name="connsiteX10" fmla="*/ 8427 w 10000"/>
                  <a:gd name="connsiteY10" fmla="*/ 9974 h 9974"/>
                  <a:gd name="connsiteX11" fmla="*/ 10000 w 10000"/>
                  <a:gd name="connsiteY11" fmla="*/ 7156 h 9974"/>
                  <a:gd name="connsiteX12" fmla="*/ 8656 w 10000"/>
                  <a:gd name="connsiteY12" fmla="*/ 4363 h 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4">
                    <a:moveTo>
                      <a:pt x="8656" y="4363"/>
                    </a:moveTo>
                    <a:cubicBezTo>
                      <a:pt x="8656" y="4286"/>
                      <a:pt x="8659" y="4209"/>
                      <a:pt x="8659" y="4138"/>
                    </a:cubicBezTo>
                    <a:cubicBezTo>
                      <a:pt x="8659" y="1851"/>
                      <a:pt x="7622" y="0"/>
                      <a:pt x="6346" y="0"/>
                    </a:cubicBezTo>
                    <a:cubicBezTo>
                      <a:pt x="5474" y="0"/>
                      <a:pt x="4712" y="865"/>
                      <a:pt x="4319" y="2152"/>
                    </a:cubicBezTo>
                    <a:cubicBezTo>
                      <a:pt x="4040" y="1704"/>
                      <a:pt x="3675" y="1435"/>
                      <a:pt x="3271" y="1435"/>
                    </a:cubicBezTo>
                    <a:cubicBezTo>
                      <a:pt x="2403" y="1435"/>
                      <a:pt x="1695" y="2697"/>
                      <a:pt x="1695" y="4254"/>
                    </a:cubicBezTo>
                    <a:cubicBezTo>
                      <a:pt x="1695" y="4286"/>
                      <a:pt x="1698" y="4311"/>
                      <a:pt x="1698" y="4337"/>
                    </a:cubicBezTo>
                    <a:cubicBezTo>
                      <a:pt x="1655" y="4337"/>
                      <a:pt x="1616" y="4331"/>
                      <a:pt x="1577" y="4331"/>
                    </a:cubicBezTo>
                    <a:cubicBezTo>
                      <a:pt x="704" y="4331"/>
                      <a:pt x="0" y="5593"/>
                      <a:pt x="0" y="7156"/>
                    </a:cubicBezTo>
                    <a:cubicBezTo>
                      <a:pt x="0" y="8661"/>
                      <a:pt x="658" y="9885"/>
                      <a:pt x="1484" y="9968"/>
                    </a:cubicBezTo>
                    <a:lnTo>
                      <a:pt x="8427" y="9974"/>
                    </a:lnTo>
                    <a:cubicBezTo>
                      <a:pt x="9296" y="9974"/>
                      <a:pt x="10000" y="8712"/>
                      <a:pt x="10000" y="7156"/>
                    </a:cubicBezTo>
                    <a:cubicBezTo>
                      <a:pt x="10000" y="5734"/>
                      <a:pt x="9417" y="4561"/>
                      <a:pt x="8656" y="4363"/>
                    </a:cubicBezTo>
                    <a:close/>
                  </a:path>
                </a:pathLst>
              </a:custGeom>
              <a:solidFill>
                <a:srgbClr val="FFFFFF">
                  <a:lumMod val="95000"/>
                </a:srgbClr>
              </a:solidFill>
              <a:ln w="38100">
                <a:solidFill>
                  <a:srgbClr val="FFFFFF">
                    <a:lumMod val="85000"/>
                  </a:srgbClr>
                </a:solidFill>
              </a:ln>
            </p:spPr>
            <p:txBody>
              <a:bodyPr vert="horz" wrap="square" lIns="91392" tIns="45696" rIns="91392" bIns="45696" numCol="1" anchor="t" anchorCtr="0" compatLnSpc="1">
                <a:prstTxWarp prst="textNoShape">
                  <a:avLst/>
                </a:prstTxWarp>
              </a:bodyPr>
              <a:lstStyle/>
              <a:p>
                <a:pPr defTabSz="913852">
                  <a:defRPr/>
                </a:pPr>
                <a:endParaRPr lang="en-US" sz="1200" kern="0" dirty="0">
                  <a:solidFill>
                    <a:sysClr val="windowText" lastClr="000000"/>
                  </a:solidFill>
                  <a:ea typeface="Calibri" charset="0"/>
                  <a:cs typeface="Calibri" charset="0"/>
                </a:endParaRPr>
              </a:p>
            </p:txBody>
          </p:sp>
          <p:grpSp>
            <p:nvGrpSpPr>
              <p:cNvPr id="99" name="Group 98"/>
              <p:cNvGrpSpPr>
                <a:grpSpLocks noChangeAspect="1"/>
              </p:cNvGrpSpPr>
              <p:nvPr/>
            </p:nvGrpSpPr>
            <p:grpSpPr>
              <a:xfrm>
                <a:off x="9513163" y="2613690"/>
                <a:ext cx="1332960" cy="294673"/>
                <a:chOff x="1549400" y="4437063"/>
                <a:chExt cx="8394700" cy="1855787"/>
              </a:xfrm>
            </p:grpSpPr>
            <p:sp>
              <p:nvSpPr>
                <p:cNvPr id="101" name="Freeform 9"/>
                <p:cNvSpPr>
                  <a:spLocks noEditPoints="1"/>
                </p:cNvSpPr>
                <p:nvPr/>
              </p:nvSpPr>
              <p:spPr bwMode="auto">
                <a:xfrm>
                  <a:off x="3649663" y="4789488"/>
                  <a:ext cx="1046163" cy="1149350"/>
                </a:xfrm>
                <a:custGeom>
                  <a:avLst/>
                  <a:gdLst>
                    <a:gd name="T0" fmla="*/ 280 w 280"/>
                    <a:gd name="T1" fmla="*/ 149 h 306"/>
                    <a:gd name="T2" fmla="*/ 263 w 280"/>
                    <a:gd name="T3" fmla="*/ 232 h 306"/>
                    <a:gd name="T4" fmla="*/ 213 w 280"/>
                    <a:gd name="T5" fmla="*/ 287 h 306"/>
                    <a:gd name="T6" fmla="*/ 139 w 280"/>
                    <a:gd name="T7" fmla="*/ 306 h 306"/>
                    <a:gd name="T8" fmla="*/ 67 w 280"/>
                    <a:gd name="T9" fmla="*/ 288 h 306"/>
                    <a:gd name="T10" fmla="*/ 17 w 280"/>
                    <a:gd name="T11" fmla="*/ 235 h 306"/>
                    <a:gd name="T12" fmla="*/ 0 w 280"/>
                    <a:gd name="T13" fmla="*/ 157 h 306"/>
                    <a:gd name="T14" fmla="*/ 18 w 280"/>
                    <a:gd name="T15" fmla="*/ 74 h 306"/>
                    <a:gd name="T16" fmla="*/ 68 w 280"/>
                    <a:gd name="T17" fmla="*/ 19 h 306"/>
                    <a:gd name="T18" fmla="*/ 144 w 280"/>
                    <a:gd name="T19" fmla="*/ 0 h 306"/>
                    <a:gd name="T20" fmla="*/ 215 w 280"/>
                    <a:gd name="T21" fmla="*/ 19 h 306"/>
                    <a:gd name="T22" fmla="*/ 263 w 280"/>
                    <a:gd name="T23" fmla="*/ 72 h 306"/>
                    <a:gd name="T24" fmla="*/ 280 w 280"/>
                    <a:gd name="T25" fmla="*/ 149 h 306"/>
                    <a:gd name="T26" fmla="*/ 244 w 280"/>
                    <a:gd name="T27" fmla="*/ 154 h 306"/>
                    <a:gd name="T28" fmla="*/ 217 w 280"/>
                    <a:gd name="T29" fmla="*/ 64 h 306"/>
                    <a:gd name="T30" fmla="*/ 141 w 280"/>
                    <a:gd name="T31" fmla="*/ 31 h 306"/>
                    <a:gd name="T32" fmla="*/ 87 w 280"/>
                    <a:gd name="T33" fmla="*/ 47 h 306"/>
                    <a:gd name="T34" fmla="*/ 50 w 280"/>
                    <a:gd name="T35" fmla="*/ 90 h 306"/>
                    <a:gd name="T36" fmla="*/ 36 w 280"/>
                    <a:gd name="T37" fmla="*/ 153 h 306"/>
                    <a:gd name="T38" fmla="*/ 49 w 280"/>
                    <a:gd name="T39" fmla="*/ 217 h 306"/>
                    <a:gd name="T40" fmla="*/ 85 w 280"/>
                    <a:gd name="T41" fmla="*/ 260 h 306"/>
                    <a:gd name="T42" fmla="*/ 139 w 280"/>
                    <a:gd name="T43" fmla="*/ 275 h 306"/>
                    <a:gd name="T44" fmla="*/ 216 w 280"/>
                    <a:gd name="T45" fmla="*/ 243 h 306"/>
                    <a:gd name="T46" fmla="*/ 244 w 280"/>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06">
                      <a:moveTo>
                        <a:pt x="280" y="149"/>
                      </a:moveTo>
                      <a:cubicBezTo>
                        <a:pt x="280" y="181"/>
                        <a:pt x="275" y="209"/>
                        <a:pt x="263" y="232"/>
                      </a:cubicBezTo>
                      <a:cubicBezTo>
                        <a:pt x="252" y="256"/>
                        <a:pt x="235" y="274"/>
                        <a:pt x="213" y="287"/>
                      </a:cubicBezTo>
                      <a:cubicBezTo>
                        <a:pt x="192" y="300"/>
                        <a:pt x="167" y="306"/>
                        <a:pt x="139" y="306"/>
                      </a:cubicBezTo>
                      <a:cubicBezTo>
                        <a:pt x="112" y="306"/>
                        <a:pt x="88" y="300"/>
                        <a:pt x="67" y="288"/>
                      </a:cubicBezTo>
                      <a:cubicBezTo>
                        <a:pt x="45" y="275"/>
                        <a:pt x="29" y="258"/>
                        <a:pt x="17" y="235"/>
                      </a:cubicBezTo>
                      <a:cubicBezTo>
                        <a:pt x="6" y="212"/>
                        <a:pt x="0" y="186"/>
                        <a:pt x="0" y="157"/>
                      </a:cubicBezTo>
                      <a:cubicBezTo>
                        <a:pt x="0" y="125"/>
                        <a:pt x="6" y="98"/>
                        <a:pt x="18" y="74"/>
                      </a:cubicBezTo>
                      <a:cubicBezTo>
                        <a:pt x="29" y="50"/>
                        <a:pt x="46" y="32"/>
                        <a:pt x="68" y="19"/>
                      </a:cubicBezTo>
                      <a:cubicBezTo>
                        <a:pt x="90" y="6"/>
                        <a:pt x="115" y="0"/>
                        <a:pt x="144" y="0"/>
                      </a:cubicBezTo>
                      <a:cubicBezTo>
                        <a:pt x="170" y="0"/>
                        <a:pt x="194" y="6"/>
                        <a:pt x="215" y="19"/>
                      </a:cubicBezTo>
                      <a:cubicBezTo>
                        <a:pt x="236" y="31"/>
                        <a:pt x="252" y="49"/>
                        <a:pt x="263" y="72"/>
                      </a:cubicBezTo>
                      <a:cubicBezTo>
                        <a:pt x="275" y="94"/>
                        <a:pt x="280" y="120"/>
                        <a:pt x="280" y="149"/>
                      </a:cubicBezTo>
                      <a:moveTo>
                        <a:pt x="244" y="154"/>
                      </a:moveTo>
                      <a:cubicBezTo>
                        <a:pt x="244" y="115"/>
                        <a:pt x="235" y="85"/>
                        <a:pt x="217" y="64"/>
                      </a:cubicBezTo>
                      <a:cubicBezTo>
                        <a:pt x="199" y="42"/>
                        <a:pt x="174" y="31"/>
                        <a:pt x="141" y="31"/>
                      </a:cubicBezTo>
                      <a:cubicBezTo>
                        <a:pt x="121" y="31"/>
                        <a:pt x="103" y="36"/>
                        <a:pt x="87" y="47"/>
                      </a:cubicBezTo>
                      <a:cubicBezTo>
                        <a:pt x="71" y="57"/>
                        <a:pt x="59" y="71"/>
                        <a:pt x="50" y="90"/>
                      </a:cubicBezTo>
                      <a:cubicBezTo>
                        <a:pt x="41" y="109"/>
                        <a:pt x="36" y="130"/>
                        <a:pt x="36" y="153"/>
                      </a:cubicBezTo>
                      <a:cubicBezTo>
                        <a:pt x="36" y="177"/>
                        <a:pt x="41" y="198"/>
                        <a:pt x="49" y="217"/>
                      </a:cubicBezTo>
                      <a:cubicBezTo>
                        <a:pt x="58" y="235"/>
                        <a:pt x="70" y="250"/>
                        <a:pt x="85" y="260"/>
                      </a:cubicBezTo>
                      <a:cubicBezTo>
                        <a:pt x="101" y="270"/>
                        <a:pt x="119" y="275"/>
                        <a:pt x="139" y="275"/>
                      </a:cubicBezTo>
                      <a:cubicBezTo>
                        <a:pt x="172" y="275"/>
                        <a:pt x="197" y="264"/>
                        <a:pt x="216" y="243"/>
                      </a:cubicBezTo>
                      <a:cubicBezTo>
                        <a:pt x="235" y="221"/>
                        <a:pt x="244" y="192"/>
                        <a:pt x="244" y="154"/>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102" name="Freeform 10"/>
                <p:cNvSpPr>
                  <a:spLocks/>
                </p:cNvSpPr>
                <p:nvPr/>
              </p:nvSpPr>
              <p:spPr bwMode="auto">
                <a:xfrm>
                  <a:off x="4773613" y="4725988"/>
                  <a:ext cx="477838" cy="1193800"/>
                </a:xfrm>
                <a:custGeom>
                  <a:avLst/>
                  <a:gdLst>
                    <a:gd name="T0" fmla="*/ 128 w 128"/>
                    <a:gd name="T1" fmla="*/ 35 h 318"/>
                    <a:gd name="T2" fmla="*/ 106 w 128"/>
                    <a:gd name="T3" fmla="*/ 29 h 318"/>
                    <a:gd name="T4" fmla="*/ 70 w 128"/>
                    <a:gd name="T5" fmla="*/ 74 h 318"/>
                    <a:gd name="T6" fmla="*/ 70 w 128"/>
                    <a:gd name="T7" fmla="*/ 107 h 318"/>
                    <a:gd name="T8" fmla="*/ 120 w 128"/>
                    <a:gd name="T9" fmla="*/ 107 h 318"/>
                    <a:gd name="T10" fmla="*/ 120 w 128"/>
                    <a:gd name="T11" fmla="*/ 135 h 318"/>
                    <a:gd name="T12" fmla="*/ 70 w 128"/>
                    <a:gd name="T13" fmla="*/ 135 h 318"/>
                    <a:gd name="T14" fmla="*/ 70 w 128"/>
                    <a:gd name="T15" fmla="*/ 318 h 318"/>
                    <a:gd name="T16" fmla="*/ 36 w 128"/>
                    <a:gd name="T17" fmla="*/ 318 h 318"/>
                    <a:gd name="T18" fmla="*/ 36 w 128"/>
                    <a:gd name="T19" fmla="*/ 135 h 318"/>
                    <a:gd name="T20" fmla="*/ 0 w 128"/>
                    <a:gd name="T21" fmla="*/ 135 h 318"/>
                    <a:gd name="T22" fmla="*/ 0 w 128"/>
                    <a:gd name="T23" fmla="*/ 107 h 318"/>
                    <a:gd name="T24" fmla="*/ 36 w 128"/>
                    <a:gd name="T25" fmla="*/ 107 h 318"/>
                    <a:gd name="T26" fmla="*/ 36 w 128"/>
                    <a:gd name="T27" fmla="*/ 72 h 318"/>
                    <a:gd name="T28" fmla="*/ 55 w 128"/>
                    <a:gd name="T29" fmla="*/ 20 h 318"/>
                    <a:gd name="T30" fmla="*/ 104 w 128"/>
                    <a:gd name="T31" fmla="*/ 0 h 318"/>
                    <a:gd name="T32" fmla="*/ 128 w 128"/>
                    <a:gd name="T33" fmla="*/ 4 h 318"/>
                    <a:gd name="T34" fmla="*/ 128 w 128"/>
                    <a:gd name="T35" fmla="*/ 3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318">
                      <a:moveTo>
                        <a:pt x="128" y="35"/>
                      </a:moveTo>
                      <a:cubicBezTo>
                        <a:pt x="122" y="31"/>
                        <a:pt x="114" y="29"/>
                        <a:pt x="106" y="29"/>
                      </a:cubicBezTo>
                      <a:cubicBezTo>
                        <a:pt x="82" y="29"/>
                        <a:pt x="70" y="44"/>
                        <a:pt x="70" y="74"/>
                      </a:cubicBezTo>
                      <a:cubicBezTo>
                        <a:pt x="70" y="107"/>
                        <a:pt x="70" y="107"/>
                        <a:pt x="70" y="107"/>
                      </a:cubicBezTo>
                      <a:cubicBezTo>
                        <a:pt x="120" y="107"/>
                        <a:pt x="120" y="107"/>
                        <a:pt x="120" y="107"/>
                      </a:cubicBezTo>
                      <a:cubicBezTo>
                        <a:pt x="120" y="135"/>
                        <a:pt x="120" y="135"/>
                        <a:pt x="120" y="135"/>
                      </a:cubicBezTo>
                      <a:cubicBezTo>
                        <a:pt x="70" y="135"/>
                        <a:pt x="70" y="135"/>
                        <a:pt x="70" y="135"/>
                      </a:cubicBezTo>
                      <a:cubicBezTo>
                        <a:pt x="70" y="318"/>
                        <a:pt x="70" y="318"/>
                        <a:pt x="70" y="318"/>
                      </a:cubicBezTo>
                      <a:cubicBezTo>
                        <a:pt x="36" y="318"/>
                        <a:pt x="36" y="318"/>
                        <a:pt x="36" y="318"/>
                      </a:cubicBezTo>
                      <a:cubicBezTo>
                        <a:pt x="36" y="135"/>
                        <a:pt x="36" y="135"/>
                        <a:pt x="36" y="135"/>
                      </a:cubicBezTo>
                      <a:cubicBezTo>
                        <a:pt x="0" y="135"/>
                        <a:pt x="0" y="135"/>
                        <a:pt x="0" y="135"/>
                      </a:cubicBezTo>
                      <a:cubicBezTo>
                        <a:pt x="0" y="107"/>
                        <a:pt x="0" y="107"/>
                        <a:pt x="0" y="107"/>
                      </a:cubicBezTo>
                      <a:cubicBezTo>
                        <a:pt x="36" y="107"/>
                        <a:pt x="36" y="107"/>
                        <a:pt x="36" y="107"/>
                      </a:cubicBezTo>
                      <a:cubicBezTo>
                        <a:pt x="36" y="72"/>
                        <a:pt x="36" y="72"/>
                        <a:pt x="36" y="72"/>
                      </a:cubicBezTo>
                      <a:cubicBezTo>
                        <a:pt x="36" y="51"/>
                        <a:pt x="43" y="33"/>
                        <a:pt x="55" y="20"/>
                      </a:cubicBezTo>
                      <a:cubicBezTo>
                        <a:pt x="68" y="7"/>
                        <a:pt x="84" y="0"/>
                        <a:pt x="104" y="0"/>
                      </a:cubicBezTo>
                      <a:cubicBezTo>
                        <a:pt x="114" y="0"/>
                        <a:pt x="122" y="2"/>
                        <a:pt x="128" y="4"/>
                      </a:cubicBezTo>
                      <a:lnTo>
                        <a:pt x="128" y="35"/>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103" name="Freeform 11"/>
                <p:cNvSpPr>
                  <a:spLocks/>
                </p:cNvSpPr>
                <p:nvPr/>
              </p:nvSpPr>
              <p:spPr bwMode="auto">
                <a:xfrm>
                  <a:off x="5211763" y="4725988"/>
                  <a:ext cx="477838" cy="1193800"/>
                </a:xfrm>
                <a:custGeom>
                  <a:avLst/>
                  <a:gdLst>
                    <a:gd name="T0" fmla="*/ 128 w 128"/>
                    <a:gd name="T1" fmla="*/ 35 h 318"/>
                    <a:gd name="T2" fmla="*/ 106 w 128"/>
                    <a:gd name="T3" fmla="*/ 29 h 318"/>
                    <a:gd name="T4" fmla="*/ 70 w 128"/>
                    <a:gd name="T5" fmla="*/ 74 h 318"/>
                    <a:gd name="T6" fmla="*/ 70 w 128"/>
                    <a:gd name="T7" fmla="*/ 107 h 318"/>
                    <a:gd name="T8" fmla="*/ 120 w 128"/>
                    <a:gd name="T9" fmla="*/ 107 h 318"/>
                    <a:gd name="T10" fmla="*/ 120 w 128"/>
                    <a:gd name="T11" fmla="*/ 135 h 318"/>
                    <a:gd name="T12" fmla="*/ 70 w 128"/>
                    <a:gd name="T13" fmla="*/ 135 h 318"/>
                    <a:gd name="T14" fmla="*/ 70 w 128"/>
                    <a:gd name="T15" fmla="*/ 318 h 318"/>
                    <a:gd name="T16" fmla="*/ 36 w 128"/>
                    <a:gd name="T17" fmla="*/ 318 h 318"/>
                    <a:gd name="T18" fmla="*/ 36 w 128"/>
                    <a:gd name="T19" fmla="*/ 135 h 318"/>
                    <a:gd name="T20" fmla="*/ 0 w 128"/>
                    <a:gd name="T21" fmla="*/ 135 h 318"/>
                    <a:gd name="T22" fmla="*/ 0 w 128"/>
                    <a:gd name="T23" fmla="*/ 107 h 318"/>
                    <a:gd name="T24" fmla="*/ 36 w 128"/>
                    <a:gd name="T25" fmla="*/ 107 h 318"/>
                    <a:gd name="T26" fmla="*/ 36 w 128"/>
                    <a:gd name="T27" fmla="*/ 72 h 318"/>
                    <a:gd name="T28" fmla="*/ 55 w 128"/>
                    <a:gd name="T29" fmla="*/ 20 h 318"/>
                    <a:gd name="T30" fmla="*/ 104 w 128"/>
                    <a:gd name="T31" fmla="*/ 0 h 318"/>
                    <a:gd name="T32" fmla="*/ 128 w 128"/>
                    <a:gd name="T33" fmla="*/ 4 h 318"/>
                    <a:gd name="T34" fmla="*/ 128 w 128"/>
                    <a:gd name="T35" fmla="*/ 3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318">
                      <a:moveTo>
                        <a:pt x="128" y="35"/>
                      </a:moveTo>
                      <a:cubicBezTo>
                        <a:pt x="122" y="31"/>
                        <a:pt x="114" y="29"/>
                        <a:pt x="106" y="29"/>
                      </a:cubicBezTo>
                      <a:cubicBezTo>
                        <a:pt x="82" y="29"/>
                        <a:pt x="70" y="44"/>
                        <a:pt x="70" y="74"/>
                      </a:cubicBezTo>
                      <a:cubicBezTo>
                        <a:pt x="70" y="107"/>
                        <a:pt x="70" y="107"/>
                        <a:pt x="70" y="107"/>
                      </a:cubicBezTo>
                      <a:cubicBezTo>
                        <a:pt x="120" y="107"/>
                        <a:pt x="120" y="107"/>
                        <a:pt x="120" y="107"/>
                      </a:cubicBezTo>
                      <a:cubicBezTo>
                        <a:pt x="120" y="135"/>
                        <a:pt x="120" y="135"/>
                        <a:pt x="120" y="135"/>
                      </a:cubicBezTo>
                      <a:cubicBezTo>
                        <a:pt x="70" y="135"/>
                        <a:pt x="70" y="135"/>
                        <a:pt x="70" y="135"/>
                      </a:cubicBezTo>
                      <a:cubicBezTo>
                        <a:pt x="70" y="318"/>
                        <a:pt x="70" y="318"/>
                        <a:pt x="70" y="318"/>
                      </a:cubicBezTo>
                      <a:cubicBezTo>
                        <a:pt x="36" y="318"/>
                        <a:pt x="36" y="318"/>
                        <a:pt x="36" y="318"/>
                      </a:cubicBezTo>
                      <a:cubicBezTo>
                        <a:pt x="36" y="135"/>
                        <a:pt x="36" y="135"/>
                        <a:pt x="36" y="135"/>
                      </a:cubicBezTo>
                      <a:cubicBezTo>
                        <a:pt x="0" y="135"/>
                        <a:pt x="0" y="135"/>
                        <a:pt x="0" y="135"/>
                      </a:cubicBezTo>
                      <a:cubicBezTo>
                        <a:pt x="0" y="107"/>
                        <a:pt x="0" y="107"/>
                        <a:pt x="0" y="107"/>
                      </a:cubicBezTo>
                      <a:cubicBezTo>
                        <a:pt x="36" y="107"/>
                        <a:pt x="36" y="107"/>
                        <a:pt x="36" y="107"/>
                      </a:cubicBezTo>
                      <a:cubicBezTo>
                        <a:pt x="36" y="72"/>
                        <a:pt x="36" y="72"/>
                        <a:pt x="36" y="72"/>
                      </a:cubicBezTo>
                      <a:cubicBezTo>
                        <a:pt x="36" y="51"/>
                        <a:pt x="43" y="33"/>
                        <a:pt x="55" y="20"/>
                      </a:cubicBezTo>
                      <a:cubicBezTo>
                        <a:pt x="68" y="7"/>
                        <a:pt x="84" y="0"/>
                        <a:pt x="104" y="0"/>
                      </a:cubicBezTo>
                      <a:cubicBezTo>
                        <a:pt x="114" y="0"/>
                        <a:pt x="122" y="2"/>
                        <a:pt x="128" y="4"/>
                      </a:cubicBezTo>
                      <a:lnTo>
                        <a:pt x="128" y="35"/>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104" name="Freeform 12"/>
                <p:cNvSpPr>
                  <a:spLocks noEditPoints="1"/>
                </p:cNvSpPr>
                <p:nvPr/>
              </p:nvSpPr>
              <p:spPr bwMode="auto">
                <a:xfrm>
                  <a:off x="5756275" y="4759325"/>
                  <a:ext cx="168275" cy="1160462"/>
                </a:xfrm>
                <a:custGeom>
                  <a:avLst/>
                  <a:gdLst>
                    <a:gd name="T0" fmla="*/ 45 w 45"/>
                    <a:gd name="T1" fmla="*/ 22 h 309"/>
                    <a:gd name="T2" fmla="*/ 38 w 45"/>
                    <a:gd name="T3" fmla="*/ 38 h 309"/>
                    <a:gd name="T4" fmla="*/ 22 w 45"/>
                    <a:gd name="T5" fmla="*/ 44 h 309"/>
                    <a:gd name="T6" fmla="*/ 7 w 45"/>
                    <a:gd name="T7" fmla="*/ 38 h 309"/>
                    <a:gd name="T8" fmla="*/ 0 w 45"/>
                    <a:gd name="T9" fmla="*/ 22 h 309"/>
                    <a:gd name="T10" fmla="*/ 7 w 45"/>
                    <a:gd name="T11" fmla="*/ 6 h 309"/>
                    <a:gd name="T12" fmla="*/ 22 w 45"/>
                    <a:gd name="T13" fmla="*/ 0 h 309"/>
                    <a:gd name="T14" fmla="*/ 38 w 45"/>
                    <a:gd name="T15" fmla="*/ 6 h 309"/>
                    <a:gd name="T16" fmla="*/ 45 w 45"/>
                    <a:gd name="T17" fmla="*/ 22 h 309"/>
                    <a:gd name="T18" fmla="*/ 39 w 45"/>
                    <a:gd name="T19" fmla="*/ 309 h 309"/>
                    <a:gd name="T20" fmla="*/ 5 w 45"/>
                    <a:gd name="T21" fmla="*/ 309 h 309"/>
                    <a:gd name="T22" fmla="*/ 5 w 45"/>
                    <a:gd name="T23" fmla="*/ 98 h 309"/>
                    <a:gd name="T24" fmla="*/ 39 w 45"/>
                    <a:gd name="T25" fmla="*/ 98 h 309"/>
                    <a:gd name="T26" fmla="*/ 39 w 45"/>
                    <a:gd name="T27"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09">
                      <a:moveTo>
                        <a:pt x="45" y="22"/>
                      </a:moveTo>
                      <a:cubicBezTo>
                        <a:pt x="45" y="28"/>
                        <a:pt x="42" y="33"/>
                        <a:pt x="38" y="38"/>
                      </a:cubicBezTo>
                      <a:cubicBezTo>
                        <a:pt x="34" y="42"/>
                        <a:pt x="28" y="44"/>
                        <a:pt x="22" y="44"/>
                      </a:cubicBezTo>
                      <a:cubicBezTo>
                        <a:pt x="16" y="44"/>
                        <a:pt x="11" y="42"/>
                        <a:pt x="7" y="38"/>
                      </a:cubicBezTo>
                      <a:cubicBezTo>
                        <a:pt x="2" y="34"/>
                        <a:pt x="0" y="28"/>
                        <a:pt x="0" y="22"/>
                      </a:cubicBezTo>
                      <a:cubicBezTo>
                        <a:pt x="0" y="16"/>
                        <a:pt x="2" y="11"/>
                        <a:pt x="7" y="6"/>
                      </a:cubicBezTo>
                      <a:cubicBezTo>
                        <a:pt x="11" y="2"/>
                        <a:pt x="16" y="0"/>
                        <a:pt x="22" y="0"/>
                      </a:cubicBezTo>
                      <a:cubicBezTo>
                        <a:pt x="29" y="0"/>
                        <a:pt x="34" y="2"/>
                        <a:pt x="38" y="6"/>
                      </a:cubicBezTo>
                      <a:cubicBezTo>
                        <a:pt x="43" y="11"/>
                        <a:pt x="45" y="16"/>
                        <a:pt x="45" y="22"/>
                      </a:cubicBezTo>
                      <a:moveTo>
                        <a:pt x="39" y="309"/>
                      </a:moveTo>
                      <a:cubicBezTo>
                        <a:pt x="5" y="309"/>
                        <a:pt x="5" y="309"/>
                        <a:pt x="5" y="309"/>
                      </a:cubicBezTo>
                      <a:cubicBezTo>
                        <a:pt x="5" y="98"/>
                        <a:pt x="5" y="98"/>
                        <a:pt x="5" y="98"/>
                      </a:cubicBezTo>
                      <a:cubicBezTo>
                        <a:pt x="39" y="98"/>
                        <a:pt x="39" y="98"/>
                        <a:pt x="39" y="98"/>
                      </a:cubicBezTo>
                      <a:lnTo>
                        <a:pt x="39" y="309"/>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105" name="Freeform 13"/>
                <p:cNvSpPr>
                  <a:spLocks/>
                </p:cNvSpPr>
                <p:nvPr/>
              </p:nvSpPr>
              <p:spPr bwMode="auto">
                <a:xfrm>
                  <a:off x="6032500" y="5105400"/>
                  <a:ext cx="593725" cy="833437"/>
                </a:xfrm>
                <a:custGeom>
                  <a:avLst/>
                  <a:gdLst>
                    <a:gd name="T0" fmla="*/ 158 w 159"/>
                    <a:gd name="T1" fmla="*/ 208 h 222"/>
                    <a:gd name="T2" fmla="*/ 100 w 159"/>
                    <a:gd name="T3" fmla="*/ 222 h 222"/>
                    <a:gd name="T4" fmla="*/ 48 w 159"/>
                    <a:gd name="T5" fmla="*/ 209 h 222"/>
                    <a:gd name="T6" fmla="*/ 12 w 159"/>
                    <a:gd name="T7" fmla="*/ 171 h 222"/>
                    <a:gd name="T8" fmla="*/ 0 w 159"/>
                    <a:gd name="T9" fmla="*/ 117 h 222"/>
                    <a:gd name="T10" fmla="*/ 30 w 159"/>
                    <a:gd name="T11" fmla="*/ 32 h 222"/>
                    <a:gd name="T12" fmla="*/ 110 w 159"/>
                    <a:gd name="T13" fmla="*/ 0 h 222"/>
                    <a:gd name="T14" fmla="*/ 159 w 159"/>
                    <a:gd name="T15" fmla="*/ 11 h 222"/>
                    <a:gd name="T16" fmla="*/ 159 w 159"/>
                    <a:gd name="T17" fmla="*/ 46 h 222"/>
                    <a:gd name="T18" fmla="*/ 108 w 159"/>
                    <a:gd name="T19" fmla="*/ 29 h 222"/>
                    <a:gd name="T20" fmla="*/ 55 w 159"/>
                    <a:gd name="T21" fmla="*/ 53 h 222"/>
                    <a:gd name="T22" fmla="*/ 34 w 159"/>
                    <a:gd name="T23" fmla="*/ 114 h 222"/>
                    <a:gd name="T24" fmla="*/ 54 w 159"/>
                    <a:gd name="T25" fmla="*/ 172 h 222"/>
                    <a:gd name="T26" fmla="*/ 106 w 159"/>
                    <a:gd name="T27" fmla="*/ 193 h 222"/>
                    <a:gd name="T28" fmla="*/ 158 w 159"/>
                    <a:gd name="T29" fmla="*/ 175 h 222"/>
                    <a:gd name="T30" fmla="*/ 158 w 159"/>
                    <a:gd name="T31" fmla="*/ 20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22">
                      <a:moveTo>
                        <a:pt x="158" y="208"/>
                      </a:moveTo>
                      <a:cubicBezTo>
                        <a:pt x="142" y="217"/>
                        <a:pt x="123" y="222"/>
                        <a:pt x="100" y="222"/>
                      </a:cubicBezTo>
                      <a:cubicBezTo>
                        <a:pt x="81" y="222"/>
                        <a:pt x="64" y="218"/>
                        <a:pt x="48" y="209"/>
                      </a:cubicBezTo>
                      <a:cubicBezTo>
                        <a:pt x="33" y="200"/>
                        <a:pt x="21" y="188"/>
                        <a:pt x="12" y="171"/>
                      </a:cubicBezTo>
                      <a:cubicBezTo>
                        <a:pt x="4" y="155"/>
                        <a:pt x="0" y="137"/>
                        <a:pt x="0" y="117"/>
                      </a:cubicBezTo>
                      <a:cubicBezTo>
                        <a:pt x="0" y="82"/>
                        <a:pt x="10" y="54"/>
                        <a:pt x="30" y="32"/>
                      </a:cubicBezTo>
                      <a:cubicBezTo>
                        <a:pt x="50" y="11"/>
                        <a:pt x="76" y="0"/>
                        <a:pt x="110" y="0"/>
                      </a:cubicBezTo>
                      <a:cubicBezTo>
                        <a:pt x="128" y="0"/>
                        <a:pt x="145" y="4"/>
                        <a:pt x="159" y="11"/>
                      </a:cubicBezTo>
                      <a:cubicBezTo>
                        <a:pt x="159" y="46"/>
                        <a:pt x="159" y="46"/>
                        <a:pt x="159" y="46"/>
                      </a:cubicBezTo>
                      <a:cubicBezTo>
                        <a:pt x="143" y="35"/>
                        <a:pt x="126" y="29"/>
                        <a:pt x="108" y="29"/>
                      </a:cubicBezTo>
                      <a:cubicBezTo>
                        <a:pt x="86" y="29"/>
                        <a:pt x="69" y="37"/>
                        <a:pt x="55" y="53"/>
                      </a:cubicBezTo>
                      <a:cubicBezTo>
                        <a:pt x="41" y="69"/>
                        <a:pt x="34" y="89"/>
                        <a:pt x="34" y="114"/>
                      </a:cubicBezTo>
                      <a:cubicBezTo>
                        <a:pt x="34" y="138"/>
                        <a:pt x="41" y="158"/>
                        <a:pt x="54" y="172"/>
                      </a:cubicBezTo>
                      <a:cubicBezTo>
                        <a:pt x="67" y="186"/>
                        <a:pt x="84" y="193"/>
                        <a:pt x="106" y="193"/>
                      </a:cubicBezTo>
                      <a:cubicBezTo>
                        <a:pt x="125" y="193"/>
                        <a:pt x="142" y="187"/>
                        <a:pt x="158" y="175"/>
                      </a:cubicBezTo>
                      <a:lnTo>
                        <a:pt x="158" y="208"/>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106" name="Freeform 14"/>
                <p:cNvSpPr>
                  <a:spLocks noEditPoints="1"/>
                </p:cNvSpPr>
                <p:nvPr/>
              </p:nvSpPr>
              <p:spPr bwMode="auto">
                <a:xfrm>
                  <a:off x="6713538" y="5105400"/>
                  <a:ext cx="690563" cy="833437"/>
                </a:xfrm>
                <a:custGeom>
                  <a:avLst/>
                  <a:gdLst>
                    <a:gd name="T0" fmla="*/ 185 w 185"/>
                    <a:gd name="T1" fmla="*/ 120 h 222"/>
                    <a:gd name="T2" fmla="*/ 35 w 185"/>
                    <a:gd name="T3" fmla="*/ 120 h 222"/>
                    <a:gd name="T4" fmla="*/ 54 w 185"/>
                    <a:gd name="T5" fmla="*/ 175 h 222"/>
                    <a:gd name="T6" fmla="*/ 104 w 185"/>
                    <a:gd name="T7" fmla="*/ 193 h 222"/>
                    <a:gd name="T8" fmla="*/ 170 w 185"/>
                    <a:gd name="T9" fmla="*/ 170 h 222"/>
                    <a:gd name="T10" fmla="*/ 170 w 185"/>
                    <a:gd name="T11" fmla="*/ 202 h 222"/>
                    <a:gd name="T12" fmla="*/ 96 w 185"/>
                    <a:gd name="T13" fmla="*/ 222 h 222"/>
                    <a:gd name="T14" fmla="*/ 25 w 185"/>
                    <a:gd name="T15" fmla="*/ 193 h 222"/>
                    <a:gd name="T16" fmla="*/ 0 w 185"/>
                    <a:gd name="T17" fmla="*/ 112 h 222"/>
                    <a:gd name="T18" fmla="*/ 13 w 185"/>
                    <a:gd name="T19" fmla="*/ 55 h 222"/>
                    <a:gd name="T20" fmla="*/ 48 w 185"/>
                    <a:gd name="T21" fmla="*/ 15 h 222"/>
                    <a:gd name="T22" fmla="*/ 97 w 185"/>
                    <a:gd name="T23" fmla="*/ 0 h 222"/>
                    <a:gd name="T24" fmla="*/ 162 w 185"/>
                    <a:gd name="T25" fmla="*/ 27 h 222"/>
                    <a:gd name="T26" fmla="*/ 185 w 185"/>
                    <a:gd name="T27" fmla="*/ 102 h 222"/>
                    <a:gd name="T28" fmla="*/ 185 w 185"/>
                    <a:gd name="T29" fmla="*/ 120 h 222"/>
                    <a:gd name="T30" fmla="*/ 150 w 185"/>
                    <a:gd name="T31" fmla="*/ 91 h 222"/>
                    <a:gd name="T32" fmla="*/ 136 w 185"/>
                    <a:gd name="T33" fmla="*/ 46 h 222"/>
                    <a:gd name="T34" fmla="*/ 97 w 185"/>
                    <a:gd name="T35" fmla="*/ 29 h 222"/>
                    <a:gd name="T36" fmla="*/ 57 w 185"/>
                    <a:gd name="T37" fmla="*/ 46 h 222"/>
                    <a:gd name="T38" fmla="*/ 36 w 185"/>
                    <a:gd name="T39" fmla="*/ 91 h 222"/>
                    <a:gd name="T40" fmla="*/ 150 w 185"/>
                    <a:gd name="T41" fmla="*/ 9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222">
                      <a:moveTo>
                        <a:pt x="185" y="120"/>
                      </a:moveTo>
                      <a:cubicBezTo>
                        <a:pt x="35" y="120"/>
                        <a:pt x="35" y="120"/>
                        <a:pt x="35" y="120"/>
                      </a:cubicBezTo>
                      <a:cubicBezTo>
                        <a:pt x="36" y="144"/>
                        <a:pt x="42" y="162"/>
                        <a:pt x="54" y="175"/>
                      </a:cubicBezTo>
                      <a:cubicBezTo>
                        <a:pt x="66" y="187"/>
                        <a:pt x="83" y="193"/>
                        <a:pt x="104" y="193"/>
                      </a:cubicBezTo>
                      <a:cubicBezTo>
                        <a:pt x="128" y="193"/>
                        <a:pt x="150" y="186"/>
                        <a:pt x="170" y="170"/>
                      </a:cubicBezTo>
                      <a:cubicBezTo>
                        <a:pt x="170" y="202"/>
                        <a:pt x="170" y="202"/>
                        <a:pt x="170" y="202"/>
                      </a:cubicBezTo>
                      <a:cubicBezTo>
                        <a:pt x="151" y="216"/>
                        <a:pt x="127" y="222"/>
                        <a:pt x="96" y="222"/>
                      </a:cubicBezTo>
                      <a:cubicBezTo>
                        <a:pt x="66" y="222"/>
                        <a:pt x="42" y="213"/>
                        <a:pt x="25" y="193"/>
                      </a:cubicBezTo>
                      <a:cubicBezTo>
                        <a:pt x="9" y="174"/>
                        <a:pt x="0" y="147"/>
                        <a:pt x="0" y="112"/>
                      </a:cubicBezTo>
                      <a:cubicBezTo>
                        <a:pt x="0" y="91"/>
                        <a:pt x="4" y="72"/>
                        <a:pt x="13" y="55"/>
                      </a:cubicBezTo>
                      <a:cubicBezTo>
                        <a:pt x="21" y="38"/>
                        <a:pt x="33" y="24"/>
                        <a:pt x="48" y="15"/>
                      </a:cubicBezTo>
                      <a:cubicBezTo>
                        <a:pt x="63" y="5"/>
                        <a:pt x="79" y="0"/>
                        <a:pt x="97" y="0"/>
                      </a:cubicBezTo>
                      <a:cubicBezTo>
                        <a:pt x="125" y="0"/>
                        <a:pt x="146" y="9"/>
                        <a:pt x="162" y="27"/>
                      </a:cubicBezTo>
                      <a:cubicBezTo>
                        <a:pt x="177" y="45"/>
                        <a:pt x="185" y="70"/>
                        <a:pt x="185" y="102"/>
                      </a:cubicBezTo>
                      <a:lnTo>
                        <a:pt x="185" y="120"/>
                      </a:lnTo>
                      <a:close/>
                      <a:moveTo>
                        <a:pt x="150" y="91"/>
                      </a:moveTo>
                      <a:cubicBezTo>
                        <a:pt x="150" y="72"/>
                        <a:pt x="145" y="56"/>
                        <a:pt x="136" y="46"/>
                      </a:cubicBezTo>
                      <a:cubicBezTo>
                        <a:pt x="127" y="35"/>
                        <a:pt x="114" y="29"/>
                        <a:pt x="97" y="29"/>
                      </a:cubicBezTo>
                      <a:cubicBezTo>
                        <a:pt x="81" y="29"/>
                        <a:pt x="68" y="35"/>
                        <a:pt x="57" y="46"/>
                      </a:cubicBezTo>
                      <a:cubicBezTo>
                        <a:pt x="46" y="58"/>
                        <a:pt x="38" y="73"/>
                        <a:pt x="36" y="91"/>
                      </a:cubicBezTo>
                      <a:lnTo>
                        <a:pt x="150" y="91"/>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107" name="Freeform 15"/>
                <p:cNvSpPr>
                  <a:spLocks/>
                </p:cNvSpPr>
                <p:nvPr/>
              </p:nvSpPr>
              <p:spPr bwMode="auto">
                <a:xfrm>
                  <a:off x="7724775" y="4789488"/>
                  <a:ext cx="642938" cy="1149350"/>
                </a:xfrm>
                <a:custGeom>
                  <a:avLst/>
                  <a:gdLst>
                    <a:gd name="T0" fmla="*/ 172 w 172"/>
                    <a:gd name="T1" fmla="*/ 217 h 306"/>
                    <a:gd name="T2" fmla="*/ 143 w 172"/>
                    <a:gd name="T3" fmla="*/ 282 h 306"/>
                    <a:gd name="T4" fmla="*/ 67 w 172"/>
                    <a:gd name="T5" fmla="*/ 306 h 306"/>
                    <a:gd name="T6" fmla="*/ 0 w 172"/>
                    <a:gd name="T7" fmla="*/ 290 h 306"/>
                    <a:gd name="T8" fmla="*/ 0 w 172"/>
                    <a:gd name="T9" fmla="*/ 254 h 306"/>
                    <a:gd name="T10" fmla="*/ 69 w 172"/>
                    <a:gd name="T11" fmla="*/ 277 h 306"/>
                    <a:gd name="T12" fmla="*/ 118 w 172"/>
                    <a:gd name="T13" fmla="*/ 262 h 306"/>
                    <a:gd name="T14" fmla="*/ 137 w 172"/>
                    <a:gd name="T15" fmla="*/ 220 h 306"/>
                    <a:gd name="T16" fmla="*/ 54 w 172"/>
                    <a:gd name="T17" fmla="*/ 162 h 306"/>
                    <a:gd name="T18" fmla="*/ 30 w 172"/>
                    <a:gd name="T19" fmla="*/ 162 h 306"/>
                    <a:gd name="T20" fmla="*/ 30 w 172"/>
                    <a:gd name="T21" fmla="*/ 134 h 306"/>
                    <a:gd name="T22" fmla="*/ 53 w 172"/>
                    <a:gd name="T23" fmla="*/ 134 h 306"/>
                    <a:gd name="T24" fmla="*/ 126 w 172"/>
                    <a:gd name="T25" fmla="*/ 79 h 306"/>
                    <a:gd name="T26" fmla="*/ 70 w 172"/>
                    <a:gd name="T27" fmla="*/ 29 h 306"/>
                    <a:gd name="T28" fmla="*/ 11 w 172"/>
                    <a:gd name="T29" fmla="*/ 50 h 306"/>
                    <a:gd name="T30" fmla="*/ 11 w 172"/>
                    <a:gd name="T31" fmla="*/ 17 h 306"/>
                    <a:gd name="T32" fmla="*/ 79 w 172"/>
                    <a:gd name="T33" fmla="*/ 0 h 306"/>
                    <a:gd name="T34" fmla="*/ 138 w 172"/>
                    <a:gd name="T35" fmla="*/ 19 h 306"/>
                    <a:gd name="T36" fmla="*/ 161 w 172"/>
                    <a:gd name="T37" fmla="*/ 71 h 306"/>
                    <a:gd name="T38" fmla="*/ 102 w 172"/>
                    <a:gd name="T39" fmla="*/ 146 h 306"/>
                    <a:gd name="T40" fmla="*/ 102 w 172"/>
                    <a:gd name="T41" fmla="*/ 147 h 306"/>
                    <a:gd name="T42" fmla="*/ 152 w 172"/>
                    <a:gd name="T43" fmla="*/ 169 h 306"/>
                    <a:gd name="T44" fmla="*/ 172 w 172"/>
                    <a:gd name="T45" fmla="*/ 21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306">
                      <a:moveTo>
                        <a:pt x="172" y="217"/>
                      </a:moveTo>
                      <a:cubicBezTo>
                        <a:pt x="172" y="244"/>
                        <a:pt x="162" y="266"/>
                        <a:pt x="143" y="282"/>
                      </a:cubicBezTo>
                      <a:cubicBezTo>
                        <a:pt x="124" y="298"/>
                        <a:pt x="98" y="306"/>
                        <a:pt x="67" y="306"/>
                      </a:cubicBezTo>
                      <a:cubicBezTo>
                        <a:pt x="39" y="306"/>
                        <a:pt x="17" y="301"/>
                        <a:pt x="0" y="290"/>
                      </a:cubicBezTo>
                      <a:cubicBezTo>
                        <a:pt x="0" y="254"/>
                        <a:pt x="0" y="254"/>
                        <a:pt x="0" y="254"/>
                      </a:cubicBezTo>
                      <a:cubicBezTo>
                        <a:pt x="20" y="270"/>
                        <a:pt x="43" y="277"/>
                        <a:pt x="69" y="277"/>
                      </a:cubicBezTo>
                      <a:cubicBezTo>
                        <a:pt x="89" y="277"/>
                        <a:pt x="106" y="272"/>
                        <a:pt x="118" y="262"/>
                      </a:cubicBezTo>
                      <a:cubicBezTo>
                        <a:pt x="131" y="252"/>
                        <a:pt x="137" y="238"/>
                        <a:pt x="137" y="220"/>
                      </a:cubicBezTo>
                      <a:cubicBezTo>
                        <a:pt x="137" y="182"/>
                        <a:pt x="109" y="162"/>
                        <a:pt x="54" y="162"/>
                      </a:cubicBezTo>
                      <a:cubicBezTo>
                        <a:pt x="30" y="162"/>
                        <a:pt x="30" y="162"/>
                        <a:pt x="30" y="162"/>
                      </a:cubicBezTo>
                      <a:cubicBezTo>
                        <a:pt x="30" y="134"/>
                        <a:pt x="30" y="134"/>
                        <a:pt x="30" y="134"/>
                      </a:cubicBezTo>
                      <a:cubicBezTo>
                        <a:pt x="53" y="134"/>
                        <a:pt x="53" y="134"/>
                        <a:pt x="53" y="134"/>
                      </a:cubicBezTo>
                      <a:cubicBezTo>
                        <a:pt x="102" y="134"/>
                        <a:pt x="126" y="115"/>
                        <a:pt x="126" y="79"/>
                      </a:cubicBezTo>
                      <a:cubicBezTo>
                        <a:pt x="126" y="45"/>
                        <a:pt x="107" y="29"/>
                        <a:pt x="70" y="29"/>
                      </a:cubicBezTo>
                      <a:cubicBezTo>
                        <a:pt x="49" y="29"/>
                        <a:pt x="30" y="36"/>
                        <a:pt x="11" y="50"/>
                      </a:cubicBezTo>
                      <a:cubicBezTo>
                        <a:pt x="11" y="17"/>
                        <a:pt x="11" y="17"/>
                        <a:pt x="11" y="17"/>
                      </a:cubicBezTo>
                      <a:cubicBezTo>
                        <a:pt x="30" y="6"/>
                        <a:pt x="53" y="0"/>
                        <a:pt x="79" y="0"/>
                      </a:cubicBezTo>
                      <a:cubicBezTo>
                        <a:pt x="103" y="0"/>
                        <a:pt x="123" y="6"/>
                        <a:pt x="138" y="19"/>
                      </a:cubicBezTo>
                      <a:cubicBezTo>
                        <a:pt x="153" y="32"/>
                        <a:pt x="161" y="50"/>
                        <a:pt x="161" y="71"/>
                      </a:cubicBezTo>
                      <a:cubicBezTo>
                        <a:pt x="161" y="110"/>
                        <a:pt x="141" y="135"/>
                        <a:pt x="102" y="146"/>
                      </a:cubicBezTo>
                      <a:cubicBezTo>
                        <a:pt x="102" y="147"/>
                        <a:pt x="102" y="147"/>
                        <a:pt x="102" y="147"/>
                      </a:cubicBezTo>
                      <a:cubicBezTo>
                        <a:pt x="123" y="149"/>
                        <a:pt x="139" y="157"/>
                        <a:pt x="152" y="169"/>
                      </a:cubicBezTo>
                      <a:cubicBezTo>
                        <a:pt x="165" y="182"/>
                        <a:pt x="172" y="198"/>
                        <a:pt x="172" y="217"/>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108" name="Freeform 16"/>
                <p:cNvSpPr>
                  <a:spLocks noEditPoints="1"/>
                </p:cNvSpPr>
                <p:nvPr/>
              </p:nvSpPr>
              <p:spPr bwMode="auto">
                <a:xfrm>
                  <a:off x="8494713" y="4789488"/>
                  <a:ext cx="703263" cy="1149350"/>
                </a:xfrm>
                <a:custGeom>
                  <a:avLst/>
                  <a:gdLst>
                    <a:gd name="T0" fmla="*/ 188 w 188"/>
                    <a:gd name="T1" fmla="*/ 207 h 306"/>
                    <a:gd name="T2" fmla="*/ 176 w 188"/>
                    <a:gd name="T3" fmla="*/ 258 h 306"/>
                    <a:gd name="T4" fmla="*/ 143 w 188"/>
                    <a:gd name="T5" fmla="*/ 294 h 306"/>
                    <a:gd name="T6" fmla="*/ 95 w 188"/>
                    <a:gd name="T7" fmla="*/ 306 h 306"/>
                    <a:gd name="T8" fmla="*/ 26 w 188"/>
                    <a:gd name="T9" fmla="*/ 271 h 306"/>
                    <a:gd name="T10" fmla="*/ 0 w 188"/>
                    <a:gd name="T11" fmla="*/ 171 h 306"/>
                    <a:gd name="T12" fmla="*/ 15 w 188"/>
                    <a:gd name="T13" fmla="*/ 81 h 306"/>
                    <a:gd name="T14" fmla="*/ 58 w 188"/>
                    <a:gd name="T15" fmla="*/ 21 h 306"/>
                    <a:gd name="T16" fmla="*/ 121 w 188"/>
                    <a:gd name="T17" fmla="*/ 0 h 306"/>
                    <a:gd name="T18" fmla="*/ 170 w 188"/>
                    <a:gd name="T19" fmla="*/ 8 h 306"/>
                    <a:gd name="T20" fmla="*/ 170 w 188"/>
                    <a:gd name="T21" fmla="*/ 40 h 306"/>
                    <a:gd name="T22" fmla="*/ 122 w 188"/>
                    <a:gd name="T23" fmla="*/ 29 h 306"/>
                    <a:gd name="T24" fmla="*/ 59 w 188"/>
                    <a:gd name="T25" fmla="*/ 64 h 306"/>
                    <a:gd name="T26" fmla="*/ 35 w 188"/>
                    <a:gd name="T27" fmla="*/ 158 h 306"/>
                    <a:gd name="T28" fmla="*/ 36 w 188"/>
                    <a:gd name="T29" fmla="*/ 158 h 306"/>
                    <a:gd name="T30" fmla="*/ 104 w 188"/>
                    <a:gd name="T31" fmla="*/ 116 h 306"/>
                    <a:gd name="T32" fmla="*/ 165 w 188"/>
                    <a:gd name="T33" fmla="*/ 141 h 306"/>
                    <a:gd name="T34" fmla="*/ 188 w 188"/>
                    <a:gd name="T35" fmla="*/ 207 h 306"/>
                    <a:gd name="T36" fmla="*/ 154 w 188"/>
                    <a:gd name="T37" fmla="*/ 212 h 306"/>
                    <a:gd name="T38" fmla="*/ 139 w 188"/>
                    <a:gd name="T39" fmla="*/ 163 h 306"/>
                    <a:gd name="T40" fmla="*/ 96 w 188"/>
                    <a:gd name="T41" fmla="*/ 145 h 306"/>
                    <a:gd name="T42" fmla="*/ 54 w 188"/>
                    <a:gd name="T43" fmla="*/ 162 h 306"/>
                    <a:gd name="T44" fmla="*/ 37 w 188"/>
                    <a:gd name="T45" fmla="*/ 204 h 306"/>
                    <a:gd name="T46" fmla="*/ 54 w 188"/>
                    <a:gd name="T47" fmla="*/ 257 h 306"/>
                    <a:gd name="T48" fmla="*/ 97 w 188"/>
                    <a:gd name="T49" fmla="*/ 277 h 306"/>
                    <a:gd name="T50" fmla="*/ 138 w 188"/>
                    <a:gd name="T51" fmla="*/ 259 h 306"/>
                    <a:gd name="T52" fmla="*/ 154 w 188"/>
                    <a:gd name="T53" fmla="*/ 21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306">
                      <a:moveTo>
                        <a:pt x="188" y="207"/>
                      </a:moveTo>
                      <a:cubicBezTo>
                        <a:pt x="188" y="226"/>
                        <a:pt x="184" y="243"/>
                        <a:pt x="176" y="258"/>
                      </a:cubicBezTo>
                      <a:cubicBezTo>
                        <a:pt x="168" y="274"/>
                        <a:pt x="157" y="285"/>
                        <a:pt x="143" y="294"/>
                      </a:cubicBezTo>
                      <a:cubicBezTo>
                        <a:pt x="129" y="302"/>
                        <a:pt x="113" y="306"/>
                        <a:pt x="95" y="306"/>
                      </a:cubicBezTo>
                      <a:cubicBezTo>
                        <a:pt x="66" y="306"/>
                        <a:pt x="42" y="295"/>
                        <a:pt x="26" y="271"/>
                      </a:cubicBezTo>
                      <a:cubicBezTo>
                        <a:pt x="9" y="247"/>
                        <a:pt x="0" y="214"/>
                        <a:pt x="0" y="171"/>
                      </a:cubicBezTo>
                      <a:cubicBezTo>
                        <a:pt x="0" y="137"/>
                        <a:pt x="5" y="107"/>
                        <a:pt x="15" y="81"/>
                      </a:cubicBezTo>
                      <a:cubicBezTo>
                        <a:pt x="25" y="55"/>
                        <a:pt x="39" y="35"/>
                        <a:pt x="58" y="21"/>
                      </a:cubicBezTo>
                      <a:cubicBezTo>
                        <a:pt x="76" y="7"/>
                        <a:pt x="97" y="0"/>
                        <a:pt x="121" y="0"/>
                      </a:cubicBezTo>
                      <a:cubicBezTo>
                        <a:pt x="142" y="0"/>
                        <a:pt x="158" y="3"/>
                        <a:pt x="170" y="8"/>
                      </a:cubicBezTo>
                      <a:cubicBezTo>
                        <a:pt x="170" y="40"/>
                        <a:pt x="170" y="40"/>
                        <a:pt x="170" y="40"/>
                      </a:cubicBezTo>
                      <a:cubicBezTo>
                        <a:pt x="155" y="33"/>
                        <a:pt x="139" y="29"/>
                        <a:pt x="122" y="29"/>
                      </a:cubicBezTo>
                      <a:cubicBezTo>
                        <a:pt x="96" y="29"/>
                        <a:pt x="75" y="40"/>
                        <a:pt x="59" y="64"/>
                      </a:cubicBezTo>
                      <a:cubicBezTo>
                        <a:pt x="43" y="87"/>
                        <a:pt x="35" y="119"/>
                        <a:pt x="35" y="158"/>
                      </a:cubicBezTo>
                      <a:cubicBezTo>
                        <a:pt x="36" y="158"/>
                        <a:pt x="36" y="158"/>
                        <a:pt x="36" y="158"/>
                      </a:cubicBezTo>
                      <a:cubicBezTo>
                        <a:pt x="50" y="130"/>
                        <a:pt x="72" y="116"/>
                        <a:pt x="104" y="116"/>
                      </a:cubicBezTo>
                      <a:cubicBezTo>
                        <a:pt x="129" y="116"/>
                        <a:pt x="150" y="124"/>
                        <a:pt x="165" y="141"/>
                      </a:cubicBezTo>
                      <a:cubicBezTo>
                        <a:pt x="181" y="158"/>
                        <a:pt x="188" y="180"/>
                        <a:pt x="188" y="207"/>
                      </a:cubicBezTo>
                      <a:moveTo>
                        <a:pt x="154" y="212"/>
                      </a:moveTo>
                      <a:cubicBezTo>
                        <a:pt x="154" y="191"/>
                        <a:pt x="149" y="175"/>
                        <a:pt x="139" y="163"/>
                      </a:cubicBezTo>
                      <a:cubicBezTo>
                        <a:pt x="128" y="151"/>
                        <a:pt x="114" y="145"/>
                        <a:pt x="96" y="145"/>
                      </a:cubicBezTo>
                      <a:cubicBezTo>
                        <a:pt x="80" y="145"/>
                        <a:pt x="66" y="150"/>
                        <a:pt x="54" y="162"/>
                      </a:cubicBezTo>
                      <a:cubicBezTo>
                        <a:pt x="43" y="174"/>
                        <a:pt x="37" y="188"/>
                        <a:pt x="37" y="204"/>
                      </a:cubicBezTo>
                      <a:cubicBezTo>
                        <a:pt x="37" y="225"/>
                        <a:pt x="43" y="243"/>
                        <a:pt x="54" y="257"/>
                      </a:cubicBezTo>
                      <a:cubicBezTo>
                        <a:pt x="65" y="271"/>
                        <a:pt x="80" y="277"/>
                        <a:pt x="97" y="277"/>
                      </a:cubicBezTo>
                      <a:cubicBezTo>
                        <a:pt x="114" y="277"/>
                        <a:pt x="127" y="271"/>
                        <a:pt x="138" y="259"/>
                      </a:cubicBezTo>
                      <a:cubicBezTo>
                        <a:pt x="149" y="247"/>
                        <a:pt x="154" y="231"/>
                        <a:pt x="154" y="212"/>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109" name="Freeform 17"/>
                <p:cNvSpPr>
                  <a:spLocks/>
                </p:cNvSpPr>
                <p:nvPr/>
              </p:nvSpPr>
              <p:spPr bwMode="auto">
                <a:xfrm>
                  <a:off x="9324975" y="4808538"/>
                  <a:ext cx="619125" cy="1130300"/>
                </a:xfrm>
                <a:custGeom>
                  <a:avLst/>
                  <a:gdLst>
                    <a:gd name="T0" fmla="*/ 166 w 166"/>
                    <a:gd name="T1" fmla="*/ 206 h 301"/>
                    <a:gd name="T2" fmla="*/ 137 w 166"/>
                    <a:gd name="T3" fmla="*/ 275 h 301"/>
                    <a:gd name="T4" fmla="*/ 61 w 166"/>
                    <a:gd name="T5" fmla="*/ 301 h 301"/>
                    <a:gd name="T6" fmla="*/ 0 w 166"/>
                    <a:gd name="T7" fmla="*/ 289 h 301"/>
                    <a:gd name="T8" fmla="*/ 0 w 166"/>
                    <a:gd name="T9" fmla="*/ 253 h 301"/>
                    <a:gd name="T10" fmla="*/ 61 w 166"/>
                    <a:gd name="T11" fmla="*/ 273 h 301"/>
                    <a:gd name="T12" fmla="*/ 112 w 166"/>
                    <a:gd name="T13" fmla="*/ 255 h 301"/>
                    <a:gd name="T14" fmla="*/ 131 w 166"/>
                    <a:gd name="T15" fmla="*/ 208 h 301"/>
                    <a:gd name="T16" fmla="*/ 112 w 166"/>
                    <a:gd name="T17" fmla="*/ 162 h 301"/>
                    <a:gd name="T18" fmla="*/ 55 w 166"/>
                    <a:gd name="T19" fmla="*/ 146 h 301"/>
                    <a:gd name="T20" fmla="*/ 5 w 166"/>
                    <a:gd name="T21" fmla="*/ 148 h 301"/>
                    <a:gd name="T22" fmla="*/ 15 w 166"/>
                    <a:gd name="T23" fmla="*/ 0 h 301"/>
                    <a:gd name="T24" fmla="*/ 152 w 166"/>
                    <a:gd name="T25" fmla="*/ 0 h 301"/>
                    <a:gd name="T26" fmla="*/ 152 w 166"/>
                    <a:gd name="T27" fmla="*/ 30 h 301"/>
                    <a:gd name="T28" fmla="*/ 45 w 166"/>
                    <a:gd name="T29" fmla="*/ 30 h 301"/>
                    <a:gd name="T30" fmla="*/ 39 w 166"/>
                    <a:gd name="T31" fmla="*/ 117 h 301"/>
                    <a:gd name="T32" fmla="*/ 66 w 166"/>
                    <a:gd name="T33" fmla="*/ 116 h 301"/>
                    <a:gd name="T34" fmla="*/ 139 w 166"/>
                    <a:gd name="T35" fmla="*/ 140 h 301"/>
                    <a:gd name="T36" fmla="*/ 166 w 166"/>
                    <a:gd name="T37" fmla="*/ 20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301">
                      <a:moveTo>
                        <a:pt x="166" y="206"/>
                      </a:moveTo>
                      <a:cubicBezTo>
                        <a:pt x="166" y="235"/>
                        <a:pt x="156" y="258"/>
                        <a:pt x="137" y="275"/>
                      </a:cubicBezTo>
                      <a:cubicBezTo>
                        <a:pt x="118" y="293"/>
                        <a:pt x="93" y="301"/>
                        <a:pt x="61" y="301"/>
                      </a:cubicBezTo>
                      <a:cubicBezTo>
                        <a:pt x="33" y="301"/>
                        <a:pt x="13" y="297"/>
                        <a:pt x="0" y="289"/>
                      </a:cubicBezTo>
                      <a:cubicBezTo>
                        <a:pt x="0" y="253"/>
                        <a:pt x="0" y="253"/>
                        <a:pt x="0" y="253"/>
                      </a:cubicBezTo>
                      <a:cubicBezTo>
                        <a:pt x="20" y="266"/>
                        <a:pt x="40" y="273"/>
                        <a:pt x="61" y="273"/>
                      </a:cubicBezTo>
                      <a:cubicBezTo>
                        <a:pt x="82" y="273"/>
                        <a:pt x="99" y="267"/>
                        <a:pt x="112" y="255"/>
                      </a:cubicBezTo>
                      <a:cubicBezTo>
                        <a:pt x="125" y="243"/>
                        <a:pt x="131" y="228"/>
                        <a:pt x="131" y="208"/>
                      </a:cubicBezTo>
                      <a:cubicBezTo>
                        <a:pt x="131" y="189"/>
                        <a:pt x="125" y="173"/>
                        <a:pt x="112" y="162"/>
                      </a:cubicBezTo>
                      <a:cubicBezTo>
                        <a:pt x="99" y="151"/>
                        <a:pt x="80" y="146"/>
                        <a:pt x="55" y="146"/>
                      </a:cubicBezTo>
                      <a:cubicBezTo>
                        <a:pt x="36" y="146"/>
                        <a:pt x="19" y="147"/>
                        <a:pt x="5" y="148"/>
                      </a:cubicBezTo>
                      <a:cubicBezTo>
                        <a:pt x="15" y="0"/>
                        <a:pt x="15" y="0"/>
                        <a:pt x="15" y="0"/>
                      </a:cubicBezTo>
                      <a:cubicBezTo>
                        <a:pt x="152" y="0"/>
                        <a:pt x="152" y="0"/>
                        <a:pt x="152" y="0"/>
                      </a:cubicBezTo>
                      <a:cubicBezTo>
                        <a:pt x="152" y="30"/>
                        <a:pt x="152" y="30"/>
                        <a:pt x="152" y="30"/>
                      </a:cubicBezTo>
                      <a:cubicBezTo>
                        <a:pt x="45" y="30"/>
                        <a:pt x="45" y="30"/>
                        <a:pt x="45" y="30"/>
                      </a:cubicBezTo>
                      <a:cubicBezTo>
                        <a:pt x="39" y="117"/>
                        <a:pt x="39" y="117"/>
                        <a:pt x="39" y="117"/>
                      </a:cubicBezTo>
                      <a:cubicBezTo>
                        <a:pt x="66" y="116"/>
                        <a:pt x="66" y="116"/>
                        <a:pt x="66" y="116"/>
                      </a:cubicBezTo>
                      <a:cubicBezTo>
                        <a:pt x="97" y="116"/>
                        <a:pt x="121" y="124"/>
                        <a:pt x="139" y="140"/>
                      </a:cubicBezTo>
                      <a:cubicBezTo>
                        <a:pt x="157" y="155"/>
                        <a:pt x="166" y="177"/>
                        <a:pt x="166" y="206"/>
                      </a:cubicBezTo>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sp>
              <p:nvSpPr>
                <p:cNvPr id="110" name="Freeform 18"/>
                <p:cNvSpPr>
                  <a:spLocks/>
                </p:cNvSpPr>
                <p:nvPr/>
              </p:nvSpPr>
              <p:spPr bwMode="auto">
                <a:xfrm>
                  <a:off x="1549400" y="4437063"/>
                  <a:ext cx="1543050" cy="1855787"/>
                </a:xfrm>
                <a:custGeom>
                  <a:avLst/>
                  <a:gdLst>
                    <a:gd name="T0" fmla="*/ 972 w 972"/>
                    <a:gd name="T1" fmla="*/ 1072 h 1169"/>
                    <a:gd name="T2" fmla="*/ 972 w 972"/>
                    <a:gd name="T3" fmla="*/ 1072 h 1169"/>
                    <a:gd name="T4" fmla="*/ 972 w 972"/>
                    <a:gd name="T5" fmla="*/ 99 h 1169"/>
                    <a:gd name="T6" fmla="*/ 624 w 972"/>
                    <a:gd name="T7" fmla="*/ 0 h 1169"/>
                    <a:gd name="T8" fmla="*/ 3 w 972"/>
                    <a:gd name="T9" fmla="*/ 234 h 1169"/>
                    <a:gd name="T10" fmla="*/ 0 w 972"/>
                    <a:gd name="T11" fmla="*/ 234 h 1169"/>
                    <a:gd name="T12" fmla="*/ 0 w 972"/>
                    <a:gd name="T13" fmla="*/ 937 h 1169"/>
                    <a:gd name="T14" fmla="*/ 212 w 972"/>
                    <a:gd name="T15" fmla="*/ 854 h 1169"/>
                    <a:gd name="T16" fmla="*/ 212 w 972"/>
                    <a:gd name="T17" fmla="*/ 282 h 1169"/>
                    <a:gd name="T18" fmla="*/ 624 w 972"/>
                    <a:gd name="T19" fmla="*/ 182 h 1169"/>
                    <a:gd name="T20" fmla="*/ 624 w 972"/>
                    <a:gd name="T21" fmla="*/ 1022 h 1169"/>
                    <a:gd name="T22" fmla="*/ 0 w 972"/>
                    <a:gd name="T23" fmla="*/ 937 h 1169"/>
                    <a:gd name="T24" fmla="*/ 624 w 972"/>
                    <a:gd name="T25" fmla="*/ 1169 h 1169"/>
                    <a:gd name="T26" fmla="*/ 624 w 972"/>
                    <a:gd name="T27" fmla="*/ 1169 h 1169"/>
                    <a:gd name="T28" fmla="*/ 972 w 972"/>
                    <a:gd name="T29" fmla="*/ 1072 h 1169"/>
                    <a:gd name="T30" fmla="*/ 972 w 972"/>
                    <a:gd name="T31" fmla="*/ 1072 h 1169"/>
                    <a:gd name="T32" fmla="*/ 972 w 972"/>
                    <a:gd name="T33" fmla="*/ 1072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2" h="1169">
                      <a:moveTo>
                        <a:pt x="972" y="1072"/>
                      </a:moveTo>
                      <a:lnTo>
                        <a:pt x="972" y="1072"/>
                      </a:lnTo>
                      <a:lnTo>
                        <a:pt x="972" y="99"/>
                      </a:lnTo>
                      <a:lnTo>
                        <a:pt x="624" y="0"/>
                      </a:lnTo>
                      <a:lnTo>
                        <a:pt x="3" y="234"/>
                      </a:lnTo>
                      <a:lnTo>
                        <a:pt x="0" y="234"/>
                      </a:lnTo>
                      <a:lnTo>
                        <a:pt x="0" y="937"/>
                      </a:lnTo>
                      <a:lnTo>
                        <a:pt x="212" y="854"/>
                      </a:lnTo>
                      <a:lnTo>
                        <a:pt x="212" y="282"/>
                      </a:lnTo>
                      <a:lnTo>
                        <a:pt x="624" y="182"/>
                      </a:lnTo>
                      <a:lnTo>
                        <a:pt x="624" y="1022"/>
                      </a:lnTo>
                      <a:lnTo>
                        <a:pt x="0" y="937"/>
                      </a:lnTo>
                      <a:lnTo>
                        <a:pt x="624" y="1169"/>
                      </a:lnTo>
                      <a:lnTo>
                        <a:pt x="624" y="1169"/>
                      </a:lnTo>
                      <a:lnTo>
                        <a:pt x="972" y="1072"/>
                      </a:lnTo>
                      <a:lnTo>
                        <a:pt x="972" y="1072"/>
                      </a:lnTo>
                      <a:lnTo>
                        <a:pt x="972" y="1072"/>
                      </a:lnTo>
                      <a:close/>
                    </a:path>
                  </a:pathLst>
                </a:custGeom>
                <a:solidFill>
                  <a:srgbClr val="EB4710"/>
                </a:solidFill>
                <a:ln>
                  <a:noFill/>
                </a:ln>
              </p:spPr>
              <p:txBody>
                <a:bodyPr vert="horz" wrap="square" lIns="91392" tIns="45696" rIns="91392" bIns="45696" numCol="1" anchor="t" anchorCtr="0" compatLnSpc="1">
                  <a:prstTxWarp prst="textNoShape">
                    <a:avLst/>
                  </a:prstTxWarp>
                </a:bodyPr>
                <a:lstStyle/>
                <a:p>
                  <a:pPr defTabSz="913852"/>
                  <a:endParaRPr lang="en-US" sz="1798" kern="0" dirty="0">
                    <a:solidFill>
                      <a:sysClr val="windowText" lastClr="000000"/>
                    </a:solidFill>
                  </a:endParaRPr>
                </a:p>
              </p:txBody>
            </p:sp>
          </p:grpSp>
          <p:pic>
            <p:nvPicPr>
              <p:cNvPr id="100" name="Picture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5601" y="2118818"/>
                <a:ext cx="762741" cy="343577"/>
              </a:xfrm>
              <a:prstGeom prst="rect">
                <a:avLst/>
              </a:prstGeom>
            </p:spPr>
          </p:pic>
        </p:grpSp>
        <p:sp>
          <p:nvSpPr>
            <p:cNvPr id="111" name="Right Arrow 110"/>
            <p:cNvSpPr/>
            <p:nvPr/>
          </p:nvSpPr>
          <p:spPr>
            <a:xfrm>
              <a:off x="5003890" y="3969725"/>
              <a:ext cx="906423" cy="329114"/>
            </a:xfrm>
            <a:prstGeom prst="rightArrow">
              <a:avLst/>
            </a:prstGeom>
            <a:solidFill>
              <a:srgbClr val="F7BA3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dirty="0">
                <a:solidFill>
                  <a:schemeClr val="bg1"/>
                </a:solidFill>
                <a:cs typeface="Calibri" charset="0"/>
              </a:endParaRPr>
            </a:p>
          </p:txBody>
        </p:sp>
        <p:sp>
          <p:nvSpPr>
            <p:cNvPr id="129" name="Rectangle 128"/>
            <p:cNvSpPr/>
            <p:nvPr/>
          </p:nvSpPr>
          <p:spPr>
            <a:xfrm>
              <a:off x="3044700" y="4527069"/>
              <a:ext cx="2514816" cy="261610"/>
            </a:xfrm>
            <a:prstGeom prst="rect">
              <a:avLst/>
            </a:prstGeom>
          </p:spPr>
          <p:txBody>
            <a:bodyPr wrap="square">
              <a:spAutoFit/>
            </a:bodyPr>
            <a:lstStyle/>
            <a:p>
              <a:pPr>
                <a:spcBef>
                  <a:spcPts val="300"/>
                </a:spcBef>
              </a:pPr>
              <a:r>
                <a:rPr lang="en-US" sz="1100" b="1" kern="0" dirty="0">
                  <a:solidFill>
                    <a:srgbClr val="FFC000"/>
                  </a:solidFill>
                  <a:ea typeface="Symantec Sans" charset="0"/>
                  <a:cs typeface="Symantec Sans" charset="0"/>
                </a:rPr>
                <a:t>Message Envelope Header </a:t>
              </a:r>
            </a:p>
          </p:txBody>
        </p:sp>
      </p:grpSp>
      <mc:AlternateContent xmlns:mc="http://schemas.openxmlformats.org/markup-compatibility/2006" xmlns:a14="http://schemas.microsoft.com/office/drawing/2010/main">
        <mc:Choice Requires="a14">
          <p:sp>
            <p:nvSpPr>
              <p:cNvPr id="130" name="Rectangle 129"/>
              <p:cNvSpPr/>
              <p:nvPr/>
            </p:nvSpPr>
            <p:spPr>
              <a:xfrm>
                <a:off x="2275844" y="4999586"/>
                <a:ext cx="1729713" cy="1200329"/>
              </a:xfrm>
              <a:prstGeom prst="rect">
                <a:avLst/>
              </a:prstGeom>
              <a:solidFill>
                <a:schemeClr val="bg1"/>
              </a:solidFill>
              <a:ln w="28575">
                <a:solidFill>
                  <a:srgbClr val="C00000"/>
                </a:solidFill>
              </a:ln>
            </p:spPr>
            <p:txBody>
              <a:bodyPr wrap="square">
                <a:spAutoFit/>
              </a:bodyPr>
              <a:lstStyle/>
              <a:p>
                <a:pPr algn="ctr"/>
                <a:r>
                  <a:rPr lang="en-US" sz="1200" b="1" kern="0" dirty="0">
                    <a:solidFill>
                      <a:srgbClr val="079CE7"/>
                    </a:solidFill>
                    <a:ea typeface="Symantec Sans" charset="0"/>
                    <a:cs typeface="Symantec Sans" charset="0"/>
                  </a:rPr>
                  <a:t>Message Header</a:t>
                </a:r>
                <a:br>
                  <a:rPr lang="en-US" sz="1200" b="1" kern="0" dirty="0">
                    <a:solidFill>
                      <a:srgbClr val="079CE7"/>
                    </a:solidFill>
                    <a:ea typeface="Symantec Sans" charset="0"/>
                    <a:cs typeface="Symantec Sans" charset="0"/>
                  </a:rPr>
                </a:br>
                <a:r>
                  <a:rPr lang="en-US" sz="1200" b="1" kern="0" dirty="0">
                    <a:solidFill>
                      <a:srgbClr val="079CE7"/>
                    </a:solidFill>
                    <a:ea typeface="Symantec Sans" charset="0"/>
                    <a:cs typeface="Symantec Sans" charset="0"/>
                  </a:rPr>
                  <a:t> FROM: / TO: </a:t>
                </a:r>
                <a:br>
                  <a:rPr lang="en-US" sz="1200" b="1" kern="0" dirty="0">
                    <a:solidFill>
                      <a:srgbClr val="079CE7"/>
                    </a:solidFill>
                    <a:ea typeface="Symantec Sans" charset="0"/>
                    <a:cs typeface="Symantec Sans" charset="0"/>
                  </a:rPr>
                </a:br>
                <a14:m>
                  <m:oMathPara xmlns:m="http://schemas.openxmlformats.org/officeDocument/2006/math">
                    <m:oMathParaPr>
                      <m:jc m:val="center"/>
                    </m:oMathParaPr>
                    <m:oMath xmlns:m="http://schemas.openxmlformats.org/officeDocument/2006/math">
                      <m:r>
                        <a:rPr lang="en-US" sz="2400" b="1" i="0" kern="0" smtClean="0">
                          <a:solidFill>
                            <a:srgbClr val="C00000"/>
                          </a:solidFill>
                          <a:latin typeface="Cambria Math" panose="02040503050406030204" pitchFamily="18" charset="0"/>
                          <a:ea typeface="Cambria Math" charset="0"/>
                          <a:cs typeface="Cambria Math" charset="0"/>
                        </a:rPr>
                        <m:t>≠</m:t>
                      </m:r>
                    </m:oMath>
                  </m:oMathPara>
                </a14:m>
                <a:br>
                  <a:rPr lang="en-US" sz="2400" b="1" kern="0" dirty="0">
                    <a:solidFill>
                      <a:srgbClr val="C00000"/>
                    </a:solidFill>
                    <a:ea typeface="Cambria Math" charset="0"/>
                    <a:cs typeface="Cambria Math" charset="0"/>
                  </a:rPr>
                </a:br>
                <a:r>
                  <a:rPr lang="en-US" sz="1200" b="1" kern="0" dirty="0">
                    <a:solidFill>
                      <a:srgbClr val="7030A0"/>
                    </a:solidFill>
                    <a:ea typeface="Symantec Sans" charset="0"/>
                    <a:cs typeface="Symantec Sans" charset="0"/>
                  </a:rPr>
                  <a:t>Envelope Header</a:t>
                </a:r>
              </a:p>
              <a:p>
                <a:pPr algn="ctr"/>
                <a:r>
                  <a:rPr lang="en-US" sz="1200" b="1" kern="0" dirty="0">
                    <a:solidFill>
                      <a:srgbClr val="7030A0"/>
                    </a:solidFill>
                    <a:ea typeface="Symantec Sans" charset="0"/>
                    <a:cs typeface="Symantec Sans" charset="0"/>
                  </a:rPr>
                  <a:t>MAIL FROM: / RCPT TO:</a:t>
                </a:r>
              </a:p>
            </p:txBody>
          </p:sp>
        </mc:Choice>
        <mc:Fallback xmlns="">
          <p:sp>
            <p:nvSpPr>
              <p:cNvPr id="130" name="Rectangle 129"/>
              <p:cNvSpPr>
                <a:spLocks noRot="1" noChangeAspect="1" noMove="1" noResize="1" noEditPoints="1" noAdjustHandles="1" noChangeArrowheads="1" noChangeShapeType="1" noTextEdit="1"/>
              </p:cNvSpPr>
              <p:nvPr/>
            </p:nvSpPr>
            <p:spPr>
              <a:xfrm>
                <a:off x="2275844" y="4999586"/>
                <a:ext cx="1729713" cy="1200329"/>
              </a:xfrm>
              <a:prstGeom prst="rect">
                <a:avLst/>
              </a:prstGeom>
              <a:blipFill rotWithShape="0">
                <a:blip r:embed="rId4"/>
                <a:stretch>
                  <a:fillRect b="-1485"/>
                </a:stretch>
              </a:blipFill>
              <a:ln w="28575">
                <a:solidFill>
                  <a:srgbClr val="C00000"/>
                </a:solidFill>
              </a:ln>
            </p:spPr>
            <p:txBody>
              <a:bodyPr/>
              <a:lstStyle/>
              <a:p>
                <a:r>
                  <a:rPr lang="en-US">
                    <a:noFill/>
                  </a:rPr>
                  <a:t> </a:t>
                </a:r>
              </a:p>
            </p:txBody>
          </p:sp>
        </mc:Fallback>
      </mc:AlternateContent>
      <p:sp>
        <p:nvSpPr>
          <p:cNvPr id="131" name="Title 1"/>
          <p:cNvSpPr>
            <a:spLocks noGrp="1"/>
          </p:cNvSpPr>
          <p:nvPr>
            <p:ph type="title"/>
          </p:nvPr>
        </p:nvSpPr>
        <p:spPr/>
        <p:txBody>
          <a:bodyPr/>
          <a:lstStyle/>
          <a:p>
            <a:r>
              <a:rPr lang="en-US" dirty="0">
                <a:latin typeface="+mn-lt"/>
                <a:ea typeface="Symantec Sans" charset="0"/>
                <a:cs typeface="Symantec Sans" charset="0"/>
              </a:rPr>
              <a:t>Why Does Business Email Compromise Work?</a:t>
            </a:r>
          </a:p>
        </p:txBody>
      </p:sp>
      <p:sp>
        <p:nvSpPr>
          <p:cNvPr id="132" name="Rectangle 131"/>
          <p:cNvSpPr/>
          <p:nvPr/>
        </p:nvSpPr>
        <p:spPr>
          <a:xfrm>
            <a:off x="6809751" y="5171625"/>
            <a:ext cx="2708695" cy="807913"/>
          </a:xfrm>
          <a:prstGeom prst="rect">
            <a:avLst/>
          </a:prstGeom>
        </p:spPr>
        <p:txBody>
          <a:bodyPr wrap="square">
            <a:spAutoFit/>
          </a:bodyPr>
          <a:lstStyle/>
          <a:p>
            <a:pPr>
              <a:spcBef>
                <a:spcPts val="300"/>
              </a:spcBef>
            </a:pPr>
            <a:r>
              <a:rPr lang="en-US" sz="1100" b="1" kern="0" dirty="0">
                <a:solidFill>
                  <a:schemeClr val="bg1"/>
                </a:solidFill>
                <a:ea typeface="Symantec Sans" charset="0"/>
                <a:cs typeface="Symantec Sans" charset="0"/>
              </a:rPr>
              <a:t>Users usually only sees the message header and relies on them </a:t>
            </a:r>
          </a:p>
          <a:p>
            <a:pPr>
              <a:spcBef>
                <a:spcPts val="300"/>
              </a:spcBef>
            </a:pPr>
            <a:r>
              <a:rPr lang="en-US" sz="1100" b="1" kern="0" dirty="0">
                <a:solidFill>
                  <a:schemeClr val="bg1"/>
                </a:solidFill>
                <a:ea typeface="Symantec Sans" charset="0"/>
                <a:cs typeface="Symantec Sans" charset="0"/>
              </a:rPr>
              <a:t>They will typically recognize a BEC scam when it’s too late</a:t>
            </a:r>
          </a:p>
        </p:txBody>
      </p:sp>
    </p:spTree>
    <p:extLst>
      <p:ext uri="{BB962C8B-B14F-4D97-AF65-F5344CB8AC3E}">
        <p14:creationId xmlns:p14="http://schemas.microsoft.com/office/powerpoint/2010/main" val="345119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a:t>Best Practices</a:t>
            </a:r>
            <a:br>
              <a:rPr lang="en-US" dirty="0"/>
            </a:br>
            <a:endParaRPr lang="en-US" dirty="0"/>
          </a:p>
        </p:txBody>
      </p:sp>
      <p:sp>
        <p:nvSpPr>
          <p:cNvPr id="3" name="Text Placeholder 2"/>
          <p:cNvSpPr>
            <a:spLocks noGrp="1"/>
          </p:cNvSpPr>
          <p:nvPr>
            <p:ph type="body" sz="quarter" idx="11"/>
          </p:nvPr>
        </p:nvSpPr>
        <p:spPr>
          <a:xfrm>
            <a:off x="627796" y="3458308"/>
            <a:ext cx="2821719" cy="2384425"/>
          </a:xfrm>
        </p:spPr>
        <p:txBody>
          <a:bodyPr/>
          <a:lstStyle/>
          <a:p>
            <a:r>
              <a:rPr lang="en-US" dirty="0"/>
              <a:t>3</a:t>
            </a:r>
          </a:p>
        </p:txBody>
      </p:sp>
    </p:spTree>
    <p:extLst>
      <p:ext uri="{BB962C8B-B14F-4D97-AF65-F5344CB8AC3E}">
        <p14:creationId xmlns:p14="http://schemas.microsoft.com/office/powerpoint/2010/main" val="3094792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352" y="1625600"/>
            <a:ext cx="11109960" cy="4613893"/>
          </a:xfrm>
        </p:spPr>
        <p:txBody>
          <a:bodyPr/>
          <a:lstStyle/>
          <a:p>
            <a:pPr lvl="0">
              <a:lnSpc>
                <a:spcPct val="100000"/>
              </a:lnSpc>
              <a:spcBef>
                <a:spcPts val="1200"/>
              </a:spcBef>
              <a:buSzPct val="120000"/>
              <a:buFont typeface="Arial" panose="020B0604020202020204" pitchFamily="34" charset="0"/>
              <a:buChar char="•"/>
            </a:pPr>
            <a:r>
              <a:rPr lang="en-US" dirty="0"/>
              <a:t>Use strong email security to block email impersonation attempts</a:t>
            </a:r>
          </a:p>
          <a:p>
            <a:pPr lvl="0">
              <a:lnSpc>
                <a:spcPct val="100000"/>
              </a:lnSpc>
              <a:spcBef>
                <a:spcPts val="1200"/>
              </a:spcBef>
              <a:buSzPct val="120000"/>
              <a:buFont typeface="Arial" panose="020B0604020202020204" pitchFamily="34" charset="0"/>
              <a:buChar char="•"/>
            </a:pPr>
            <a:r>
              <a:rPr lang="en-US" dirty="0"/>
              <a:t>Train your users to recognize BEC attacks through awareness &amp; education</a:t>
            </a:r>
          </a:p>
          <a:p>
            <a:pPr lvl="0">
              <a:lnSpc>
                <a:spcPct val="100000"/>
              </a:lnSpc>
              <a:spcBef>
                <a:spcPts val="1200"/>
              </a:spcBef>
              <a:buSzPct val="120000"/>
              <a:buFont typeface="Arial" panose="020B0604020202020204" pitchFamily="34" charset="0"/>
              <a:buChar char="•"/>
            </a:pPr>
            <a:r>
              <a:rPr lang="en-US" dirty="0"/>
              <a:t>Register and protect your email domains as well as typosquatted domains </a:t>
            </a:r>
          </a:p>
          <a:p>
            <a:pPr lvl="1">
              <a:lnSpc>
                <a:spcPct val="100000"/>
              </a:lnSpc>
              <a:spcBef>
                <a:spcPts val="600"/>
              </a:spcBef>
              <a:buSzPct val="120000"/>
              <a:buFont typeface="Calibri" panose="020F0502020204030204" pitchFamily="34" charset="0"/>
              <a:buChar char="̶"/>
            </a:pPr>
            <a:r>
              <a:rPr lang="en-US" dirty="0"/>
              <a:t>Leverage sender authentication typosquatted domains. Prohibit emails that use these domains via SPF </a:t>
            </a:r>
            <a:r>
              <a:rPr lang="en-US" dirty="0" err="1"/>
              <a:t>hardfail</a:t>
            </a:r>
            <a:r>
              <a:rPr lang="en-US" dirty="0"/>
              <a:t> and DMARC reject policies</a:t>
            </a:r>
          </a:p>
          <a:p>
            <a:pPr>
              <a:lnSpc>
                <a:spcPct val="100000"/>
              </a:lnSpc>
              <a:spcBef>
                <a:spcPts val="1200"/>
              </a:spcBef>
              <a:buSzPct val="120000"/>
              <a:buFont typeface="Arial" panose="020B0604020202020204" pitchFamily="34" charset="0"/>
              <a:buChar char="•"/>
            </a:pPr>
            <a:r>
              <a:rPr lang="en-US" dirty="0"/>
              <a:t>Flag external messages</a:t>
            </a:r>
          </a:p>
          <a:p>
            <a:pPr lvl="1">
              <a:lnSpc>
                <a:spcPct val="100000"/>
              </a:lnSpc>
              <a:spcBef>
                <a:spcPts val="600"/>
              </a:spcBef>
              <a:buFont typeface="Calibri" panose="020F0502020204030204" pitchFamily="34" charset="0"/>
              <a:buChar char="̶"/>
            </a:pPr>
            <a:r>
              <a:rPr lang="en-US" dirty="0"/>
              <a:t>Drawbacks: When every message is being flagged, users may stop paying attention to these alerts</a:t>
            </a:r>
          </a:p>
          <a:p>
            <a:pPr lvl="0">
              <a:lnSpc>
                <a:spcPct val="100000"/>
              </a:lnSpc>
              <a:spcBef>
                <a:spcPts val="1200"/>
              </a:spcBef>
              <a:buSzPct val="120000"/>
              <a:buFont typeface="Arial" panose="020B0604020202020204" pitchFamily="34" charset="0"/>
              <a:buChar char="•"/>
            </a:pPr>
            <a:r>
              <a:rPr lang="en-US" dirty="0"/>
              <a:t>Use two-factor authentication for initiating wire transfers</a:t>
            </a:r>
            <a:endParaRPr lang="en-US" sz="2800" dirty="0"/>
          </a:p>
          <a:p>
            <a:pPr lvl="0">
              <a:lnSpc>
                <a:spcPct val="100000"/>
              </a:lnSpc>
              <a:spcBef>
                <a:spcPts val="1200"/>
              </a:spcBef>
              <a:buSzPct val="120000"/>
              <a:buFont typeface="Arial" panose="020B0604020202020204" pitchFamily="34" charset="0"/>
              <a:buChar char="•"/>
            </a:pPr>
            <a:r>
              <a:rPr lang="en-US" dirty="0"/>
              <a:t>Leverage DLP capabilities to prevent sensitive data from being shared over email with unauthorized users (i.e. W2 information sent to scammers)</a:t>
            </a:r>
          </a:p>
        </p:txBody>
      </p:sp>
      <p:sp>
        <p:nvSpPr>
          <p:cNvPr id="3" name="Title 2"/>
          <p:cNvSpPr>
            <a:spLocks noGrp="1"/>
          </p:cNvSpPr>
          <p:nvPr>
            <p:ph type="title"/>
          </p:nvPr>
        </p:nvSpPr>
        <p:spPr/>
        <p:txBody>
          <a:bodyPr/>
          <a:lstStyle/>
          <a:p>
            <a:r>
              <a:rPr lang="en-US" dirty="0"/>
              <a:t>Best Practices for IT &amp; IT Security</a:t>
            </a:r>
          </a:p>
        </p:txBody>
      </p:sp>
    </p:spTree>
    <p:extLst>
      <p:ext uri="{BB962C8B-B14F-4D97-AF65-F5344CB8AC3E}">
        <p14:creationId xmlns:p14="http://schemas.microsoft.com/office/powerpoint/2010/main" val="40102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down)">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wipe(down)">
                                      <p:cBhvr>
                                        <p:cTn id="25" dur="500"/>
                                        <p:tgtEl>
                                          <p:spTgt spid="2">
                                            <p:txEl>
                                              <p:pRg st="4" end="4"/>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wipe(down)">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wipe(down)">
                                      <p:cBhvr>
                                        <p:cTn id="33" dur="500"/>
                                        <p:tgtEl>
                                          <p:spTgt spid="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wipe(down)">
                                      <p:cBhvr>
                                        <p:cTn id="3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00000"/>
              </a:lnSpc>
              <a:spcBef>
                <a:spcPts val="1200"/>
              </a:spcBef>
              <a:buSzPct val="120000"/>
              <a:buFont typeface="Arial" panose="020B0604020202020204" pitchFamily="34" charset="0"/>
              <a:buChar char="•"/>
            </a:pPr>
            <a:r>
              <a:rPr lang="en-US" dirty="0"/>
              <a:t>Question any emails requesting actions that seem unusual or aren’t following normal procedures</a:t>
            </a:r>
          </a:p>
          <a:p>
            <a:pPr>
              <a:lnSpc>
                <a:spcPct val="100000"/>
              </a:lnSpc>
              <a:spcBef>
                <a:spcPts val="1200"/>
              </a:spcBef>
              <a:buSzPct val="120000"/>
              <a:buFont typeface="Arial" panose="020B0604020202020204" pitchFamily="34" charset="0"/>
              <a:buChar char="•"/>
            </a:pPr>
            <a:r>
              <a:rPr lang="en-US" dirty="0"/>
              <a:t>Do not reply to emails that seem suspicious. Obtain the sender’s address from the corporate address book and ask them about the message</a:t>
            </a:r>
          </a:p>
          <a:p>
            <a:pPr>
              <a:lnSpc>
                <a:spcPct val="100000"/>
              </a:lnSpc>
              <a:spcBef>
                <a:spcPts val="1200"/>
              </a:spcBef>
              <a:buSzPct val="120000"/>
              <a:buFont typeface="Arial" panose="020B0604020202020204" pitchFamily="34" charset="0"/>
              <a:buChar char="•"/>
            </a:pPr>
            <a:r>
              <a:rPr lang="en-US" dirty="0"/>
              <a:t>Report suspicious or obviously bogus emails to the proper authorities</a:t>
            </a:r>
          </a:p>
          <a:p>
            <a:pPr>
              <a:lnSpc>
                <a:spcPct val="100000"/>
              </a:lnSpc>
              <a:spcBef>
                <a:spcPts val="1200"/>
              </a:spcBef>
              <a:buSzPct val="120000"/>
              <a:buFont typeface="Arial" panose="020B0604020202020204" pitchFamily="34" charset="0"/>
              <a:buChar char="•"/>
            </a:pPr>
            <a:endParaRPr lang="en-US" sz="2400" dirty="0"/>
          </a:p>
          <a:p>
            <a:pPr>
              <a:spcBef>
                <a:spcPts val="1200"/>
              </a:spcBef>
            </a:pPr>
            <a:endParaRPr lang="en-US" dirty="0"/>
          </a:p>
        </p:txBody>
      </p:sp>
      <p:sp>
        <p:nvSpPr>
          <p:cNvPr id="3" name="Title 2"/>
          <p:cNvSpPr>
            <a:spLocks noGrp="1"/>
          </p:cNvSpPr>
          <p:nvPr>
            <p:ph type="title"/>
          </p:nvPr>
        </p:nvSpPr>
        <p:spPr/>
        <p:txBody>
          <a:bodyPr/>
          <a:lstStyle/>
          <a:p>
            <a:r>
              <a:rPr lang="en-US" dirty="0"/>
              <a:t>Best Practices for Users</a:t>
            </a:r>
          </a:p>
        </p:txBody>
      </p:sp>
    </p:spTree>
    <p:extLst>
      <p:ext uri="{BB962C8B-B14F-4D97-AF65-F5344CB8AC3E}">
        <p14:creationId xmlns:p14="http://schemas.microsoft.com/office/powerpoint/2010/main" val="1314041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Threat Landscape</a:t>
            </a:r>
          </a:p>
        </p:txBody>
      </p:sp>
      <p:sp>
        <p:nvSpPr>
          <p:cNvPr id="4" name="Text Placeholder 3"/>
          <p:cNvSpPr>
            <a:spLocks noGrp="1"/>
          </p:cNvSpPr>
          <p:nvPr>
            <p:ph type="body" sz="quarter" idx="11"/>
          </p:nvPr>
        </p:nvSpPr>
        <p:spPr>
          <a:xfrm>
            <a:off x="599221" y="3515458"/>
            <a:ext cx="2821719" cy="2384425"/>
          </a:xfrm>
        </p:spPr>
        <p:txBody>
          <a:bodyPr/>
          <a:lstStyle/>
          <a:p>
            <a:r>
              <a:rPr lang="en-US" dirty="0"/>
              <a:t>1</a:t>
            </a:r>
          </a:p>
        </p:txBody>
      </p:sp>
    </p:spTree>
    <p:extLst>
      <p:ext uri="{BB962C8B-B14F-4D97-AF65-F5344CB8AC3E}">
        <p14:creationId xmlns:p14="http://schemas.microsoft.com/office/powerpoint/2010/main" val="395164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214" y="914478"/>
            <a:ext cx="11109960" cy="2173819"/>
          </a:xfrm>
        </p:spPr>
        <p:txBody>
          <a:bodyPr>
            <a:normAutofit fontScale="90000"/>
          </a:bodyPr>
          <a:lstStyle/>
          <a:p>
            <a:r>
              <a:rPr lang="en-US" sz="7200" dirty="0"/>
              <a:t>The Symantec Solution -</a:t>
            </a:r>
            <a:br>
              <a:rPr lang="en-US" sz="7200" dirty="0"/>
            </a:br>
            <a:r>
              <a:rPr lang="en-US" sz="7200" dirty="0"/>
              <a:t>Business Email Compromise</a:t>
            </a:r>
            <a:br>
              <a:rPr lang="en-US" sz="7200" dirty="0"/>
            </a:br>
            <a:endParaRPr lang="en-US" dirty="0"/>
          </a:p>
        </p:txBody>
      </p:sp>
      <p:sp>
        <p:nvSpPr>
          <p:cNvPr id="4" name="Text Placeholder 3"/>
          <p:cNvSpPr>
            <a:spLocks noGrp="1"/>
          </p:cNvSpPr>
          <p:nvPr>
            <p:ph type="body" sz="quarter" idx="11"/>
          </p:nvPr>
        </p:nvSpPr>
        <p:spPr/>
        <p:txBody>
          <a:bodyPr/>
          <a:lstStyle/>
          <a:p>
            <a:r>
              <a:rPr lang="en-US" dirty="0"/>
              <a:t>4</a:t>
            </a:r>
          </a:p>
        </p:txBody>
      </p:sp>
    </p:spTree>
    <p:extLst>
      <p:ext uri="{BB962C8B-B14F-4D97-AF65-F5344CB8AC3E}">
        <p14:creationId xmlns:p14="http://schemas.microsoft.com/office/powerpoint/2010/main" val="51825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9391" y="786511"/>
            <a:ext cx="10966768" cy="738814"/>
          </a:xfrm>
        </p:spPr>
        <p:txBody>
          <a:bodyPr anchor="t">
            <a:normAutofit/>
          </a:bodyPr>
          <a:lstStyle/>
          <a:p>
            <a:r>
              <a:rPr lang="en-US" sz="4000" dirty="0"/>
              <a:t>Symantec Email Security Solutions</a:t>
            </a:r>
          </a:p>
        </p:txBody>
      </p:sp>
      <p:sp>
        <p:nvSpPr>
          <p:cNvPr id="14" name="TextBox 13"/>
          <p:cNvSpPr txBox="1"/>
          <p:nvPr/>
        </p:nvSpPr>
        <p:spPr>
          <a:xfrm>
            <a:off x="2464247" y="1334841"/>
            <a:ext cx="5522932" cy="380967"/>
          </a:xfrm>
          <a:prstGeom prst="rect">
            <a:avLst/>
          </a:prstGeom>
          <a:noFill/>
        </p:spPr>
        <p:txBody>
          <a:bodyPr wrap="square" lIns="0" tIns="0" rIns="0" bIns="0" rtlCol="0">
            <a:noAutofit/>
          </a:bodyPr>
          <a:lstStyle/>
          <a:p>
            <a:pPr algn="ctr">
              <a:lnSpc>
                <a:spcPct val="90000"/>
              </a:lnSpc>
            </a:pPr>
            <a:r>
              <a:rPr lang="en-US" sz="2400" b="1" dirty="0">
                <a:solidFill>
                  <a:srgbClr val="FFC000"/>
                </a:solidFill>
                <a:latin typeface="Calibri Light" panose="020F0302020204030204" pitchFamily="34" charset="0"/>
                <a:ea typeface="Calibri" panose="020F0502020204030204" pitchFamily="34" charset="0"/>
                <a:cs typeface="Times New Roman" panose="02020603050405020304" pitchFamily="18" charset="0"/>
              </a:rPr>
              <a:t>Cloud-Based or On-premises Appliance</a:t>
            </a:r>
          </a:p>
        </p:txBody>
      </p:sp>
      <p:grpSp>
        <p:nvGrpSpPr>
          <p:cNvPr id="5" name="Group 4"/>
          <p:cNvGrpSpPr/>
          <p:nvPr/>
        </p:nvGrpSpPr>
        <p:grpSpPr>
          <a:xfrm>
            <a:off x="9273209" y="1681203"/>
            <a:ext cx="2792895" cy="3357936"/>
            <a:chOff x="8372402" y="2248319"/>
            <a:chExt cx="3622253" cy="3281662"/>
          </a:xfrm>
        </p:grpSpPr>
        <p:grpSp>
          <p:nvGrpSpPr>
            <p:cNvPr id="252" name="Group 251"/>
            <p:cNvGrpSpPr/>
            <p:nvPr/>
          </p:nvGrpSpPr>
          <p:grpSpPr>
            <a:xfrm>
              <a:off x="8372402" y="2248319"/>
              <a:ext cx="3622253" cy="3281662"/>
              <a:chOff x="2199771" y="2397829"/>
              <a:chExt cx="3817285" cy="3533548"/>
            </a:xfrm>
          </p:grpSpPr>
          <p:sp>
            <p:nvSpPr>
              <p:cNvPr id="254" name="Freeform 253"/>
              <p:cNvSpPr/>
              <p:nvPr/>
            </p:nvSpPr>
            <p:spPr>
              <a:xfrm>
                <a:off x="2208212" y="2438402"/>
                <a:ext cx="3721526" cy="3492975"/>
              </a:xfrm>
              <a:custGeom>
                <a:avLst/>
                <a:gdLst>
                  <a:gd name="connsiteX0" fmla="*/ 0 w 3062213"/>
                  <a:gd name="connsiteY0" fmla="*/ 0 h 1844640"/>
                  <a:gd name="connsiteX1" fmla="*/ 3062213 w 3062213"/>
                  <a:gd name="connsiteY1" fmla="*/ 0 h 1844640"/>
                  <a:gd name="connsiteX2" fmla="*/ 3062213 w 3062213"/>
                  <a:gd name="connsiteY2" fmla="*/ 1844640 h 1844640"/>
                  <a:gd name="connsiteX3" fmla="*/ 0 w 3062213"/>
                  <a:gd name="connsiteY3" fmla="*/ 1844640 h 1844640"/>
                  <a:gd name="connsiteX4" fmla="*/ 0 w 3062213"/>
                  <a:gd name="connsiteY4" fmla="*/ 0 h 184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213" h="1844640">
                    <a:moveTo>
                      <a:pt x="0" y="0"/>
                    </a:moveTo>
                    <a:lnTo>
                      <a:pt x="3062213" y="0"/>
                    </a:lnTo>
                    <a:lnTo>
                      <a:pt x="3062213" y="1844640"/>
                    </a:lnTo>
                    <a:lnTo>
                      <a:pt x="0" y="1844640"/>
                    </a:lnTo>
                    <a:lnTo>
                      <a:pt x="0" y="0"/>
                    </a:lnTo>
                    <a:close/>
                  </a:path>
                </a:pathLst>
              </a:custGeom>
              <a:noFill/>
              <a:ln w="12700">
                <a:solidFill>
                  <a:schemeClr val="tx1">
                    <a:lumMod val="40000"/>
                    <a:lumOff val="60000"/>
                  </a:schemeClr>
                </a:solidFill>
                <a:miter lim="800000"/>
              </a:ln>
            </p:spPr>
            <p:txBody>
              <a:bodyPr wrap="square" tIns="91416" bIns="91416" rtlCol="0" anchor="ctr" anchorCtr="0">
                <a:noAutofit/>
              </a:bodyPr>
              <a:lstStyle/>
              <a:p>
                <a:pPr marL="0" lvl="1">
                  <a:defRPr/>
                </a:pPr>
                <a:endParaRPr lang="en-US" sz="1799" kern="0" dirty="0">
                  <a:solidFill>
                    <a:srgbClr val="404040"/>
                  </a:solidFill>
                  <a:latin typeface="Calibri Light" panose="020F0302020204030204" pitchFamily="34" charset="0"/>
                </a:endParaRPr>
              </a:p>
            </p:txBody>
          </p:sp>
          <p:sp>
            <p:nvSpPr>
              <p:cNvPr id="255" name="Freeform 254"/>
              <p:cNvSpPr/>
              <p:nvPr/>
            </p:nvSpPr>
            <p:spPr>
              <a:xfrm>
                <a:off x="2199771" y="2397829"/>
                <a:ext cx="3817285" cy="731912"/>
              </a:xfrm>
              <a:custGeom>
                <a:avLst/>
                <a:gdLst>
                  <a:gd name="connsiteX0" fmla="*/ 0 w 3062213"/>
                  <a:gd name="connsiteY0" fmla="*/ 0 h 1209600"/>
                  <a:gd name="connsiteX1" fmla="*/ 3062213 w 3062213"/>
                  <a:gd name="connsiteY1" fmla="*/ 0 h 1209600"/>
                  <a:gd name="connsiteX2" fmla="*/ 3062213 w 3062213"/>
                  <a:gd name="connsiteY2" fmla="*/ 1209600 h 1209600"/>
                  <a:gd name="connsiteX3" fmla="*/ 0 w 3062213"/>
                  <a:gd name="connsiteY3" fmla="*/ 1209600 h 1209600"/>
                  <a:gd name="connsiteX4" fmla="*/ 0 w 3062213"/>
                  <a:gd name="connsiteY4" fmla="*/ 0 h 12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213" h="1209600">
                    <a:moveTo>
                      <a:pt x="0" y="0"/>
                    </a:moveTo>
                    <a:lnTo>
                      <a:pt x="3062213" y="0"/>
                    </a:lnTo>
                    <a:lnTo>
                      <a:pt x="3062213" y="1209600"/>
                    </a:lnTo>
                    <a:lnTo>
                      <a:pt x="0" y="1209600"/>
                    </a:lnTo>
                    <a:lnTo>
                      <a:pt x="0" y="0"/>
                    </a:lnTo>
                    <a:close/>
                  </a:path>
                </a:pathLst>
              </a:custGeom>
              <a:solidFill>
                <a:srgbClr val="192555"/>
              </a:solidFill>
              <a:ln w="12700" cap="flat" cmpd="sng" algn="ctr">
                <a:noFill/>
                <a:prstDash val="solid"/>
                <a:miter lim="800000"/>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nSpc>
                    <a:spcPct val="90000"/>
                  </a:lnSpc>
                </a:pPr>
                <a:r>
                  <a:rPr lang="en-US" sz="1799" b="1" kern="0" dirty="0">
                    <a:solidFill>
                      <a:srgbClr val="FFFFFF"/>
                    </a:solidFill>
                    <a:latin typeface="Calibri Light" panose="020F0302020204030204" pitchFamily="34" charset="0"/>
                    <a:cs typeface="Symantec Sans"/>
                  </a:rPr>
                  <a:t>    </a:t>
                </a:r>
                <a:r>
                  <a:rPr lang="en-US" sz="1600" b="1" kern="0" dirty="0">
                    <a:solidFill>
                      <a:srgbClr val="FFFFFF"/>
                    </a:solidFill>
                    <a:latin typeface="Calibri Light" panose="020F0302020204030204" pitchFamily="34" charset="0"/>
                    <a:cs typeface="Symantec Sans"/>
                  </a:rPr>
                  <a:t>Solution Overview</a:t>
                </a:r>
                <a:endParaRPr lang="en-US" sz="1799" b="1" kern="0" dirty="0">
                  <a:solidFill>
                    <a:srgbClr val="FFFFFF"/>
                  </a:solidFill>
                  <a:latin typeface="Calibri Light" panose="020F0302020204030204" pitchFamily="34" charset="0"/>
                  <a:cs typeface="Symantec Sans"/>
                </a:endParaRPr>
              </a:p>
            </p:txBody>
          </p:sp>
        </p:grpSp>
        <p:pic>
          <p:nvPicPr>
            <p:cNvPr id="253" name="Picture 252" descr="PRODUCT MANAGEMENT LEAD_icon-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0862" y="2322769"/>
              <a:ext cx="737537" cy="524701"/>
            </a:xfrm>
            <a:prstGeom prst="rect">
              <a:avLst/>
            </a:prstGeom>
            <a:solidFill>
              <a:srgbClr val="192555"/>
            </a:solidFill>
            <a:ln w="12700" cap="flat" cmpd="sng" algn="ctr">
              <a:noFill/>
              <a:prstDash val="solid"/>
              <a:miter lim="800000"/>
              <a:headEnd type="none" w="med" len="med"/>
              <a:tailEnd type="none" w="med" len="med"/>
            </a:ln>
            <a:effectLst/>
          </p:spPr>
        </p:pic>
        <p:sp>
          <p:nvSpPr>
            <p:cNvPr id="251" name="TextBox 250"/>
            <p:cNvSpPr txBox="1"/>
            <p:nvPr/>
          </p:nvSpPr>
          <p:spPr>
            <a:xfrm>
              <a:off x="8463499" y="2984939"/>
              <a:ext cx="3403292" cy="2466442"/>
            </a:xfrm>
            <a:prstGeom prst="rect">
              <a:avLst/>
            </a:prstGeom>
            <a:noFill/>
            <a:ln>
              <a:noFill/>
            </a:ln>
          </p:spPr>
          <p:txBody>
            <a:bodyPr wrap="square" lIns="0" tIns="0" rIns="0" bIns="0" rtlCol="0">
              <a:spAutoFit/>
            </a:bodyPr>
            <a:lstStyle/>
            <a:p>
              <a:pPr marL="171399" indent="-171399" defTabSz="913353">
                <a:spcBef>
                  <a:spcPts val="400"/>
                </a:spcBef>
                <a:buClr>
                  <a:srgbClr val="243C60"/>
                </a:buClr>
                <a:buFont typeface="Arial" pitchFamily="34" charset="0"/>
                <a:buChar char="•"/>
              </a:pPr>
              <a:r>
                <a:rPr lang="en-US" sz="1400" dirty="0">
                  <a:solidFill>
                    <a:schemeClr val="bg1"/>
                  </a:solidFill>
                  <a:latin typeface="Calibri Light" panose="020F0302020204030204" pitchFamily="34" charset="0"/>
                  <a:ea typeface="Calibri" panose="020F0502020204030204" pitchFamily="34" charset="0"/>
                  <a:cs typeface="Times New Roman" panose="02020603050405020304" pitchFamily="18" charset="0"/>
                </a:rPr>
                <a:t>Protects against targeted attacks, ransomware, spear phishing &amp; business email compromise</a:t>
              </a:r>
            </a:p>
            <a:p>
              <a:pPr marL="171399" indent="-171399" defTabSz="913353">
                <a:spcBef>
                  <a:spcPts val="400"/>
                </a:spcBef>
                <a:buClr>
                  <a:srgbClr val="243C60"/>
                </a:buClr>
                <a:buFont typeface="Arial" pitchFamily="34" charset="0"/>
                <a:buChar char="•"/>
                <a:defRPr/>
              </a:pPr>
              <a:r>
                <a:rPr lang="en-US" sz="1400" dirty="0">
                  <a:solidFill>
                    <a:schemeClr val="bg1"/>
                  </a:solidFill>
                  <a:latin typeface="Calibri Light" panose="020F0302020204030204" pitchFamily="34" charset="0"/>
                  <a:ea typeface="Calibri" panose="020F0502020204030204" pitchFamily="34" charset="0"/>
                  <a:cs typeface="Times New Roman" panose="02020603050405020304" pitchFamily="18" charset="0"/>
                </a:rPr>
                <a:t>Provides deep visibility into targeted attacks and accelerates remediation</a:t>
              </a:r>
            </a:p>
            <a:p>
              <a:pPr marL="171399" indent="-171399" defTabSz="913353">
                <a:spcBef>
                  <a:spcPts val="400"/>
                </a:spcBef>
                <a:buClr>
                  <a:srgbClr val="243C60"/>
                </a:buClr>
                <a:buFont typeface="Arial" pitchFamily="34" charset="0"/>
                <a:buChar char="•"/>
                <a:defRPr/>
              </a:pPr>
              <a:r>
                <a:rPr lang="en-US" sz="1400" dirty="0">
                  <a:solidFill>
                    <a:schemeClr val="bg1"/>
                  </a:solidFill>
                  <a:latin typeface="Calibri Light" panose="020F0302020204030204" pitchFamily="34" charset="0"/>
                  <a:ea typeface="Calibri" panose="020F0502020204030204" pitchFamily="34" charset="0"/>
                  <a:cs typeface="Times New Roman" panose="02020603050405020304" pitchFamily="18" charset="0"/>
                </a:rPr>
                <a:t>Delivers  formalized phishing awareness and training</a:t>
              </a:r>
            </a:p>
            <a:p>
              <a:pPr marL="171399" indent="-171399" defTabSz="913353">
                <a:spcBef>
                  <a:spcPts val="400"/>
                </a:spcBef>
                <a:buClr>
                  <a:srgbClr val="243C60"/>
                </a:buClr>
                <a:buFont typeface="Arial" pitchFamily="34" charset="0"/>
                <a:buChar char="•"/>
                <a:defRPr/>
              </a:pPr>
              <a:r>
                <a:rPr lang="en-US" sz="1400" dirty="0">
                  <a:solidFill>
                    <a:schemeClr val="bg1"/>
                  </a:solidFill>
                  <a:latin typeface="Calibri Light" panose="020F0302020204030204" pitchFamily="34" charset="0"/>
                  <a:ea typeface="Calibri" panose="020F0502020204030204" pitchFamily="34" charset="0"/>
                  <a:cs typeface="Times New Roman" panose="02020603050405020304" pitchFamily="18" charset="0"/>
                </a:rPr>
                <a:t>Controls sensitive data and helps meet compliance &amp; privacy requirements </a:t>
              </a:r>
            </a:p>
          </p:txBody>
        </p:sp>
      </p:grpSp>
      <p:grpSp>
        <p:nvGrpSpPr>
          <p:cNvPr id="518" name="Group 517"/>
          <p:cNvGrpSpPr/>
          <p:nvPr/>
        </p:nvGrpSpPr>
        <p:grpSpPr>
          <a:xfrm>
            <a:off x="7275640" y="3052446"/>
            <a:ext cx="1250473" cy="230832"/>
            <a:chOff x="7285185" y="2895601"/>
            <a:chExt cx="1250799" cy="230892"/>
          </a:xfrm>
        </p:grpSpPr>
        <p:cxnSp>
          <p:nvCxnSpPr>
            <p:cNvPr id="239" name="Straight Connector 238"/>
            <p:cNvCxnSpPr/>
            <p:nvPr/>
          </p:nvCxnSpPr>
          <p:spPr>
            <a:xfrm>
              <a:off x="7390874" y="3124381"/>
              <a:ext cx="1070016" cy="0"/>
            </a:xfrm>
            <a:prstGeom prst="line">
              <a:avLst/>
            </a:prstGeom>
            <a:ln w="38100">
              <a:solidFill>
                <a:srgbClr val="FFC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0" name="Rectangle 127"/>
            <p:cNvSpPr>
              <a:spLocks noChangeArrowheads="1"/>
            </p:cNvSpPr>
            <p:nvPr/>
          </p:nvSpPr>
          <p:spPr bwMode="auto">
            <a:xfrm>
              <a:off x="7285185" y="2895601"/>
              <a:ext cx="1250799" cy="230892"/>
            </a:xfrm>
            <a:prstGeom prst="rect">
              <a:avLst/>
            </a:prstGeom>
            <a:noFill/>
            <a:ln w="9525">
              <a:noFill/>
              <a:miter lim="800000"/>
              <a:headEnd/>
              <a:tailEnd/>
            </a:ln>
          </p:spPr>
          <p:txBody>
            <a:bodyPr wrap="square">
              <a:spAutoFit/>
            </a:bodyPr>
            <a:lstStyle/>
            <a:p>
              <a:pPr algn="ctr">
                <a:spcBef>
                  <a:spcPct val="50000"/>
                </a:spcBef>
              </a:pPr>
              <a:r>
                <a:rPr lang="en-US" sz="900" b="1" dirty="0">
                  <a:solidFill>
                    <a:srgbClr val="FFC000"/>
                  </a:solidFill>
                </a:rPr>
                <a:t>Inbound/Outbound</a:t>
              </a:r>
            </a:p>
          </p:txBody>
        </p:sp>
      </p:grpSp>
      <p:grpSp>
        <p:nvGrpSpPr>
          <p:cNvPr id="519" name="Group 518"/>
          <p:cNvGrpSpPr/>
          <p:nvPr/>
        </p:nvGrpSpPr>
        <p:grpSpPr>
          <a:xfrm>
            <a:off x="8323469" y="2947345"/>
            <a:ext cx="846707" cy="942604"/>
            <a:chOff x="8333286" y="2790472"/>
            <a:chExt cx="846927" cy="942850"/>
          </a:xfrm>
        </p:grpSpPr>
        <p:grpSp>
          <p:nvGrpSpPr>
            <p:cNvPr id="19" name="Group 18"/>
            <p:cNvGrpSpPr/>
            <p:nvPr/>
          </p:nvGrpSpPr>
          <p:grpSpPr>
            <a:xfrm>
              <a:off x="8581512" y="2790472"/>
              <a:ext cx="344501" cy="520251"/>
              <a:chOff x="1560605" y="5238862"/>
              <a:chExt cx="395195" cy="606638"/>
            </a:xfrm>
          </p:grpSpPr>
          <p:grpSp>
            <p:nvGrpSpPr>
              <p:cNvPr id="224" name="Group 190"/>
              <p:cNvGrpSpPr>
                <a:grpSpLocks noChangeAspect="1"/>
              </p:cNvGrpSpPr>
              <p:nvPr/>
            </p:nvGrpSpPr>
            <p:grpSpPr bwMode="auto">
              <a:xfrm>
                <a:off x="1560605" y="5238862"/>
                <a:ext cx="304800" cy="606638"/>
                <a:chOff x="1609" y="1589"/>
                <a:chExt cx="206" cy="410"/>
              </a:xfrm>
            </p:grpSpPr>
            <p:sp>
              <p:nvSpPr>
                <p:cNvPr id="228" name="AutoShape 189"/>
                <p:cNvSpPr>
                  <a:spLocks noChangeAspect="1" noChangeArrowheads="1" noTextEdit="1"/>
                </p:cNvSpPr>
                <p:nvPr/>
              </p:nvSpPr>
              <p:spPr bwMode="auto">
                <a:xfrm>
                  <a:off x="1609" y="1589"/>
                  <a:ext cx="206" cy="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29" name="Rectangle 191"/>
                <p:cNvSpPr>
                  <a:spLocks noChangeArrowheads="1"/>
                </p:cNvSpPr>
                <p:nvPr/>
              </p:nvSpPr>
              <p:spPr bwMode="auto">
                <a:xfrm>
                  <a:off x="1620" y="1617"/>
                  <a:ext cx="187" cy="37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0" name="Freeform 192"/>
                <p:cNvSpPr>
                  <a:spLocks noEditPoints="1"/>
                </p:cNvSpPr>
                <p:nvPr/>
              </p:nvSpPr>
              <p:spPr bwMode="auto">
                <a:xfrm>
                  <a:off x="1609" y="1589"/>
                  <a:ext cx="206" cy="410"/>
                </a:xfrm>
                <a:custGeom>
                  <a:avLst/>
                  <a:gdLst>
                    <a:gd name="T0" fmla="*/ 24 w 412"/>
                    <a:gd name="T1" fmla="*/ 0 h 820"/>
                    <a:gd name="T2" fmla="*/ 20 w 412"/>
                    <a:gd name="T3" fmla="*/ 0 h 820"/>
                    <a:gd name="T4" fmla="*/ 8 w 412"/>
                    <a:gd name="T5" fmla="*/ 8 h 820"/>
                    <a:gd name="T6" fmla="*/ 0 w 412"/>
                    <a:gd name="T7" fmla="*/ 20 h 820"/>
                    <a:gd name="T8" fmla="*/ 0 w 412"/>
                    <a:gd name="T9" fmla="*/ 796 h 820"/>
                    <a:gd name="T10" fmla="*/ 0 w 412"/>
                    <a:gd name="T11" fmla="*/ 800 h 820"/>
                    <a:gd name="T12" fmla="*/ 8 w 412"/>
                    <a:gd name="T13" fmla="*/ 812 h 820"/>
                    <a:gd name="T14" fmla="*/ 20 w 412"/>
                    <a:gd name="T15" fmla="*/ 820 h 820"/>
                    <a:gd name="T16" fmla="*/ 388 w 412"/>
                    <a:gd name="T17" fmla="*/ 820 h 820"/>
                    <a:gd name="T18" fmla="*/ 392 w 412"/>
                    <a:gd name="T19" fmla="*/ 820 h 820"/>
                    <a:gd name="T20" fmla="*/ 404 w 412"/>
                    <a:gd name="T21" fmla="*/ 812 h 820"/>
                    <a:gd name="T22" fmla="*/ 410 w 412"/>
                    <a:gd name="T23" fmla="*/ 800 h 820"/>
                    <a:gd name="T24" fmla="*/ 412 w 412"/>
                    <a:gd name="T25" fmla="*/ 24 h 820"/>
                    <a:gd name="T26" fmla="*/ 410 w 412"/>
                    <a:gd name="T27" fmla="*/ 20 h 820"/>
                    <a:gd name="T28" fmla="*/ 404 w 412"/>
                    <a:gd name="T29" fmla="*/ 8 h 820"/>
                    <a:gd name="T30" fmla="*/ 392 w 412"/>
                    <a:gd name="T31" fmla="*/ 0 h 820"/>
                    <a:gd name="T32" fmla="*/ 220 w 412"/>
                    <a:gd name="T33" fmla="*/ 787 h 820"/>
                    <a:gd name="T34" fmla="*/ 190 w 412"/>
                    <a:gd name="T35" fmla="*/ 714 h 820"/>
                    <a:gd name="T36" fmla="*/ 220 w 412"/>
                    <a:gd name="T37" fmla="*/ 787 h 820"/>
                    <a:gd name="T38" fmla="*/ 36 w 412"/>
                    <a:gd name="T39" fmla="*/ 667 h 820"/>
                    <a:gd name="T40" fmla="*/ 376 w 412"/>
                    <a:gd name="T41" fmla="*/ 600 h 820"/>
                    <a:gd name="T42" fmla="*/ 376 w 412"/>
                    <a:gd name="T43" fmla="*/ 565 h 820"/>
                    <a:gd name="T44" fmla="*/ 36 w 412"/>
                    <a:gd name="T45" fmla="*/ 497 h 820"/>
                    <a:gd name="T46" fmla="*/ 376 w 412"/>
                    <a:gd name="T47" fmla="*/ 565 h 820"/>
                    <a:gd name="T48" fmla="*/ 36 w 412"/>
                    <a:gd name="T49" fmla="*/ 462 h 820"/>
                    <a:gd name="T50" fmla="*/ 376 w 412"/>
                    <a:gd name="T51" fmla="*/ 394 h 820"/>
                    <a:gd name="T52" fmla="*/ 376 w 412"/>
                    <a:gd name="T53" fmla="*/ 356 h 820"/>
                    <a:gd name="T54" fmla="*/ 36 w 412"/>
                    <a:gd name="T55" fmla="*/ 288 h 820"/>
                    <a:gd name="T56" fmla="*/ 376 w 412"/>
                    <a:gd name="T57" fmla="*/ 356 h 820"/>
                    <a:gd name="T58" fmla="*/ 36 w 412"/>
                    <a:gd name="T59" fmla="*/ 254 h 820"/>
                    <a:gd name="T60" fmla="*/ 376 w 412"/>
                    <a:gd name="T61" fmla="*/ 186 h 820"/>
                    <a:gd name="T62" fmla="*/ 376 w 412"/>
                    <a:gd name="T63" fmla="*/ 151 h 820"/>
                    <a:gd name="T64" fmla="*/ 36 w 412"/>
                    <a:gd name="T65" fmla="*/ 83 h 820"/>
                    <a:gd name="T66" fmla="*/ 376 w 412"/>
                    <a:gd name="T67" fmla="*/ 1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2" h="820">
                      <a:moveTo>
                        <a:pt x="388" y="0"/>
                      </a:moveTo>
                      <a:lnTo>
                        <a:pt x="24" y="0"/>
                      </a:lnTo>
                      <a:lnTo>
                        <a:pt x="24" y="0"/>
                      </a:lnTo>
                      <a:lnTo>
                        <a:pt x="20" y="0"/>
                      </a:lnTo>
                      <a:lnTo>
                        <a:pt x="15" y="2"/>
                      </a:lnTo>
                      <a:lnTo>
                        <a:pt x="8" y="8"/>
                      </a:lnTo>
                      <a:lnTo>
                        <a:pt x="2" y="15"/>
                      </a:lnTo>
                      <a:lnTo>
                        <a:pt x="0" y="20"/>
                      </a:lnTo>
                      <a:lnTo>
                        <a:pt x="0" y="24"/>
                      </a:lnTo>
                      <a:lnTo>
                        <a:pt x="0" y="796"/>
                      </a:lnTo>
                      <a:lnTo>
                        <a:pt x="0" y="796"/>
                      </a:lnTo>
                      <a:lnTo>
                        <a:pt x="0" y="800"/>
                      </a:lnTo>
                      <a:lnTo>
                        <a:pt x="2" y="805"/>
                      </a:lnTo>
                      <a:lnTo>
                        <a:pt x="8" y="812"/>
                      </a:lnTo>
                      <a:lnTo>
                        <a:pt x="15" y="818"/>
                      </a:lnTo>
                      <a:lnTo>
                        <a:pt x="20" y="820"/>
                      </a:lnTo>
                      <a:lnTo>
                        <a:pt x="24" y="820"/>
                      </a:lnTo>
                      <a:lnTo>
                        <a:pt x="388" y="820"/>
                      </a:lnTo>
                      <a:lnTo>
                        <a:pt x="388" y="820"/>
                      </a:lnTo>
                      <a:lnTo>
                        <a:pt x="392" y="820"/>
                      </a:lnTo>
                      <a:lnTo>
                        <a:pt x="397" y="818"/>
                      </a:lnTo>
                      <a:lnTo>
                        <a:pt x="404" y="812"/>
                      </a:lnTo>
                      <a:lnTo>
                        <a:pt x="409" y="805"/>
                      </a:lnTo>
                      <a:lnTo>
                        <a:pt x="410" y="800"/>
                      </a:lnTo>
                      <a:lnTo>
                        <a:pt x="412" y="796"/>
                      </a:lnTo>
                      <a:lnTo>
                        <a:pt x="412" y="24"/>
                      </a:lnTo>
                      <a:lnTo>
                        <a:pt x="412" y="24"/>
                      </a:lnTo>
                      <a:lnTo>
                        <a:pt x="410" y="20"/>
                      </a:lnTo>
                      <a:lnTo>
                        <a:pt x="409" y="15"/>
                      </a:lnTo>
                      <a:lnTo>
                        <a:pt x="404" y="8"/>
                      </a:lnTo>
                      <a:lnTo>
                        <a:pt x="397" y="2"/>
                      </a:lnTo>
                      <a:lnTo>
                        <a:pt x="392" y="0"/>
                      </a:lnTo>
                      <a:lnTo>
                        <a:pt x="388" y="0"/>
                      </a:lnTo>
                      <a:close/>
                      <a:moveTo>
                        <a:pt x="220" y="787"/>
                      </a:moveTo>
                      <a:lnTo>
                        <a:pt x="190" y="787"/>
                      </a:lnTo>
                      <a:lnTo>
                        <a:pt x="190" y="714"/>
                      </a:lnTo>
                      <a:lnTo>
                        <a:pt x="220" y="714"/>
                      </a:lnTo>
                      <a:lnTo>
                        <a:pt x="220" y="787"/>
                      </a:lnTo>
                      <a:close/>
                      <a:moveTo>
                        <a:pt x="376" y="667"/>
                      </a:moveTo>
                      <a:lnTo>
                        <a:pt x="36" y="667"/>
                      </a:lnTo>
                      <a:lnTo>
                        <a:pt x="36" y="600"/>
                      </a:lnTo>
                      <a:lnTo>
                        <a:pt x="376" y="600"/>
                      </a:lnTo>
                      <a:lnTo>
                        <a:pt x="376" y="667"/>
                      </a:lnTo>
                      <a:close/>
                      <a:moveTo>
                        <a:pt x="376" y="565"/>
                      </a:moveTo>
                      <a:lnTo>
                        <a:pt x="36" y="565"/>
                      </a:lnTo>
                      <a:lnTo>
                        <a:pt x="36" y="497"/>
                      </a:lnTo>
                      <a:lnTo>
                        <a:pt x="376" y="497"/>
                      </a:lnTo>
                      <a:lnTo>
                        <a:pt x="376" y="565"/>
                      </a:lnTo>
                      <a:close/>
                      <a:moveTo>
                        <a:pt x="376" y="462"/>
                      </a:moveTo>
                      <a:lnTo>
                        <a:pt x="36" y="462"/>
                      </a:lnTo>
                      <a:lnTo>
                        <a:pt x="36" y="394"/>
                      </a:lnTo>
                      <a:lnTo>
                        <a:pt x="376" y="394"/>
                      </a:lnTo>
                      <a:lnTo>
                        <a:pt x="376" y="462"/>
                      </a:lnTo>
                      <a:close/>
                      <a:moveTo>
                        <a:pt x="376" y="356"/>
                      </a:moveTo>
                      <a:lnTo>
                        <a:pt x="36" y="356"/>
                      </a:lnTo>
                      <a:lnTo>
                        <a:pt x="36" y="288"/>
                      </a:lnTo>
                      <a:lnTo>
                        <a:pt x="376" y="288"/>
                      </a:lnTo>
                      <a:lnTo>
                        <a:pt x="376" y="356"/>
                      </a:lnTo>
                      <a:close/>
                      <a:moveTo>
                        <a:pt x="376" y="254"/>
                      </a:moveTo>
                      <a:lnTo>
                        <a:pt x="36" y="254"/>
                      </a:lnTo>
                      <a:lnTo>
                        <a:pt x="36" y="186"/>
                      </a:lnTo>
                      <a:lnTo>
                        <a:pt x="376" y="186"/>
                      </a:lnTo>
                      <a:lnTo>
                        <a:pt x="376" y="254"/>
                      </a:lnTo>
                      <a:close/>
                      <a:moveTo>
                        <a:pt x="376" y="151"/>
                      </a:moveTo>
                      <a:lnTo>
                        <a:pt x="36" y="151"/>
                      </a:lnTo>
                      <a:lnTo>
                        <a:pt x="36" y="83"/>
                      </a:lnTo>
                      <a:lnTo>
                        <a:pt x="376" y="83"/>
                      </a:lnTo>
                      <a:lnTo>
                        <a:pt x="376" y="151"/>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1" name="Freeform 193"/>
                <p:cNvSpPr>
                  <a:spLocks/>
                </p:cNvSpPr>
                <p:nvPr/>
              </p:nvSpPr>
              <p:spPr bwMode="auto">
                <a:xfrm>
                  <a:off x="1609" y="1589"/>
                  <a:ext cx="206" cy="410"/>
                </a:xfrm>
                <a:custGeom>
                  <a:avLst/>
                  <a:gdLst>
                    <a:gd name="T0" fmla="*/ 388 w 412"/>
                    <a:gd name="T1" fmla="*/ 0 h 820"/>
                    <a:gd name="T2" fmla="*/ 24 w 412"/>
                    <a:gd name="T3" fmla="*/ 0 h 820"/>
                    <a:gd name="T4" fmla="*/ 24 w 412"/>
                    <a:gd name="T5" fmla="*/ 0 h 820"/>
                    <a:gd name="T6" fmla="*/ 20 w 412"/>
                    <a:gd name="T7" fmla="*/ 0 h 820"/>
                    <a:gd name="T8" fmla="*/ 15 w 412"/>
                    <a:gd name="T9" fmla="*/ 2 h 820"/>
                    <a:gd name="T10" fmla="*/ 8 w 412"/>
                    <a:gd name="T11" fmla="*/ 8 h 820"/>
                    <a:gd name="T12" fmla="*/ 2 w 412"/>
                    <a:gd name="T13" fmla="*/ 15 h 820"/>
                    <a:gd name="T14" fmla="*/ 0 w 412"/>
                    <a:gd name="T15" fmla="*/ 20 h 820"/>
                    <a:gd name="T16" fmla="*/ 0 w 412"/>
                    <a:gd name="T17" fmla="*/ 24 h 820"/>
                    <a:gd name="T18" fmla="*/ 0 w 412"/>
                    <a:gd name="T19" fmla="*/ 796 h 820"/>
                    <a:gd name="T20" fmla="*/ 0 w 412"/>
                    <a:gd name="T21" fmla="*/ 796 h 820"/>
                    <a:gd name="T22" fmla="*/ 0 w 412"/>
                    <a:gd name="T23" fmla="*/ 800 h 820"/>
                    <a:gd name="T24" fmla="*/ 2 w 412"/>
                    <a:gd name="T25" fmla="*/ 805 h 820"/>
                    <a:gd name="T26" fmla="*/ 8 w 412"/>
                    <a:gd name="T27" fmla="*/ 812 h 820"/>
                    <a:gd name="T28" fmla="*/ 15 w 412"/>
                    <a:gd name="T29" fmla="*/ 818 h 820"/>
                    <a:gd name="T30" fmla="*/ 20 w 412"/>
                    <a:gd name="T31" fmla="*/ 820 h 820"/>
                    <a:gd name="T32" fmla="*/ 24 w 412"/>
                    <a:gd name="T33" fmla="*/ 820 h 820"/>
                    <a:gd name="T34" fmla="*/ 388 w 412"/>
                    <a:gd name="T35" fmla="*/ 820 h 820"/>
                    <a:gd name="T36" fmla="*/ 388 w 412"/>
                    <a:gd name="T37" fmla="*/ 820 h 820"/>
                    <a:gd name="T38" fmla="*/ 392 w 412"/>
                    <a:gd name="T39" fmla="*/ 820 h 820"/>
                    <a:gd name="T40" fmla="*/ 397 w 412"/>
                    <a:gd name="T41" fmla="*/ 818 h 820"/>
                    <a:gd name="T42" fmla="*/ 404 w 412"/>
                    <a:gd name="T43" fmla="*/ 812 h 820"/>
                    <a:gd name="T44" fmla="*/ 409 w 412"/>
                    <a:gd name="T45" fmla="*/ 805 h 820"/>
                    <a:gd name="T46" fmla="*/ 410 w 412"/>
                    <a:gd name="T47" fmla="*/ 800 h 820"/>
                    <a:gd name="T48" fmla="*/ 412 w 412"/>
                    <a:gd name="T49" fmla="*/ 796 h 820"/>
                    <a:gd name="T50" fmla="*/ 412 w 412"/>
                    <a:gd name="T51" fmla="*/ 24 h 820"/>
                    <a:gd name="T52" fmla="*/ 412 w 412"/>
                    <a:gd name="T53" fmla="*/ 24 h 820"/>
                    <a:gd name="T54" fmla="*/ 410 w 412"/>
                    <a:gd name="T55" fmla="*/ 20 h 820"/>
                    <a:gd name="T56" fmla="*/ 409 w 412"/>
                    <a:gd name="T57" fmla="*/ 15 h 820"/>
                    <a:gd name="T58" fmla="*/ 404 w 412"/>
                    <a:gd name="T59" fmla="*/ 8 h 820"/>
                    <a:gd name="T60" fmla="*/ 397 w 412"/>
                    <a:gd name="T61" fmla="*/ 2 h 820"/>
                    <a:gd name="T62" fmla="*/ 392 w 412"/>
                    <a:gd name="T63" fmla="*/ 0 h 820"/>
                    <a:gd name="T64" fmla="*/ 388 w 412"/>
                    <a:gd name="T65"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820">
                      <a:moveTo>
                        <a:pt x="388" y="0"/>
                      </a:moveTo>
                      <a:lnTo>
                        <a:pt x="24" y="0"/>
                      </a:lnTo>
                      <a:lnTo>
                        <a:pt x="24" y="0"/>
                      </a:lnTo>
                      <a:lnTo>
                        <a:pt x="20" y="0"/>
                      </a:lnTo>
                      <a:lnTo>
                        <a:pt x="15" y="2"/>
                      </a:lnTo>
                      <a:lnTo>
                        <a:pt x="8" y="8"/>
                      </a:lnTo>
                      <a:lnTo>
                        <a:pt x="2" y="15"/>
                      </a:lnTo>
                      <a:lnTo>
                        <a:pt x="0" y="20"/>
                      </a:lnTo>
                      <a:lnTo>
                        <a:pt x="0" y="24"/>
                      </a:lnTo>
                      <a:lnTo>
                        <a:pt x="0" y="796"/>
                      </a:lnTo>
                      <a:lnTo>
                        <a:pt x="0" y="796"/>
                      </a:lnTo>
                      <a:lnTo>
                        <a:pt x="0" y="800"/>
                      </a:lnTo>
                      <a:lnTo>
                        <a:pt x="2" y="805"/>
                      </a:lnTo>
                      <a:lnTo>
                        <a:pt x="8" y="812"/>
                      </a:lnTo>
                      <a:lnTo>
                        <a:pt x="15" y="818"/>
                      </a:lnTo>
                      <a:lnTo>
                        <a:pt x="20" y="820"/>
                      </a:lnTo>
                      <a:lnTo>
                        <a:pt x="24" y="820"/>
                      </a:lnTo>
                      <a:lnTo>
                        <a:pt x="388" y="820"/>
                      </a:lnTo>
                      <a:lnTo>
                        <a:pt x="388" y="820"/>
                      </a:lnTo>
                      <a:lnTo>
                        <a:pt x="392" y="820"/>
                      </a:lnTo>
                      <a:lnTo>
                        <a:pt x="397" y="818"/>
                      </a:lnTo>
                      <a:lnTo>
                        <a:pt x="404" y="812"/>
                      </a:lnTo>
                      <a:lnTo>
                        <a:pt x="409" y="805"/>
                      </a:lnTo>
                      <a:lnTo>
                        <a:pt x="410" y="800"/>
                      </a:lnTo>
                      <a:lnTo>
                        <a:pt x="412" y="796"/>
                      </a:lnTo>
                      <a:lnTo>
                        <a:pt x="412" y="24"/>
                      </a:lnTo>
                      <a:lnTo>
                        <a:pt x="412" y="24"/>
                      </a:lnTo>
                      <a:lnTo>
                        <a:pt x="410" y="20"/>
                      </a:lnTo>
                      <a:lnTo>
                        <a:pt x="409" y="15"/>
                      </a:lnTo>
                      <a:lnTo>
                        <a:pt x="404" y="8"/>
                      </a:lnTo>
                      <a:lnTo>
                        <a:pt x="397" y="2"/>
                      </a:lnTo>
                      <a:lnTo>
                        <a:pt x="392" y="0"/>
                      </a:lnTo>
                      <a:lnTo>
                        <a:pt x="38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2" name="Rectangle 194"/>
                <p:cNvSpPr>
                  <a:spLocks noChangeArrowheads="1"/>
                </p:cNvSpPr>
                <p:nvPr/>
              </p:nvSpPr>
              <p:spPr bwMode="auto">
                <a:xfrm>
                  <a:off x="1704" y="1946"/>
                  <a:ext cx="15" cy="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3" name="Rectangle 195"/>
                <p:cNvSpPr>
                  <a:spLocks noChangeArrowheads="1"/>
                </p:cNvSpPr>
                <p:nvPr/>
              </p:nvSpPr>
              <p:spPr bwMode="auto">
                <a:xfrm>
                  <a:off x="1627" y="1889"/>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4" name="Rectangle 196"/>
                <p:cNvSpPr>
                  <a:spLocks noChangeArrowheads="1"/>
                </p:cNvSpPr>
                <p:nvPr/>
              </p:nvSpPr>
              <p:spPr bwMode="auto">
                <a:xfrm>
                  <a:off x="1627" y="1837"/>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5" name="Rectangle 197"/>
                <p:cNvSpPr>
                  <a:spLocks noChangeArrowheads="1"/>
                </p:cNvSpPr>
                <p:nvPr/>
              </p:nvSpPr>
              <p:spPr bwMode="auto">
                <a:xfrm>
                  <a:off x="1627" y="1786"/>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6" name="Rectangle 198"/>
                <p:cNvSpPr>
                  <a:spLocks noChangeArrowheads="1"/>
                </p:cNvSpPr>
                <p:nvPr/>
              </p:nvSpPr>
              <p:spPr bwMode="auto">
                <a:xfrm>
                  <a:off x="1627" y="1733"/>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7" name="Rectangle 199"/>
                <p:cNvSpPr>
                  <a:spLocks noChangeArrowheads="1"/>
                </p:cNvSpPr>
                <p:nvPr/>
              </p:nvSpPr>
              <p:spPr bwMode="auto">
                <a:xfrm>
                  <a:off x="1627" y="1682"/>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8" name="Rectangle 200"/>
                <p:cNvSpPr>
                  <a:spLocks noChangeArrowheads="1"/>
                </p:cNvSpPr>
                <p:nvPr/>
              </p:nvSpPr>
              <p:spPr bwMode="auto">
                <a:xfrm>
                  <a:off x="1627" y="1631"/>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grpSp>
            <p:nvGrpSpPr>
              <p:cNvPr id="225" name="Group 224"/>
              <p:cNvGrpSpPr/>
              <p:nvPr/>
            </p:nvGrpSpPr>
            <p:grpSpPr>
              <a:xfrm>
                <a:off x="1701800" y="5341844"/>
                <a:ext cx="254000" cy="187185"/>
                <a:chOff x="5581020" y="5461026"/>
                <a:chExt cx="942018" cy="694218"/>
              </a:xfrm>
            </p:grpSpPr>
            <p:sp>
              <p:nvSpPr>
                <p:cNvPr id="226" name="Rectangle 287"/>
                <p:cNvSpPr>
                  <a:spLocks noChangeArrowheads="1"/>
                </p:cNvSpPr>
                <p:nvPr/>
              </p:nvSpPr>
              <p:spPr bwMode="auto">
                <a:xfrm>
                  <a:off x="5581020" y="5461026"/>
                  <a:ext cx="942018" cy="694218"/>
                </a:xfrm>
                <a:prstGeom prst="roundRect">
                  <a:avLst>
                    <a:gd name="adj" fmla="val 5691"/>
                  </a:avLst>
                </a:prstGeom>
                <a:solidFill>
                  <a:srgbClr val="FFFFFF"/>
                </a:solidFill>
                <a:ln w="25400">
                  <a:solidFill>
                    <a:srgbClr val="828282"/>
                  </a:solidFill>
                  <a:miter lim="800000"/>
                  <a:headEnd/>
                  <a:tailEnd/>
                </a:ln>
              </p:spPr>
              <p:txBody>
                <a:bodyPr vert="horz" wrap="square" lIns="91416" tIns="45708" rIns="91416" bIns="45708" numCol="1" anchor="t" anchorCtr="0" compatLnSpc="1">
                  <a:prstTxWarp prst="textNoShape">
                    <a:avLst/>
                  </a:prstTxWarp>
                </a:bodyPr>
                <a:lstStyle/>
                <a:p>
                  <a:endParaRPr lang="en-US" sz="1799" dirty="0"/>
                </a:p>
              </p:txBody>
            </p:sp>
            <p:sp>
              <p:nvSpPr>
                <p:cNvPr id="227" name="Freeform 288"/>
                <p:cNvSpPr>
                  <a:spLocks/>
                </p:cNvSpPr>
                <p:nvPr/>
              </p:nvSpPr>
              <p:spPr bwMode="auto">
                <a:xfrm>
                  <a:off x="5632093" y="5512099"/>
                  <a:ext cx="762316" cy="302656"/>
                </a:xfrm>
                <a:custGeom>
                  <a:avLst/>
                  <a:gdLst>
                    <a:gd name="T0" fmla="*/ 510 w 806"/>
                    <a:gd name="T1" fmla="*/ 258 h 320"/>
                    <a:gd name="T2" fmla="*/ 0 w 806"/>
                    <a:gd name="T3" fmla="*/ 0 h 320"/>
                    <a:gd name="T4" fmla="*/ 502 w 806"/>
                    <a:gd name="T5" fmla="*/ 320 h 320"/>
                    <a:gd name="T6" fmla="*/ 806 w 806"/>
                    <a:gd name="T7" fmla="*/ 96 h 320"/>
                    <a:gd name="T8" fmla="*/ 806 w 806"/>
                    <a:gd name="T9" fmla="*/ 78 h 320"/>
                    <a:gd name="T10" fmla="*/ 510 w 806"/>
                    <a:gd name="T11" fmla="*/ 258 h 320"/>
                  </a:gdLst>
                  <a:ahLst/>
                  <a:cxnLst>
                    <a:cxn ang="0">
                      <a:pos x="T0" y="T1"/>
                    </a:cxn>
                    <a:cxn ang="0">
                      <a:pos x="T2" y="T3"/>
                    </a:cxn>
                    <a:cxn ang="0">
                      <a:pos x="T4" y="T5"/>
                    </a:cxn>
                    <a:cxn ang="0">
                      <a:pos x="T6" y="T7"/>
                    </a:cxn>
                    <a:cxn ang="0">
                      <a:pos x="T8" y="T9"/>
                    </a:cxn>
                    <a:cxn ang="0">
                      <a:pos x="T10" y="T11"/>
                    </a:cxn>
                  </a:cxnLst>
                  <a:rect l="0" t="0" r="r" b="b"/>
                  <a:pathLst>
                    <a:path w="806" h="320">
                      <a:moveTo>
                        <a:pt x="510" y="258"/>
                      </a:moveTo>
                      <a:lnTo>
                        <a:pt x="0" y="0"/>
                      </a:lnTo>
                      <a:lnTo>
                        <a:pt x="502" y="320"/>
                      </a:lnTo>
                      <a:lnTo>
                        <a:pt x="806" y="96"/>
                      </a:lnTo>
                      <a:lnTo>
                        <a:pt x="806" y="78"/>
                      </a:lnTo>
                      <a:lnTo>
                        <a:pt x="510" y="25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grpSp>
        <p:sp>
          <p:nvSpPr>
            <p:cNvPr id="20" name="Rectangle 127"/>
            <p:cNvSpPr>
              <a:spLocks noChangeArrowheads="1"/>
            </p:cNvSpPr>
            <p:nvPr/>
          </p:nvSpPr>
          <p:spPr bwMode="auto">
            <a:xfrm>
              <a:off x="8333286" y="3363894"/>
              <a:ext cx="846927" cy="369428"/>
            </a:xfrm>
            <a:prstGeom prst="rect">
              <a:avLst/>
            </a:prstGeom>
            <a:noFill/>
            <a:ln w="9525">
              <a:noFill/>
              <a:miter lim="800000"/>
              <a:headEnd/>
              <a:tailEnd/>
            </a:ln>
          </p:spPr>
          <p:txBody>
            <a:bodyPr wrap="none">
              <a:spAutoFit/>
            </a:bodyPr>
            <a:lstStyle/>
            <a:p>
              <a:pPr algn="ctr">
                <a:lnSpc>
                  <a:spcPct val="90000"/>
                </a:lnSpc>
              </a:pPr>
              <a:r>
                <a:rPr lang="en-US" sz="1000" b="1" dirty="0">
                  <a:solidFill>
                    <a:schemeClr val="bg1"/>
                  </a:solidFill>
                </a:rPr>
                <a:t>Third-Party </a:t>
              </a:r>
            </a:p>
            <a:p>
              <a:pPr algn="ctr">
                <a:lnSpc>
                  <a:spcPct val="90000"/>
                </a:lnSpc>
              </a:pPr>
              <a:r>
                <a:rPr lang="en-US" sz="1000" b="1" dirty="0">
                  <a:solidFill>
                    <a:schemeClr val="bg1"/>
                  </a:solidFill>
                </a:rPr>
                <a:t>Email Server</a:t>
              </a:r>
            </a:p>
          </p:txBody>
        </p:sp>
      </p:grpSp>
      <p:grpSp>
        <p:nvGrpSpPr>
          <p:cNvPr id="71" name="Group 70"/>
          <p:cNvGrpSpPr/>
          <p:nvPr/>
        </p:nvGrpSpPr>
        <p:grpSpPr>
          <a:xfrm>
            <a:off x="195295" y="2767794"/>
            <a:ext cx="1778397" cy="970274"/>
            <a:chOff x="202996" y="2610874"/>
            <a:chExt cx="1778860" cy="970527"/>
          </a:xfrm>
        </p:grpSpPr>
        <p:sp>
          <p:nvSpPr>
            <p:cNvPr id="381" name="Rounded Rectangle 380"/>
            <p:cNvSpPr/>
            <p:nvPr/>
          </p:nvSpPr>
          <p:spPr>
            <a:xfrm>
              <a:off x="202996" y="2610874"/>
              <a:ext cx="1778860" cy="970527"/>
            </a:xfrm>
            <a:prstGeom prst="roundRect">
              <a:avLst>
                <a:gd name="adj" fmla="val 7255"/>
              </a:avLst>
            </a:prstGeom>
            <a:solidFill>
              <a:srgbClr val="FFFFFF">
                <a:lumMod val="85000"/>
              </a:srgbClr>
            </a:solidFill>
            <a:ln w="9525" cap="flat" cmpd="sng" algn="ctr">
              <a:noFill/>
              <a:prstDash val="solid"/>
            </a:ln>
            <a:effectLst/>
          </p:spPr>
          <p:txBody>
            <a:bodyPr anchor="ctr"/>
            <a:lstStyle/>
            <a:p>
              <a:pPr algn="ctr" defTabSz="914126">
                <a:defRPr/>
              </a:pPr>
              <a:endParaRPr lang="en-US" sz="1798" kern="0" dirty="0">
                <a:solidFill>
                  <a:srgbClr val="FFFFFF"/>
                </a:solidFill>
                <a:ea typeface="ＭＳ Ｐゴシック" pitchFamily="-109" charset="-128"/>
              </a:endParaRPr>
            </a:p>
          </p:txBody>
        </p:sp>
        <p:grpSp>
          <p:nvGrpSpPr>
            <p:cNvPr id="21" name="Group 20"/>
            <p:cNvGrpSpPr/>
            <p:nvPr/>
          </p:nvGrpSpPr>
          <p:grpSpPr>
            <a:xfrm>
              <a:off x="298854" y="2667002"/>
              <a:ext cx="1663803" cy="886169"/>
              <a:chOff x="480486" y="4224399"/>
              <a:chExt cx="1898379" cy="1110308"/>
            </a:xfrm>
          </p:grpSpPr>
          <p:grpSp>
            <p:nvGrpSpPr>
              <p:cNvPr id="152" name="Group 151"/>
              <p:cNvGrpSpPr/>
              <p:nvPr/>
            </p:nvGrpSpPr>
            <p:grpSpPr>
              <a:xfrm>
                <a:off x="1729032" y="4409582"/>
                <a:ext cx="649833" cy="601269"/>
                <a:chOff x="1763353" y="4518306"/>
                <a:chExt cx="649833" cy="601269"/>
              </a:xfrm>
            </p:grpSpPr>
            <p:grpSp>
              <p:nvGrpSpPr>
                <p:cNvPr id="201" name="Group 262"/>
                <p:cNvGrpSpPr>
                  <a:grpSpLocks noChangeAspect="1"/>
                </p:cNvGrpSpPr>
                <p:nvPr/>
              </p:nvGrpSpPr>
              <p:grpSpPr bwMode="auto">
                <a:xfrm>
                  <a:off x="1879619" y="4518306"/>
                  <a:ext cx="417301" cy="325140"/>
                  <a:chOff x="3125" y="1247"/>
                  <a:chExt cx="1458" cy="1136"/>
                </a:xfrm>
              </p:grpSpPr>
              <p:sp>
                <p:nvSpPr>
                  <p:cNvPr id="203" name="AutoShape 261"/>
                  <p:cNvSpPr>
                    <a:spLocks noChangeAspect="1" noChangeArrowheads="1" noTextEdit="1"/>
                  </p:cNvSpPr>
                  <p:nvPr/>
                </p:nvSpPr>
                <p:spPr bwMode="auto">
                  <a:xfrm>
                    <a:off x="3215" y="1247"/>
                    <a:ext cx="1368" cy="1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04" name="Rectangle 263"/>
                  <p:cNvSpPr>
                    <a:spLocks noChangeArrowheads="1"/>
                  </p:cNvSpPr>
                  <p:nvPr/>
                </p:nvSpPr>
                <p:spPr bwMode="auto">
                  <a:xfrm>
                    <a:off x="3259" y="1279"/>
                    <a:ext cx="1282" cy="107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05" name="Freeform 264"/>
                  <p:cNvSpPr>
                    <a:spLocks/>
                  </p:cNvSpPr>
                  <p:nvPr/>
                </p:nvSpPr>
                <p:spPr bwMode="auto">
                  <a:xfrm>
                    <a:off x="3279" y="2151"/>
                    <a:ext cx="178" cy="168"/>
                  </a:xfrm>
                  <a:custGeom>
                    <a:avLst/>
                    <a:gdLst>
                      <a:gd name="T0" fmla="*/ 154 w 178"/>
                      <a:gd name="T1" fmla="*/ 0 h 168"/>
                      <a:gd name="T2" fmla="*/ 0 w 178"/>
                      <a:gd name="T3" fmla="*/ 0 h 168"/>
                      <a:gd name="T4" fmla="*/ 0 w 178"/>
                      <a:gd name="T5" fmla="*/ 14 h 168"/>
                      <a:gd name="T6" fmla="*/ 154 w 178"/>
                      <a:gd name="T7" fmla="*/ 14 h 168"/>
                      <a:gd name="T8" fmla="*/ 154 w 178"/>
                      <a:gd name="T9" fmla="*/ 14 h 168"/>
                      <a:gd name="T10" fmla="*/ 156 w 178"/>
                      <a:gd name="T11" fmla="*/ 16 h 168"/>
                      <a:gd name="T12" fmla="*/ 156 w 178"/>
                      <a:gd name="T13" fmla="*/ 18 h 168"/>
                      <a:gd name="T14" fmla="*/ 156 w 178"/>
                      <a:gd name="T15" fmla="*/ 168 h 168"/>
                      <a:gd name="T16" fmla="*/ 178 w 178"/>
                      <a:gd name="T17" fmla="*/ 168 h 168"/>
                      <a:gd name="T18" fmla="*/ 178 w 178"/>
                      <a:gd name="T19" fmla="*/ 18 h 168"/>
                      <a:gd name="T20" fmla="*/ 178 w 178"/>
                      <a:gd name="T21" fmla="*/ 18 h 168"/>
                      <a:gd name="T22" fmla="*/ 176 w 178"/>
                      <a:gd name="T23" fmla="*/ 10 h 168"/>
                      <a:gd name="T24" fmla="*/ 170 w 178"/>
                      <a:gd name="T25" fmla="*/ 4 h 168"/>
                      <a:gd name="T26" fmla="*/ 162 w 178"/>
                      <a:gd name="T27" fmla="*/ 0 h 168"/>
                      <a:gd name="T28" fmla="*/ 154 w 178"/>
                      <a:gd name="T29" fmla="*/ 0 h 168"/>
                      <a:gd name="T30" fmla="*/ 154 w 178"/>
                      <a:gd name="T3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168">
                        <a:moveTo>
                          <a:pt x="154" y="0"/>
                        </a:moveTo>
                        <a:lnTo>
                          <a:pt x="0" y="0"/>
                        </a:lnTo>
                        <a:lnTo>
                          <a:pt x="0" y="14"/>
                        </a:lnTo>
                        <a:lnTo>
                          <a:pt x="154" y="14"/>
                        </a:lnTo>
                        <a:lnTo>
                          <a:pt x="154" y="14"/>
                        </a:lnTo>
                        <a:lnTo>
                          <a:pt x="156" y="16"/>
                        </a:lnTo>
                        <a:lnTo>
                          <a:pt x="156" y="18"/>
                        </a:lnTo>
                        <a:lnTo>
                          <a:pt x="156" y="168"/>
                        </a:lnTo>
                        <a:lnTo>
                          <a:pt x="178" y="168"/>
                        </a:lnTo>
                        <a:lnTo>
                          <a:pt x="178" y="18"/>
                        </a:lnTo>
                        <a:lnTo>
                          <a:pt x="178" y="18"/>
                        </a:lnTo>
                        <a:lnTo>
                          <a:pt x="176" y="10"/>
                        </a:lnTo>
                        <a:lnTo>
                          <a:pt x="170" y="4"/>
                        </a:lnTo>
                        <a:lnTo>
                          <a:pt x="162" y="0"/>
                        </a:lnTo>
                        <a:lnTo>
                          <a:pt x="154" y="0"/>
                        </a:lnTo>
                        <a:lnTo>
                          <a:pt x="154" y="0"/>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06" name="Freeform 265"/>
                  <p:cNvSpPr>
                    <a:spLocks/>
                  </p:cNvSpPr>
                  <p:nvPr/>
                </p:nvSpPr>
                <p:spPr bwMode="auto">
                  <a:xfrm>
                    <a:off x="3477" y="2151"/>
                    <a:ext cx="416" cy="168"/>
                  </a:xfrm>
                  <a:custGeom>
                    <a:avLst/>
                    <a:gdLst>
                      <a:gd name="T0" fmla="*/ 392 w 416"/>
                      <a:gd name="T1" fmla="*/ 0 h 168"/>
                      <a:gd name="T2" fmla="*/ 22 w 416"/>
                      <a:gd name="T3" fmla="*/ 0 h 168"/>
                      <a:gd name="T4" fmla="*/ 22 w 416"/>
                      <a:gd name="T5" fmla="*/ 0 h 168"/>
                      <a:gd name="T6" fmla="*/ 14 w 416"/>
                      <a:gd name="T7" fmla="*/ 0 h 168"/>
                      <a:gd name="T8" fmla="*/ 6 w 416"/>
                      <a:gd name="T9" fmla="*/ 4 h 168"/>
                      <a:gd name="T10" fmla="*/ 0 w 416"/>
                      <a:gd name="T11" fmla="*/ 10 h 168"/>
                      <a:gd name="T12" fmla="*/ 0 w 416"/>
                      <a:gd name="T13" fmla="*/ 18 h 168"/>
                      <a:gd name="T14" fmla="*/ 0 w 416"/>
                      <a:gd name="T15" fmla="*/ 168 h 168"/>
                      <a:gd name="T16" fmla="*/ 20 w 416"/>
                      <a:gd name="T17" fmla="*/ 168 h 168"/>
                      <a:gd name="T18" fmla="*/ 20 w 416"/>
                      <a:gd name="T19" fmla="*/ 18 h 168"/>
                      <a:gd name="T20" fmla="*/ 20 w 416"/>
                      <a:gd name="T21" fmla="*/ 18 h 168"/>
                      <a:gd name="T22" fmla="*/ 20 w 416"/>
                      <a:gd name="T23" fmla="*/ 16 h 168"/>
                      <a:gd name="T24" fmla="*/ 22 w 416"/>
                      <a:gd name="T25" fmla="*/ 14 h 168"/>
                      <a:gd name="T26" fmla="*/ 392 w 416"/>
                      <a:gd name="T27" fmla="*/ 14 h 168"/>
                      <a:gd name="T28" fmla="*/ 392 w 416"/>
                      <a:gd name="T29" fmla="*/ 14 h 168"/>
                      <a:gd name="T30" fmla="*/ 394 w 416"/>
                      <a:gd name="T31" fmla="*/ 16 h 168"/>
                      <a:gd name="T32" fmla="*/ 396 w 416"/>
                      <a:gd name="T33" fmla="*/ 18 h 168"/>
                      <a:gd name="T34" fmla="*/ 396 w 416"/>
                      <a:gd name="T35" fmla="*/ 168 h 168"/>
                      <a:gd name="T36" fmla="*/ 416 w 416"/>
                      <a:gd name="T37" fmla="*/ 168 h 168"/>
                      <a:gd name="T38" fmla="*/ 416 w 416"/>
                      <a:gd name="T39" fmla="*/ 18 h 168"/>
                      <a:gd name="T40" fmla="*/ 416 w 416"/>
                      <a:gd name="T41" fmla="*/ 18 h 168"/>
                      <a:gd name="T42" fmla="*/ 414 w 416"/>
                      <a:gd name="T43" fmla="*/ 10 h 168"/>
                      <a:gd name="T44" fmla="*/ 410 w 416"/>
                      <a:gd name="T45" fmla="*/ 4 h 168"/>
                      <a:gd name="T46" fmla="*/ 402 w 416"/>
                      <a:gd name="T47" fmla="*/ 0 h 168"/>
                      <a:gd name="T48" fmla="*/ 392 w 416"/>
                      <a:gd name="T49" fmla="*/ 0 h 168"/>
                      <a:gd name="T50" fmla="*/ 392 w 416"/>
                      <a:gd name="T5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6" h="168">
                        <a:moveTo>
                          <a:pt x="392" y="0"/>
                        </a:moveTo>
                        <a:lnTo>
                          <a:pt x="22" y="0"/>
                        </a:lnTo>
                        <a:lnTo>
                          <a:pt x="22" y="0"/>
                        </a:lnTo>
                        <a:lnTo>
                          <a:pt x="14" y="0"/>
                        </a:lnTo>
                        <a:lnTo>
                          <a:pt x="6" y="4"/>
                        </a:lnTo>
                        <a:lnTo>
                          <a:pt x="0" y="10"/>
                        </a:lnTo>
                        <a:lnTo>
                          <a:pt x="0" y="18"/>
                        </a:lnTo>
                        <a:lnTo>
                          <a:pt x="0" y="168"/>
                        </a:lnTo>
                        <a:lnTo>
                          <a:pt x="20" y="168"/>
                        </a:lnTo>
                        <a:lnTo>
                          <a:pt x="20" y="18"/>
                        </a:lnTo>
                        <a:lnTo>
                          <a:pt x="20" y="18"/>
                        </a:lnTo>
                        <a:lnTo>
                          <a:pt x="20" y="16"/>
                        </a:lnTo>
                        <a:lnTo>
                          <a:pt x="22" y="14"/>
                        </a:lnTo>
                        <a:lnTo>
                          <a:pt x="392" y="14"/>
                        </a:lnTo>
                        <a:lnTo>
                          <a:pt x="392" y="14"/>
                        </a:lnTo>
                        <a:lnTo>
                          <a:pt x="394" y="16"/>
                        </a:lnTo>
                        <a:lnTo>
                          <a:pt x="396" y="18"/>
                        </a:lnTo>
                        <a:lnTo>
                          <a:pt x="396" y="168"/>
                        </a:lnTo>
                        <a:lnTo>
                          <a:pt x="416" y="168"/>
                        </a:lnTo>
                        <a:lnTo>
                          <a:pt x="416" y="18"/>
                        </a:lnTo>
                        <a:lnTo>
                          <a:pt x="416" y="18"/>
                        </a:lnTo>
                        <a:lnTo>
                          <a:pt x="414" y="10"/>
                        </a:lnTo>
                        <a:lnTo>
                          <a:pt x="410" y="4"/>
                        </a:lnTo>
                        <a:lnTo>
                          <a:pt x="402" y="0"/>
                        </a:lnTo>
                        <a:lnTo>
                          <a:pt x="392" y="0"/>
                        </a:lnTo>
                        <a:lnTo>
                          <a:pt x="392" y="0"/>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07" name="Freeform 266"/>
                  <p:cNvSpPr>
                    <a:spLocks/>
                  </p:cNvSpPr>
                  <p:nvPr/>
                </p:nvSpPr>
                <p:spPr bwMode="auto">
                  <a:xfrm>
                    <a:off x="3913" y="2151"/>
                    <a:ext cx="418" cy="168"/>
                  </a:xfrm>
                  <a:custGeom>
                    <a:avLst/>
                    <a:gdLst>
                      <a:gd name="T0" fmla="*/ 394 w 418"/>
                      <a:gd name="T1" fmla="*/ 0 h 168"/>
                      <a:gd name="T2" fmla="*/ 24 w 418"/>
                      <a:gd name="T3" fmla="*/ 0 h 168"/>
                      <a:gd name="T4" fmla="*/ 24 w 418"/>
                      <a:gd name="T5" fmla="*/ 0 h 168"/>
                      <a:gd name="T6" fmla="*/ 14 w 418"/>
                      <a:gd name="T7" fmla="*/ 0 h 168"/>
                      <a:gd name="T8" fmla="*/ 6 w 418"/>
                      <a:gd name="T9" fmla="*/ 4 h 168"/>
                      <a:gd name="T10" fmla="*/ 2 w 418"/>
                      <a:gd name="T11" fmla="*/ 10 h 168"/>
                      <a:gd name="T12" fmla="*/ 0 w 418"/>
                      <a:gd name="T13" fmla="*/ 18 h 168"/>
                      <a:gd name="T14" fmla="*/ 0 w 418"/>
                      <a:gd name="T15" fmla="*/ 168 h 168"/>
                      <a:gd name="T16" fmla="*/ 20 w 418"/>
                      <a:gd name="T17" fmla="*/ 168 h 168"/>
                      <a:gd name="T18" fmla="*/ 20 w 418"/>
                      <a:gd name="T19" fmla="*/ 18 h 168"/>
                      <a:gd name="T20" fmla="*/ 20 w 418"/>
                      <a:gd name="T21" fmla="*/ 18 h 168"/>
                      <a:gd name="T22" fmla="*/ 22 w 418"/>
                      <a:gd name="T23" fmla="*/ 16 h 168"/>
                      <a:gd name="T24" fmla="*/ 24 w 418"/>
                      <a:gd name="T25" fmla="*/ 14 h 168"/>
                      <a:gd name="T26" fmla="*/ 394 w 418"/>
                      <a:gd name="T27" fmla="*/ 14 h 168"/>
                      <a:gd name="T28" fmla="*/ 394 w 418"/>
                      <a:gd name="T29" fmla="*/ 14 h 168"/>
                      <a:gd name="T30" fmla="*/ 396 w 418"/>
                      <a:gd name="T31" fmla="*/ 16 h 168"/>
                      <a:gd name="T32" fmla="*/ 396 w 418"/>
                      <a:gd name="T33" fmla="*/ 18 h 168"/>
                      <a:gd name="T34" fmla="*/ 396 w 418"/>
                      <a:gd name="T35" fmla="*/ 168 h 168"/>
                      <a:gd name="T36" fmla="*/ 418 w 418"/>
                      <a:gd name="T37" fmla="*/ 168 h 168"/>
                      <a:gd name="T38" fmla="*/ 418 w 418"/>
                      <a:gd name="T39" fmla="*/ 18 h 168"/>
                      <a:gd name="T40" fmla="*/ 418 w 418"/>
                      <a:gd name="T41" fmla="*/ 18 h 168"/>
                      <a:gd name="T42" fmla="*/ 416 w 418"/>
                      <a:gd name="T43" fmla="*/ 10 h 168"/>
                      <a:gd name="T44" fmla="*/ 410 w 418"/>
                      <a:gd name="T45" fmla="*/ 4 h 168"/>
                      <a:gd name="T46" fmla="*/ 402 w 418"/>
                      <a:gd name="T47" fmla="*/ 0 h 168"/>
                      <a:gd name="T48" fmla="*/ 394 w 418"/>
                      <a:gd name="T49" fmla="*/ 0 h 168"/>
                      <a:gd name="T50" fmla="*/ 394 w 418"/>
                      <a:gd name="T5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8" h="168">
                        <a:moveTo>
                          <a:pt x="394" y="0"/>
                        </a:moveTo>
                        <a:lnTo>
                          <a:pt x="24" y="0"/>
                        </a:lnTo>
                        <a:lnTo>
                          <a:pt x="24" y="0"/>
                        </a:lnTo>
                        <a:lnTo>
                          <a:pt x="14" y="0"/>
                        </a:lnTo>
                        <a:lnTo>
                          <a:pt x="6" y="4"/>
                        </a:lnTo>
                        <a:lnTo>
                          <a:pt x="2" y="10"/>
                        </a:lnTo>
                        <a:lnTo>
                          <a:pt x="0" y="18"/>
                        </a:lnTo>
                        <a:lnTo>
                          <a:pt x="0" y="168"/>
                        </a:lnTo>
                        <a:lnTo>
                          <a:pt x="20" y="168"/>
                        </a:lnTo>
                        <a:lnTo>
                          <a:pt x="20" y="18"/>
                        </a:lnTo>
                        <a:lnTo>
                          <a:pt x="20" y="18"/>
                        </a:lnTo>
                        <a:lnTo>
                          <a:pt x="22" y="16"/>
                        </a:lnTo>
                        <a:lnTo>
                          <a:pt x="24" y="14"/>
                        </a:lnTo>
                        <a:lnTo>
                          <a:pt x="394" y="14"/>
                        </a:lnTo>
                        <a:lnTo>
                          <a:pt x="394" y="14"/>
                        </a:lnTo>
                        <a:lnTo>
                          <a:pt x="396" y="16"/>
                        </a:lnTo>
                        <a:lnTo>
                          <a:pt x="396" y="18"/>
                        </a:lnTo>
                        <a:lnTo>
                          <a:pt x="396" y="168"/>
                        </a:lnTo>
                        <a:lnTo>
                          <a:pt x="418" y="168"/>
                        </a:lnTo>
                        <a:lnTo>
                          <a:pt x="418" y="18"/>
                        </a:lnTo>
                        <a:lnTo>
                          <a:pt x="418" y="18"/>
                        </a:lnTo>
                        <a:lnTo>
                          <a:pt x="416" y="10"/>
                        </a:lnTo>
                        <a:lnTo>
                          <a:pt x="410" y="4"/>
                        </a:lnTo>
                        <a:lnTo>
                          <a:pt x="402" y="0"/>
                        </a:lnTo>
                        <a:lnTo>
                          <a:pt x="394" y="0"/>
                        </a:lnTo>
                        <a:lnTo>
                          <a:pt x="394" y="0"/>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08" name="Freeform 267"/>
                  <p:cNvSpPr>
                    <a:spLocks/>
                  </p:cNvSpPr>
                  <p:nvPr/>
                </p:nvSpPr>
                <p:spPr bwMode="auto">
                  <a:xfrm>
                    <a:off x="4349" y="2151"/>
                    <a:ext cx="170" cy="168"/>
                  </a:xfrm>
                  <a:custGeom>
                    <a:avLst/>
                    <a:gdLst>
                      <a:gd name="T0" fmla="*/ 0 w 170"/>
                      <a:gd name="T1" fmla="*/ 18 h 168"/>
                      <a:gd name="T2" fmla="*/ 0 w 170"/>
                      <a:gd name="T3" fmla="*/ 168 h 168"/>
                      <a:gd name="T4" fmla="*/ 22 w 170"/>
                      <a:gd name="T5" fmla="*/ 168 h 168"/>
                      <a:gd name="T6" fmla="*/ 22 w 170"/>
                      <a:gd name="T7" fmla="*/ 18 h 168"/>
                      <a:gd name="T8" fmla="*/ 22 w 170"/>
                      <a:gd name="T9" fmla="*/ 18 h 168"/>
                      <a:gd name="T10" fmla="*/ 22 w 170"/>
                      <a:gd name="T11" fmla="*/ 16 h 168"/>
                      <a:gd name="T12" fmla="*/ 24 w 170"/>
                      <a:gd name="T13" fmla="*/ 14 h 168"/>
                      <a:gd name="T14" fmla="*/ 170 w 170"/>
                      <a:gd name="T15" fmla="*/ 14 h 168"/>
                      <a:gd name="T16" fmla="*/ 170 w 170"/>
                      <a:gd name="T17" fmla="*/ 0 h 168"/>
                      <a:gd name="T18" fmla="*/ 24 w 170"/>
                      <a:gd name="T19" fmla="*/ 0 h 168"/>
                      <a:gd name="T20" fmla="*/ 24 w 170"/>
                      <a:gd name="T21" fmla="*/ 0 h 168"/>
                      <a:gd name="T22" fmla="*/ 16 w 170"/>
                      <a:gd name="T23" fmla="*/ 0 h 168"/>
                      <a:gd name="T24" fmla="*/ 8 w 170"/>
                      <a:gd name="T25" fmla="*/ 4 h 168"/>
                      <a:gd name="T26" fmla="*/ 2 w 170"/>
                      <a:gd name="T27" fmla="*/ 10 h 168"/>
                      <a:gd name="T28" fmla="*/ 0 w 170"/>
                      <a:gd name="T29" fmla="*/ 18 h 168"/>
                      <a:gd name="T30" fmla="*/ 0 w 170"/>
                      <a:gd name="T31"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168">
                        <a:moveTo>
                          <a:pt x="0" y="18"/>
                        </a:moveTo>
                        <a:lnTo>
                          <a:pt x="0" y="168"/>
                        </a:lnTo>
                        <a:lnTo>
                          <a:pt x="22" y="168"/>
                        </a:lnTo>
                        <a:lnTo>
                          <a:pt x="22" y="18"/>
                        </a:lnTo>
                        <a:lnTo>
                          <a:pt x="22" y="18"/>
                        </a:lnTo>
                        <a:lnTo>
                          <a:pt x="22" y="16"/>
                        </a:lnTo>
                        <a:lnTo>
                          <a:pt x="24" y="14"/>
                        </a:lnTo>
                        <a:lnTo>
                          <a:pt x="170" y="14"/>
                        </a:lnTo>
                        <a:lnTo>
                          <a:pt x="170" y="0"/>
                        </a:lnTo>
                        <a:lnTo>
                          <a:pt x="24" y="0"/>
                        </a:lnTo>
                        <a:lnTo>
                          <a:pt x="24" y="0"/>
                        </a:lnTo>
                        <a:lnTo>
                          <a:pt x="16" y="0"/>
                        </a:lnTo>
                        <a:lnTo>
                          <a:pt x="8" y="4"/>
                        </a:lnTo>
                        <a:lnTo>
                          <a:pt x="2" y="10"/>
                        </a:lnTo>
                        <a:lnTo>
                          <a:pt x="0" y="18"/>
                        </a:lnTo>
                        <a:lnTo>
                          <a:pt x="0" y="1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09" name="Freeform 268"/>
                  <p:cNvSpPr>
                    <a:spLocks/>
                  </p:cNvSpPr>
                  <p:nvPr/>
                </p:nvSpPr>
                <p:spPr bwMode="auto">
                  <a:xfrm>
                    <a:off x="3279" y="1311"/>
                    <a:ext cx="178" cy="176"/>
                  </a:xfrm>
                  <a:custGeom>
                    <a:avLst/>
                    <a:gdLst>
                      <a:gd name="T0" fmla="*/ 178 w 178"/>
                      <a:gd name="T1" fmla="*/ 158 h 176"/>
                      <a:gd name="T2" fmla="*/ 178 w 178"/>
                      <a:gd name="T3" fmla="*/ 0 h 176"/>
                      <a:gd name="T4" fmla="*/ 156 w 178"/>
                      <a:gd name="T5" fmla="*/ 0 h 176"/>
                      <a:gd name="T6" fmla="*/ 156 w 178"/>
                      <a:gd name="T7" fmla="*/ 158 h 176"/>
                      <a:gd name="T8" fmla="*/ 156 w 178"/>
                      <a:gd name="T9" fmla="*/ 158 h 176"/>
                      <a:gd name="T10" fmla="*/ 156 w 178"/>
                      <a:gd name="T11" fmla="*/ 160 h 176"/>
                      <a:gd name="T12" fmla="*/ 154 w 178"/>
                      <a:gd name="T13" fmla="*/ 160 h 176"/>
                      <a:gd name="T14" fmla="*/ 0 w 178"/>
                      <a:gd name="T15" fmla="*/ 160 h 176"/>
                      <a:gd name="T16" fmla="*/ 0 w 178"/>
                      <a:gd name="T17" fmla="*/ 176 h 176"/>
                      <a:gd name="T18" fmla="*/ 154 w 178"/>
                      <a:gd name="T19" fmla="*/ 176 h 176"/>
                      <a:gd name="T20" fmla="*/ 154 w 178"/>
                      <a:gd name="T21" fmla="*/ 176 h 176"/>
                      <a:gd name="T22" fmla="*/ 162 w 178"/>
                      <a:gd name="T23" fmla="*/ 174 h 176"/>
                      <a:gd name="T24" fmla="*/ 170 w 178"/>
                      <a:gd name="T25" fmla="*/ 170 h 176"/>
                      <a:gd name="T26" fmla="*/ 176 w 178"/>
                      <a:gd name="T27" fmla="*/ 164 h 176"/>
                      <a:gd name="T28" fmla="*/ 178 w 178"/>
                      <a:gd name="T29" fmla="*/ 158 h 176"/>
                      <a:gd name="T30" fmla="*/ 178 w 178"/>
                      <a:gd name="T31" fmla="*/ 15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176">
                        <a:moveTo>
                          <a:pt x="178" y="158"/>
                        </a:moveTo>
                        <a:lnTo>
                          <a:pt x="178" y="0"/>
                        </a:lnTo>
                        <a:lnTo>
                          <a:pt x="156" y="0"/>
                        </a:lnTo>
                        <a:lnTo>
                          <a:pt x="156" y="158"/>
                        </a:lnTo>
                        <a:lnTo>
                          <a:pt x="156" y="158"/>
                        </a:lnTo>
                        <a:lnTo>
                          <a:pt x="156" y="160"/>
                        </a:lnTo>
                        <a:lnTo>
                          <a:pt x="154" y="160"/>
                        </a:lnTo>
                        <a:lnTo>
                          <a:pt x="0" y="160"/>
                        </a:lnTo>
                        <a:lnTo>
                          <a:pt x="0" y="176"/>
                        </a:lnTo>
                        <a:lnTo>
                          <a:pt x="154" y="176"/>
                        </a:lnTo>
                        <a:lnTo>
                          <a:pt x="154" y="176"/>
                        </a:lnTo>
                        <a:lnTo>
                          <a:pt x="162" y="174"/>
                        </a:lnTo>
                        <a:lnTo>
                          <a:pt x="170" y="170"/>
                        </a:lnTo>
                        <a:lnTo>
                          <a:pt x="176" y="164"/>
                        </a:lnTo>
                        <a:lnTo>
                          <a:pt x="178" y="158"/>
                        </a:lnTo>
                        <a:lnTo>
                          <a:pt x="178" y="15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0" name="Freeform 269"/>
                  <p:cNvSpPr>
                    <a:spLocks/>
                  </p:cNvSpPr>
                  <p:nvPr/>
                </p:nvSpPr>
                <p:spPr bwMode="auto">
                  <a:xfrm>
                    <a:off x="3477" y="1311"/>
                    <a:ext cx="416" cy="176"/>
                  </a:xfrm>
                  <a:custGeom>
                    <a:avLst/>
                    <a:gdLst>
                      <a:gd name="T0" fmla="*/ 22 w 416"/>
                      <a:gd name="T1" fmla="*/ 176 h 176"/>
                      <a:gd name="T2" fmla="*/ 392 w 416"/>
                      <a:gd name="T3" fmla="*/ 176 h 176"/>
                      <a:gd name="T4" fmla="*/ 392 w 416"/>
                      <a:gd name="T5" fmla="*/ 176 h 176"/>
                      <a:gd name="T6" fmla="*/ 402 w 416"/>
                      <a:gd name="T7" fmla="*/ 174 h 176"/>
                      <a:gd name="T8" fmla="*/ 410 w 416"/>
                      <a:gd name="T9" fmla="*/ 170 h 176"/>
                      <a:gd name="T10" fmla="*/ 414 w 416"/>
                      <a:gd name="T11" fmla="*/ 164 h 176"/>
                      <a:gd name="T12" fmla="*/ 416 w 416"/>
                      <a:gd name="T13" fmla="*/ 158 h 176"/>
                      <a:gd name="T14" fmla="*/ 416 w 416"/>
                      <a:gd name="T15" fmla="*/ 0 h 176"/>
                      <a:gd name="T16" fmla="*/ 396 w 416"/>
                      <a:gd name="T17" fmla="*/ 0 h 176"/>
                      <a:gd name="T18" fmla="*/ 396 w 416"/>
                      <a:gd name="T19" fmla="*/ 158 h 176"/>
                      <a:gd name="T20" fmla="*/ 396 w 416"/>
                      <a:gd name="T21" fmla="*/ 158 h 176"/>
                      <a:gd name="T22" fmla="*/ 394 w 416"/>
                      <a:gd name="T23" fmla="*/ 160 h 176"/>
                      <a:gd name="T24" fmla="*/ 392 w 416"/>
                      <a:gd name="T25" fmla="*/ 160 h 176"/>
                      <a:gd name="T26" fmla="*/ 22 w 416"/>
                      <a:gd name="T27" fmla="*/ 160 h 176"/>
                      <a:gd name="T28" fmla="*/ 22 w 416"/>
                      <a:gd name="T29" fmla="*/ 160 h 176"/>
                      <a:gd name="T30" fmla="*/ 20 w 416"/>
                      <a:gd name="T31" fmla="*/ 160 h 176"/>
                      <a:gd name="T32" fmla="*/ 20 w 416"/>
                      <a:gd name="T33" fmla="*/ 158 h 176"/>
                      <a:gd name="T34" fmla="*/ 20 w 416"/>
                      <a:gd name="T35" fmla="*/ 0 h 176"/>
                      <a:gd name="T36" fmla="*/ 0 w 416"/>
                      <a:gd name="T37" fmla="*/ 0 h 176"/>
                      <a:gd name="T38" fmla="*/ 0 w 416"/>
                      <a:gd name="T39" fmla="*/ 158 h 176"/>
                      <a:gd name="T40" fmla="*/ 0 w 416"/>
                      <a:gd name="T41" fmla="*/ 158 h 176"/>
                      <a:gd name="T42" fmla="*/ 0 w 416"/>
                      <a:gd name="T43" fmla="*/ 164 h 176"/>
                      <a:gd name="T44" fmla="*/ 6 w 416"/>
                      <a:gd name="T45" fmla="*/ 170 h 176"/>
                      <a:gd name="T46" fmla="*/ 14 w 416"/>
                      <a:gd name="T47" fmla="*/ 174 h 176"/>
                      <a:gd name="T48" fmla="*/ 22 w 416"/>
                      <a:gd name="T49" fmla="*/ 176 h 176"/>
                      <a:gd name="T50" fmla="*/ 22 w 416"/>
                      <a:gd name="T5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6" h="176">
                        <a:moveTo>
                          <a:pt x="22" y="176"/>
                        </a:moveTo>
                        <a:lnTo>
                          <a:pt x="392" y="176"/>
                        </a:lnTo>
                        <a:lnTo>
                          <a:pt x="392" y="176"/>
                        </a:lnTo>
                        <a:lnTo>
                          <a:pt x="402" y="174"/>
                        </a:lnTo>
                        <a:lnTo>
                          <a:pt x="410" y="170"/>
                        </a:lnTo>
                        <a:lnTo>
                          <a:pt x="414" y="164"/>
                        </a:lnTo>
                        <a:lnTo>
                          <a:pt x="416" y="158"/>
                        </a:lnTo>
                        <a:lnTo>
                          <a:pt x="416" y="0"/>
                        </a:lnTo>
                        <a:lnTo>
                          <a:pt x="396" y="0"/>
                        </a:lnTo>
                        <a:lnTo>
                          <a:pt x="396" y="158"/>
                        </a:lnTo>
                        <a:lnTo>
                          <a:pt x="396" y="158"/>
                        </a:lnTo>
                        <a:lnTo>
                          <a:pt x="394" y="160"/>
                        </a:lnTo>
                        <a:lnTo>
                          <a:pt x="392" y="160"/>
                        </a:lnTo>
                        <a:lnTo>
                          <a:pt x="22" y="160"/>
                        </a:lnTo>
                        <a:lnTo>
                          <a:pt x="22" y="160"/>
                        </a:lnTo>
                        <a:lnTo>
                          <a:pt x="20" y="160"/>
                        </a:lnTo>
                        <a:lnTo>
                          <a:pt x="20" y="158"/>
                        </a:lnTo>
                        <a:lnTo>
                          <a:pt x="20" y="0"/>
                        </a:lnTo>
                        <a:lnTo>
                          <a:pt x="0" y="0"/>
                        </a:lnTo>
                        <a:lnTo>
                          <a:pt x="0" y="158"/>
                        </a:lnTo>
                        <a:lnTo>
                          <a:pt x="0" y="158"/>
                        </a:lnTo>
                        <a:lnTo>
                          <a:pt x="0" y="164"/>
                        </a:lnTo>
                        <a:lnTo>
                          <a:pt x="6" y="170"/>
                        </a:lnTo>
                        <a:lnTo>
                          <a:pt x="14" y="174"/>
                        </a:lnTo>
                        <a:lnTo>
                          <a:pt x="22" y="176"/>
                        </a:lnTo>
                        <a:lnTo>
                          <a:pt x="22" y="176"/>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1" name="Freeform 270"/>
                  <p:cNvSpPr>
                    <a:spLocks/>
                  </p:cNvSpPr>
                  <p:nvPr/>
                </p:nvSpPr>
                <p:spPr bwMode="auto">
                  <a:xfrm>
                    <a:off x="3913" y="1311"/>
                    <a:ext cx="418" cy="176"/>
                  </a:xfrm>
                  <a:custGeom>
                    <a:avLst/>
                    <a:gdLst>
                      <a:gd name="T0" fmla="*/ 24 w 418"/>
                      <a:gd name="T1" fmla="*/ 176 h 176"/>
                      <a:gd name="T2" fmla="*/ 394 w 418"/>
                      <a:gd name="T3" fmla="*/ 176 h 176"/>
                      <a:gd name="T4" fmla="*/ 394 w 418"/>
                      <a:gd name="T5" fmla="*/ 176 h 176"/>
                      <a:gd name="T6" fmla="*/ 402 w 418"/>
                      <a:gd name="T7" fmla="*/ 174 h 176"/>
                      <a:gd name="T8" fmla="*/ 410 w 418"/>
                      <a:gd name="T9" fmla="*/ 170 h 176"/>
                      <a:gd name="T10" fmla="*/ 416 w 418"/>
                      <a:gd name="T11" fmla="*/ 164 h 176"/>
                      <a:gd name="T12" fmla="*/ 418 w 418"/>
                      <a:gd name="T13" fmla="*/ 158 h 176"/>
                      <a:gd name="T14" fmla="*/ 418 w 418"/>
                      <a:gd name="T15" fmla="*/ 0 h 176"/>
                      <a:gd name="T16" fmla="*/ 396 w 418"/>
                      <a:gd name="T17" fmla="*/ 0 h 176"/>
                      <a:gd name="T18" fmla="*/ 396 w 418"/>
                      <a:gd name="T19" fmla="*/ 158 h 176"/>
                      <a:gd name="T20" fmla="*/ 396 w 418"/>
                      <a:gd name="T21" fmla="*/ 158 h 176"/>
                      <a:gd name="T22" fmla="*/ 396 w 418"/>
                      <a:gd name="T23" fmla="*/ 160 h 176"/>
                      <a:gd name="T24" fmla="*/ 394 w 418"/>
                      <a:gd name="T25" fmla="*/ 160 h 176"/>
                      <a:gd name="T26" fmla="*/ 24 w 418"/>
                      <a:gd name="T27" fmla="*/ 160 h 176"/>
                      <a:gd name="T28" fmla="*/ 24 w 418"/>
                      <a:gd name="T29" fmla="*/ 160 h 176"/>
                      <a:gd name="T30" fmla="*/ 22 w 418"/>
                      <a:gd name="T31" fmla="*/ 160 h 176"/>
                      <a:gd name="T32" fmla="*/ 20 w 418"/>
                      <a:gd name="T33" fmla="*/ 158 h 176"/>
                      <a:gd name="T34" fmla="*/ 20 w 418"/>
                      <a:gd name="T35" fmla="*/ 0 h 176"/>
                      <a:gd name="T36" fmla="*/ 0 w 418"/>
                      <a:gd name="T37" fmla="*/ 0 h 176"/>
                      <a:gd name="T38" fmla="*/ 0 w 418"/>
                      <a:gd name="T39" fmla="*/ 158 h 176"/>
                      <a:gd name="T40" fmla="*/ 0 w 418"/>
                      <a:gd name="T41" fmla="*/ 158 h 176"/>
                      <a:gd name="T42" fmla="*/ 2 w 418"/>
                      <a:gd name="T43" fmla="*/ 164 h 176"/>
                      <a:gd name="T44" fmla="*/ 6 w 418"/>
                      <a:gd name="T45" fmla="*/ 170 h 176"/>
                      <a:gd name="T46" fmla="*/ 14 w 418"/>
                      <a:gd name="T47" fmla="*/ 174 h 176"/>
                      <a:gd name="T48" fmla="*/ 24 w 418"/>
                      <a:gd name="T49" fmla="*/ 176 h 176"/>
                      <a:gd name="T50" fmla="*/ 24 w 418"/>
                      <a:gd name="T5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8" h="176">
                        <a:moveTo>
                          <a:pt x="24" y="176"/>
                        </a:moveTo>
                        <a:lnTo>
                          <a:pt x="394" y="176"/>
                        </a:lnTo>
                        <a:lnTo>
                          <a:pt x="394" y="176"/>
                        </a:lnTo>
                        <a:lnTo>
                          <a:pt x="402" y="174"/>
                        </a:lnTo>
                        <a:lnTo>
                          <a:pt x="410" y="170"/>
                        </a:lnTo>
                        <a:lnTo>
                          <a:pt x="416" y="164"/>
                        </a:lnTo>
                        <a:lnTo>
                          <a:pt x="418" y="158"/>
                        </a:lnTo>
                        <a:lnTo>
                          <a:pt x="418" y="0"/>
                        </a:lnTo>
                        <a:lnTo>
                          <a:pt x="396" y="0"/>
                        </a:lnTo>
                        <a:lnTo>
                          <a:pt x="396" y="158"/>
                        </a:lnTo>
                        <a:lnTo>
                          <a:pt x="396" y="158"/>
                        </a:lnTo>
                        <a:lnTo>
                          <a:pt x="396" y="160"/>
                        </a:lnTo>
                        <a:lnTo>
                          <a:pt x="394" y="160"/>
                        </a:lnTo>
                        <a:lnTo>
                          <a:pt x="24" y="160"/>
                        </a:lnTo>
                        <a:lnTo>
                          <a:pt x="24" y="160"/>
                        </a:lnTo>
                        <a:lnTo>
                          <a:pt x="22" y="160"/>
                        </a:lnTo>
                        <a:lnTo>
                          <a:pt x="20" y="158"/>
                        </a:lnTo>
                        <a:lnTo>
                          <a:pt x="20" y="0"/>
                        </a:lnTo>
                        <a:lnTo>
                          <a:pt x="0" y="0"/>
                        </a:lnTo>
                        <a:lnTo>
                          <a:pt x="0" y="158"/>
                        </a:lnTo>
                        <a:lnTo>
                          <a:pt x="0" y="158"/>
                        </a:lnTo>
                        <a:lnTo>
                          <a:pt x="2" y="164"/>
                        </a:lnTo>
                        <a:lnTo>
                          <a:pt x="6" y="170"/>
                        </a:lnTo>
                        <a:lnTo>
                          <a:pt x="14" y="174"/>
                        </a:lnTo>
                        <a:lnTo>
                          <a:pt x="24" y="176"/>
                        </a:lnTo>
                        <a:lnTo>
                          <a:pt x="24" y="176"/>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2" name="Freeform 271"/>
                  <p:cNvSpPr>
                    <a:spLocks/>
                  </p:cNvSpPr>
                  <p:nvPr/>
                </p:nvSpPr>
                <p:spPr bwMode="auto">
                  <a:xfrm>
                    <a:off x="4349" y="1311"/>
                    <a:ext cx="170" cy="176"/>
                  </a:xfrm>
                  <a:custGeom>
                    <a:avLst/>
                    <a:gdLst>
                      <a:gd name="T0" fmla="*/ 22 w 170"/>
                      <a:gd name="T1" fmla="*/ 158 h 176"/>
                      <a:gd name="T2" fmla="*/ 22 w 170"/>
                      <a:gd name="T3" fmla="*/ 0 h 176"/>
                      <a:gd name="T4" fmla="*/ 0 w 170"/>
                      <a:gd name="T5" fmla="*/ 0 h 176"/>
                      <a:gd name="T6" fmla="*/ 0 w 170"/>
                      <a:gd name="T7" fmla="*/ 158 h 176"/>
                      <a:gd name="T8" fmla="*/ 0 w 170"/>
                      <a:gd name="T9" fmla="*/ 158 h 176"/>
                      <a:gd name="T10" fmla="*/ 2 w 170"/>
                      <a:gd name="T11" fmla="*/ 164 h 176"/>
                      <a:gd name="T12" fmla="*/ 8 w 170"/>
                      <a:gd name="T13" fmla="*/ 170 h 176"/>
                      <a:gd name="T14" fmla="*/ 16 w 170"/>
                      <a:gd name="T15" fmla="*/ 174 h 176"/>
                      <a:gd name="T16" fmla="*/ 24 w 170"/>
                      <a:gd name="T17" fmla="*/ 176 h 176"/>
                      <a:gd name="T18" fmla="*/ 170 w 170"/>
                      <a:gd name="T19" fmla="*/ 176 h 176"/>
                      <a:gd name="T20" fmla="*/ 170 w 170"/>
                      <a:gd name="T21" fmla="*/ 160 h 176"/>
                      <a:gd name="T22" fmla="*/ 24 w 170"/>
                      <a:gd name="T23" fmla="*/ 160 h 176"/>
                      <a:gd name="T24" fmla="*/ 24 w 170"/>
                      <a:gd name="T25" fmla="*/ 160 h 176"/>
                      <a:gd name="T26" fmla="*/ 22 w 170"/>
                      <a:gd name="T27" fmla="*/ 160 h 176"/>
                      <a:gd name="T28" fmla="*/ 22 w 170"/>
                      <a:gd name="T29" fmla="*/ 158 h 176"/>
                      <a:gd name="T30" fmla="*/ 22 w 170"/>
                      <a:gd name="T31" fmla="*/ 15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176">
                        <a:moveTo>
                          <a:pt x="22" y="158"/>
                        </a:moveTo>
                        <a:lnTo>
                          <a:pt x="22" y="0"/>
                        </a:lnTo>
                        <a:lnTo>
                          <a:pt x="0" y="0"/>
                        </a:lnTo>
                        <a:lnTo>
                          <a:pt x="0" y="158"/>
                        </a:lnTo>
                        <a:lnTo>
                          <a:pt x="0" y="158"/>
                        </a:lnTo>
                        <a:lnTo>
                          <a:pt x="2" y="164"/>
                        </a:lnTo>
                        <a:lnTo>
                          <a:pt x="8" y="170"/>
                        </a:lnTo>
                        <a:lnTo>
                          <a:pt x="16" y="174"/>
                        </a:lnTo>
                        <a:lnTo>
                          <a:pt x="24" y="176"/>
                        </a:lnTo>
                        <a:lnTo>
                          <a:pt x="170" y="176"/>
                        </a:lnTo>
                        <a:lnTo>
                          <a:pt x="170" y="160"/>
                        </a:lnTo>
                        <a:lnTo>
                          <a:pt x="24" y="160"/>
                        </a:lnTo>
                        <a:lnTo>
                          <a:pt x="24" y="160"/>
                        </a:lnTo>
                        <a:lnTo>
                          <a:pt x="22" y="160"/>
                        </a:lnTo>
                        <a:lnTo>
                          <a:pt x="22" y="158"/>
                        </a:lnTo>
                        <a:lnTo>
                          <a:pt x="22" y="15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3" name="Freeform 272"/>
                  <p:cNvSpPr>
                    <a:spLocks/>
                  </p:cNvSpPr>
                  <p:nvPr/>
                </p:nvSpPr>
                <p:spPr bwMode="auto">
                  <a:xfrm>
                    <a:off x="3279" y="1717"/>
                    <a:ext cx="178" cy="202"/>
                  </a:xfrm>
                  <a:custGeom>
                    <a:avLst/>
                    <a:gdLst>
                      <a:gd name="T0" fmla="*/ 178 w 178"/>
                      <a:gd name="T1" fmla="*/ 184 h 202"/>
                      <a:gd name="T2" fmla="*/ 178 w 178"/>
                      <a:gd name="T3" fmla="*/ 18 h 202"/>
                      <a:gd name="T4" fmla="*/ 178 w 178"/>
                      <a:gd name="T5" fmla="*/ 18 h 202"/>
                      <a:gd name="T6" fmla="*/ 176 w 178"/>
                      <a:gd name="T7" fmla="*/ 12 h 202"/>
                      <a:gd name="T8" fmla="*/ 170 w 178"/>
                      <a:gd name="T9" fmla="*/ 6 h 202"/>
                      <a:gd name="T10" fmla="*/ 162 w 178"/>
                      <a:gd name="T11" fmla="*/ 2 h 202"/>
                      <a:gd name="T12" fmla="*/ 154 w 178"/>
                      <a:gd name="T13" fmla="*/ 0 h 202"/>
                      <a:gd name="T14" fmla="*/ 0 w 178"/>
                      <a:gd name="T15" fmla="*/ 0 h 202"/>
                      <a:gd name="T16" fmla="*/ 0 w 178"/>
                      <a:gd name="T17" fmla="*/ 16 h 202"/>
                      <a:gd name="T18" fmla="*/ 154 w 178"/>
                      <a:gd name="T19" fmla="*/ 16 h 202"/>
                      <a:gd name="T20" fmla="*/ 154 w 178"/>
                      <a:gd name="T21" fmla="*/ 16 h 202"/>
                      <a:gd name="T22" fmla="*/ 156 w 178"/>
                      <a:gd name="T23" fmla="*/ 16 h 202"/>
                      <a:gd name="T24" fmla="*/ 156 w 178"/>
                      <a:gd name="T25" fmla="*/ 18 h 202"/>
                      <a:gd name="T26" fmla="*/ 156 w 178"/>
                      <a:gd name="T27" fmla="*/ 184 h 202"/>
                      <a:gd name="T28" fmla="*/ 156 w 178"/>
                      <a:gd name="T29" fmla="*/ 184 h 202"/>
                      <a:gd name="T30" fmla="*/ 156 w 178"/>
                      <a:gd name="T31" fmla="*/ 186 h 202"/>
                      <a:gd name="T32" fmla="*/ 154 w 178"/>
                      <a:gd name="T33" fmla="*/ 186 h 202"/>
                      <a:gd name="T34" fmla="*/ 0 w 178"/>
                      <a:gd name="T35" fmla="*/ 186 h 202"/>
                      <a:gd name="T36" fmla="*/ 0 w 178"/>
                      <a:gd name="T37" fmla="*/ 202 h 202"/>
                      <a:gd name="T38" fmla="*/ 154 w 178"/>
                      <a:gd name="T39" fmla="*/ 202 h 202"/>
                      <a:gd name="T40" fmla="*/ 154 w 178"/>
                      <a:gd name="T41" fmla="*/ 202 h 202"/>
                      <a:gd name="T42" fmla="*/ 162 w 178"/>
                      <a:gd name="T43" fmla="*/ 202 h 202"/>
                      <a:gd name="T44" fmla="*/ 170 w 178"/>
                      <a:gd name="T45" fmla="*/ 198 h 202"/>
                      <a:gd name="T46" fmla="*/ 176 w 178"/>
                      <a:gd name="T47" fmla="*/ 192 h 202"/>
                      <a:gd name="T48" fmla="*/ 178 w 178"/>
                      <a:gd name="T49" fmla="*/ 184 h 202"/>
                      <a:gd name="T50" fmla="*/ 178 w 178"/>
                      <a:gd name="T51" fmla="*/ 1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8" h="202">
                        <a:moveTo>
                          <a:pt x="178" y="184"/>
                        </a:moveTo>
                        <a:lnTo>
                          <a:pt x="178" y="18"/>
                        </a:lnTo>
                        <a:lnTo>
                          <a:pt x="178" y="18"/>
                        </a:lnTo>
                        <a:lnTo>
                          <a:pt x="176" y="12"/>
                        </a:lnTo>
                        <a:lnTo>
                          <a:pt x="170" y="6"/>
                        </a:lnTo>
                        <a:lnTo>
                          <a:pt x="162" y="2"/>
                        </a:lnTo>
                        <a:lnTo>
                          <a:pt x="154" y="0"/>
                        </a:lnTo>
                        <a:lnTo>
                          <a:pt x="0" y="0"/>
                        </a:lnTo>
                        <a:lnTo>
                          <a:pt x="0" y="16"/>
                        </a:lnTo>
                        <a:lnTo>
                          <a:pt x="154" y="16"/>
                        </a:lnTo>
                        <a:lnTo>
                          <a:pt x="154" y="16"/>
                        </a:lnTo>
                        <a:lnTo>
                          <a:pt x="156" y="16"/>
                        </a:lnTo>
                        <a:lnTo>
                          <a:pt x="156" y="18"/>
                        </a:lnTo>
                        <a:lnTo>
                          <a:pt x="156" y="184"/>
                        </a:lnTo>
                        <a:lnTo>
                          <a:pt x="156" y="184"/>
                        </a:lnTo>
                        <a:lnTo>
                          <a:pt x="156" y="186"/>
                        </a:lnTo>
                        <a:lnTo>
                          <a:pt x="154" y="186"/>
                        </a:lnTo>
                        <a:lnTo>
                          <a:pt x="0" y="186"/>
                        </a:lnTo>
                        <a:lnTo>
                          <a:pt x="0" y="202"/>
                        </a:lnTo>
                        <a:lnTo>
                          <a:pt x="154" y="202"/>
                        </a:lnTo>
                        <a:lnTo>
                          <a:pt x="154" y="202"/>
                        </a:lnTo>
                        <a:lnTo>
                          <a:pt x="162" y="202"/>
                        </a:lnTo>
                        <a:lnTo>
                          <a:pt x="170" y="198"/>
                        </a:lnTo>
                        <a:lnTo>
                          <a:pt x="176" y="192"/>
                        </a:lnTo>
                        <a:lnTo>
                          <a:pt x="178" y="184"/>
                        </a:lnTo>
                        <a:lnTo>
                          <a:pt x="178" y="184"/>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4" name="Freeform 273"/>
                  <p:cNvSpPr>
                    <a:spLocks noEditPoints="1"/>
                  </p:cNvSpPr>
                  <p:nvPr/>
                </p:nvSpPr>
                <p:spPr bwMode="auto">
                  <a:xfrm>
                    <a:off x="3477" y="1717"/>
                    <a:ext cx="416" cy="202"/>
                  </a:xfrm>
                  <a:custGeom>
                    <a:avLst/>
                    <a:gdLst>
                      <a:gd name="T0" fmla="*/ 416 w 416"/>
                      <a:gd name="T1" fmla="*/ 184 h 202"/>
                      <a:gd name="T2" fmla="*/ 416 w 416"/>
                      <a:gd name="T3" fmla="*/ 18 h 202"/>
                      <a:gd name="T4" fmla="*/ 416 w 416"/>
                      <a:gd name="T5" fmla="*/ 18 h 202"/>
                      <a:gd name="T6" fmla="*/ 414 w 416"/>
                      <a:gd name="T7" fmla="*/ 12 h 202"/>
                      <a:gd name="T8" fmla="*/ 410 w 416"/>
                      <a:gd name="T9" fmla="*/ 6 h 202"/>
                      <a:gd name="T10" fmla="*/ 402 w 416"/>
                      <a:gd name="T11" fmla="*/ 2 h 202"/>
                      <a:gd name="T12" fmla="*/ 392 w 416"/>
                      <a:gd name="T13" fmla="*/ 0 h 202"/>
                      <a:gd name="T14" fmla="*/ 22 w 416"/>
                      <a:gd name="T15" fmla="*/ 0 h 202"/>
                      <a:gd name="T16" fmla="*/ 22 w 416"/>
                      <a:gd name="T17" fmla="*/ 0 h 202"/>
                      <a:gd name="T18" fmla="*/ 14 w 416"/>
                      <a:gd name="T19" fmla="*/ 2 h 202"/>
                      <a:gd name="T20" fmla="*/ 6 w 416"/>
                      <a:gd name="T21" fmla="*/ 6 h 202"/>
                      <a:gd name="T22" fmla="*/ 0 w 416"/>
                      <a:gd name="T23" fmla="*/ 12 h 202"/>
                      <a:gd name="T24" fmla="*/ 0 w 416"/>
                      <a:gd name="T25" fmla="*/ 18 h 202"/>
                      <a:gd name="T26" fmla="*/ 0 w 416"/>
                      <a:gd name="T27" fmla="*/ 184 h 202"/>
                      <a:gd name="T28" fmla="*/ 0 w 416"/>
                      <a:gd name="T29" fmla="*/ 184 h 202"/>
                      <a:gd name="T30" fmla="*/ 0 w 416"/>
                      <a:gd name="T31" fmla="*/ 192 h 202"/>
                      <a:gd name="T32" fmla="*/ 6 w 416"/>
                      <a:gd name="T33" fmla="*/ 198 h 202"/>
                      <a:gd name="T34" fmla="*/ 14 w 416"/>
                      <a:gd name="T35" fmla="*/ 202 h 202"/>
                      <a:gd name="T36" fmla="*/ 22 w 416"/>
                      <a:gd name="T37" fmla="*/ 202 h 202"/>
                      <a:gd name="T38" fmla="*/ 392 w 416"/>
                      <a:gd name="T39" fmla="*/ 202 h 202"/>
                      <a:gd name="T40" fmla="*/ 392 w 416"/>
                      <a:gd name="T41" fmla="*/ 202 h 202"/>
                      <a:gd name="T42" fmla="*/ 402 w 416"/>
                      <a:gd name="T43" fmla="*/ 202 h 202"/>
                      <a:gd name="T44" fmla="*/ 410 w 416"/>
                      <a:gd name="T45" fmla="*/ 198 h 202"/>
                      <a:gd name="T46" fmla="*/ 414 w 416"/>
                      <a:gd name="T47" fmla="*/ 192 h 202"/>
                      <a:gd name="T48" fmla="*/ 416 w 416"/>
                      <a:gd name="T49" fmla="*/ 184 h 202"/>
                      <a:gd name="T50" fmla="*/ 416 w 416"/>
                      <a:gd name="T51" fmla="*/ 184 h 202"/>
                      <a:gd name="T52" fmla="*/ 20 w 416"/>
                      <a:gd name="T53" fmla="*/ 184 h 202"/>
                      <a:gd name="T54" fmla="*/ 20 w 416"/>
                      <a:gd name="T55" fmla="*/ 18 h 202"/>
                      <a:gd name="T56" fmla="*/ 20 w 416"/>
                      <a:gd name="T57" fmla="*/ 18 h 202"/>
                      <a:gd name="T58" fmla="*/ 20 w 416"/>
                      <a:gd name="T59" fmla="*/ 16 h 202"/>
                      <a:gd name="T60" fmla="*/ 22 w 416"/>
                      <a:gd name="T61" fmla="*/ 16 h 202"/>
                      <a:gd name="T62" fmla="*/ 392 w 416"/>
                      <a:gd name="T63" fmla="*/ 16 h 202"/>
                      <a:gd name="T64" fmla="*/ 392 w 416"/>
                      <a:gd name="T65" fmla="*/ 16 h 202"/>
                      <a:gd name="T66" fmla="*/ 394 w 416"/>
                      <a:gd name="T67" fmla="*/ 16 h 202"/>
                      <a:gd name="T68" fmla="*/ 396 w 416"/>
                      <a:gd name="T69" fmla="*/ 18 h 202"/>
                      <a:gd name="T70" fmla="*/ 396 w 416"/>
                      <a:gd name="T71" fmla="*/ 184 h 202"/>
                      <a:gd name="T72" fmla="*/ 396 w 416"/>
                      <a:gd name="T73" fmla="*/ 184 h 202"/>
                      <a:gd name="T74" fmla="*/ 394 w 416"/>
                      <a:gd name="T75" fmla="*/ 186 h 202"/>
                      <a:gd name="T76" fmla="*/ 392 w 416"/>
                      <a:gd name="T77" fmla="*/ 186 h 202"/>
                      <a:gd name="T78" fmla="*/ 22 w 416"/>
                      <a:gd name="T79" fmla="*/ 186 h 202"/>
                      <a:gd name="T80" fmla="*/ 22 w 416"/>
                      <a:gd name="T81" fmla="*/ 186 h 202"/>
                      <a:gd name="T82" fmla="*/ 20 w 416"/>
                      <a:gd name="T83" fmla="*/ 186 h 202"/>
                      <a:gd name="T84" fmla="*/ 20 w 416"/>
                      <a:gd name="T85" fmla="*/ 184 h 202"/>
                      <a:gd name="T86" fmla="*/ 20 w 416"/>
                      <a:gd name="T87" fmla="*/ 1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6" h="202">
                        <a:moveTo>
                          <a:pt x="416" y="184"/>
                        </a:moveTo>
                        <a:lnTo>
                          <a:pt x="416" y="18"/>
                        </a:lnTo>
                        <a:lnTo>
                          <a:pt x="416" y="18"/>
                        </a:lnTo>
                        <a:lnTo>
                          <a:pt x="414" y="12"/>
                        </a:lnTo>
                        <a:lnTo>
                          <a:pt x="410" y="6"/>
                        </a:lnTo>
                        <a:lnTo>
                          <a:pt x="402" y="2"/>
                        </a:lnTo>
                        <a:lnTo>
                          <a:pt x="392" y="0"/>
                        </a:lnTo>
                        <a:lnTo>
                          <a:pt x="22" y="0"/>
                        </a:lnTo>
                        <a:lnTo>
                          <a:pt x="22" y="0"/>
                        </a:lnTo>
                        <a:lnTo>
                          <a:pt x="14" y="2"/>
                        </a:lnTo>
                        <a:lnTo>
                          <a:pt x="6" y="6"/>
                        </a:lnTo>
                        <a:lnTo>
                          <a:pt x="0" y="12"/>
                        </a:lnTo>
                        <a:lnTo>
                          <a:pt x="0" y="18"/>
                        </a:lnTo>
                        <a:lnTo>
                          <a:pt x="0" y="184"/>
                        </a:lnTo>
                        <a:lnTo>
                          <a:pt x="0" y="184"/>
                        </a:lnTo>
                        <a:lnTo>
                          <a:pt x="0" y="192"/>
                        </a:lnTo>
                        <a:lnTo>
                          <a:pt x="6" y="198"/>
                        </a:lnTo>
                        <a:lnTo>
                          <a:pt x="14" y="202"/>
                        </a:lnTo>
                        <a:lnTo>
                          <a:pt x="22" y="202"/>
                        </a:lnTo>
                        <a:lnTo>
                          <a:pt x="392" y="202"/>
                        </a:lnTo>
                        <a:lnTo>
                          <a:pt x="392" y="202"/>
                        </a:lnTo>
                        <a:lnTo>
                          <a:pt x="402" y="202"/>
                        </a:lnTo>
                        <a:lnTo>
                          <a:pt x="410" y="198"/>
                        </a:lnTo>
                        <a:lnTo>
                          <a:pt x="414" y="192"/>
                        </a:lnTo>
                        <a:lnTo>
                          <a:pt x="416" y="184"/>
                        </a:lnTo>
                        <a:lnTo>
                          <a:pt x="416" y="184"/>
                        </a:lnTo>
                        <a:close/>
                        <a:moveTo>
                          <a:pt x="20" y="184"/>
                        </a:moveTo>
                        <a:lnTo>
                          <a:pt x="20" y="18"/>
                        </a:lnTo>
                        <a:lnTo>
                          <a:pt x="20" y="18"/>
                        </a:lnTo>
                        <a:lnTo>
                          <a:pt x="20" y="16"/>
                        </a:lnTo>
                        <a:lnTo>
                          <a:pt x="22" y="16"/>
                        </a:lnTo>
                        <a:lnTo>
                          <a:pt x="392" y="16"/>
                        </a:lnTo>
                        <a:lnTo>
                          <a:pt x="392" y="16"/>
                        </a:lnTo>
                        <a:lnTo>
                          <a:pt x="394" y="16"/>
                        </a:lnTo>
                        <a:lnTo>
                          <a:pt x="396" y="18"/>
                        </a:lnTo>
                        <a:lnTo>
                          <a:pt x="396" y="184"/>
                        </a:lnTo>
                        <a:lnTo>
                          <a:pt x="396" y="184"/>
                        </a:lnTo>
                        <a:lnTo>
                          <a:pt x="394" y="186"/>
                        </a:lnTo>
                        <a:lnTo>
                          <a:pt x="392" y="186"/>
                        </a:lnTo>
                        <a:lnTo>
                          <a:pt x="22" y="186"/>
                        </a:lnTo>
                        <a:lnTo>
                          <a:pt x="22" y="186"/>
                        </a:lnTo>
                        <a:lnTo>
                          <a:pt x="20" y="186"/>
                        </a:lnTo>
                        <a:lnTo>
                          <a:pt x="20" y="184"/>
                        </a:lnTo>
                        <a:lnTo>
                          <a:pt x="20" y="184"/>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5" name="Freeform 274"/>
                  <p:cNvSpPr>
                    <a:spLocks noEditPoints="1"/>
                  </p:cNvSpPr>
                  <p:nvPr/>
                </p:nvSpPr>
                <p:spPr bwMode="auto">
                  <a:xfrm>
                    <a:off x="3913" y="1717"/>
                    <a:ext cx="418" cy="202"/>
                  </a:xfrm>
                  <a:custGeom>
                    <a:avLst/>
                    <a:gdLst>
                      <a:gd name="T0" fmla="*/ 0 w 418"/>
                      <a:gd name="T1" fmla="*/ 18 h 202"/>
                      <a:gd name="T2" fmla="*/ 0 w 418"/>
                      <a:gd name="T3" fmla="*/ 184 h 202"/>
                      <a:gd name="T4" fmla="*/ 0 w 418"/>
                      <a:gd name="T5" fmla="*/ 184 h 202"/>
                      <a:gd name="T6" fmla="*/ 2 w 418"/>
                      <a:gd name="T7" fmla="*/ 192 h 202"/>
                      <a:gd name="T8" fmla="*/ 6 w 418"/>
                      <a:gd name="T9" fmla="*/ 198 h 202"/>
                      <a:gd name="T10" fmla="*/ 14 w 418"/>
                      <a:gd name="T11" fmla="*/ 202 h 202"/>
                      <a:gd name="T12" fmla="*/ 24 w 418"/>
                      <a:gd name="T13" fmla="*/ 202 h 202"/>
                      <a:gd name="T14" fmla="*/ 394 w 418"/>
                      <a:gd name="T15" fmla="*/ 202 h 202"/>
                      <a:gd name="T16" fmla="*/ 394 w 418"/>
                      <a:gd name="T17" fmla="*/ 202 h 202"/>
                      <a:gd name="T18" fmla="*/ 402 w 418"/>
                      <a:gd name="T19" fmla="*/ 202 h 202"/>
                      <a:gd name="T20" fmla="*/ 410 w 418"/>
                      <a:gd name="T21" fmla="*/ 198 h 202"/>
                      <a:gd name="T22" fmla="*/ 416 w 418"/>
                      <a:gd name="T23" fmla="*/ 192 h 202"/>
                      <a:gd name="T24" fmla="*/ 418 w 418"/>
                      <a:gd name="T25" fmla="*/ 184 h 202"/>
                      <a:gd name="T26" fmla="*/ 418 w 418"/>
                      <a:gd name="T27" fmla="*/ 18 h 202"/>
                      <a:gd name="T28" fmla="*/ 418 w 418"/>
                      <a:gd name="T29" fmla="*/ 18 h 202"/>
                      <a:gd name="T30" fmla="*/ 416 w 418"/>
                      <a:gd name="T31" fmla="*/ 12 h 202"/>
                      <a:gd name="T32" fmla="*/ 410 w 418"/>
                      <a:gd name="T33" fmla="*/ 6 h 202"/>
                      <a:gd name="T34" fmla="*/ 402 w 418"/>
                      <a:gd name="T35" fmla="*/ 2 h 202"/>
                      <a:gd name="T36" fmla="*/ 394 w 418"/>
                      <a:gd name="T37" fmla="*/ 0 h 202"/>
                      <a:gd name="T38" fmla="*/ 24 w 418"/>
                      <a:gd name="T39" fmla="*/ 0 h 202"/>
                      <a:gd name="T40" fmla="*/ 24 w 418"/>
                      <a:gd name="T41" fmla="*/ 0 h 202"/>
                      <a:gd name="T42" fmla="*/ 14 w 418"/>
                      <a:gd name="T43" fmla="*/ 2 h 202"/>
                      <a:gd name="T44" fmla="*/ 6 w 418"/>
                      <a:gd name="T45" fmla="*/ 6 h 202"/>
                      <a:gd name="T46" fmla="*/ 2 w 418"/>
                      <a:gd name="T47" fmla="*/ 12 h 202"/>
                      <a:gd name="T48" fmla="*/ 0 w 418"/>
                      <a:gd name="T49" fmla="*/ 18 h 202"/>
                      <a:gd name="T50" fmla="*/ 0 w 418"/>
                      <a:gd name="T51" fmla="*/ 18 h 202"/>
                      <a:gd name="T52" fmla="*/ 396 w 418"/>
                      <a:gd name="T53" fmla="*/ 18 h 202"/>
                      <a:gd name="T54" fmla="*/ 396 w 418"/>
                      <a:gd name="T55" fmla="*/ 184 h 202"/>
                      <a:gd name="T56" fmla="*/ 396 w 418"/>
                      <a:gd name="T57" fmla="*/ 184 h 202"/>
                      <a:gd name="T58" fmla="*/ 396 w 418"/>
                      <a:gd name="T59" fmla="*/ 186 h 202"/>
                      <a:gd name="T60" fmla="*/ 394 w 418"/>
                      <a:gd name="T61" fmla="*/ 186 h 202"/>
                      <a:gd name="T62" fmla="*/ 24 w 418"/>
                      <a:gd name="T63" fmla="*/ 186 h 202"/>
                      <a:gd name="T64" fmla="*/ 24 w 418"/>
                      <a:gd name="T65" fmla="*/ 186 h 202"/>
                      <a:gd name="T66" fmla="*/ 22 w 418"/>
                      <a:gd name="T67" fmla="*/ 186 h 202"/>
                      <a:gd name="T68" fmla="*/ 20 w 418"/>
                      <a:gd name="T69" fmla="*/ 184 h 202"/>
                      <a:gd name="T70" fmla="*/ 20 w 418"/>
                      <a:gd name="T71" fmla="*/ 18 h 202"/>
                      <a:gd name="T72" fmla="*/ 20 w 418"/>
                      <a:gd name="T73" fmla="*/ 18 h 202"/>
                      <a:gd name="T74" fmla="*/ 22 w 418"/>
                      <a:gd name="T75" fmla="*/ 16 h 202"/>
                      <a:gd name="T76" fmla="*/ 24 w 418"/>
                      <a:gd name="T77" fmla="*/ 16 h 202"/>
                      <a:gd name="T78" fmla="*/ 394 w 418"/>
                      <a:gd name="T79" fmla="*/ 16 h 202"/>
                      <a:gd name="T80" fmla="*/ 394 w 418"/>
                      <a:gd name="T81" fmla="*/ 16 h 202"/>
                      <a:gd name="T82" fmla="*/ 396 w 418"/>
                      <a:gd name="T83" fmla="*/ 16 h 202"/>
                      <a:gd name="T84" fmla="*/ 396 w 418"/>
                      <a:gd name="T85" fmla="*/ 18 h 202"/>
                      <a:gd name="T86" fmla="*/ 396 w 418"/>
                      <a:gd name="T87" fmla="*/ 1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8" h="202">
                        <a:moveTo>
                          <a:pt x="0" y="18"/>
                        </a:moveTo>
                        <a:lnTo>
                          <a:pt x="0" y="184"/>
                        </a:lnTo>
                        <a:lnTo>
                          <a:pt x="0" y="184"/>
                        </a:lnTo>
                        <a:lnTo>
                          <a:pt x="2" y="192"/>
                        </a:lnTo>
                        <a:lnTo>
                          <a:pt x="6" y="198"/>
                        </a:lnTo>
                        <a:lnTo>
                          <a:pt x="14" y="202"/>
                        </a:lnTo>
                        <a:lnTo>
                          <a:pt x="24" y="202"/>
                        </a:lnTo>
                        <a:lnTo>
                          <a:pt x="394" y="202"/>
                        </a:lnTo>
                        <a:lnTo>
                          <a:pt x="394" y="202"/>
                        </a:lnTo>
                        <a:lnTo>
                          <a:pt x="402" y="202"/>
                        </a:lnTo>
                        <a:lnTo>
                          <a:pt x="410" y="198"/>
                        </a:lnTo>
                        <a:lnTo>
                          <a:pt x="416" y="192"/>
                        </a:lnTo>
                        <a:lnTo>
                          <a:pt x="418" y="184"/>
                        </a:lnTo>
                        <a:lnTo>
                          <a:pt x="418" y="18"/>
                        </a:lnTo>
                        <a:lnTo>
                          <a:pt x="418" y="18"/>
                        </a:lnTo>
                        <a:lnTo>
                          <a:pt x="416" y="12"/>
                        </a:lnTo>
                        <a:lnTo>
                          <a:pt x="410" y="6"/>
                        </a:lnTo>
                        <a:lnTo>
                          <a:pt x="402" y="2"/>
                        </a:lnTo>
                        <a:lnTo>
                          <a:pt x="394" y="0"/>
                        </a:lnTo>
                        <a:lnTo>
                          <a:pt x="24" y="0"/>
                        </a:lnTo>
                        <a:lnTo>
                          <a:pt x="24" y="0"/>
                        </a:lnTo>
                        <a:lnTo>
                          <a:pt x="14" y="2"/>
                        </a:lnTo>
                        <a:lnTo>
                          <a:pt x="6" y="6"/>
                        </a:lnTo>
                        <a:lnTo>
                          <a:pt x="2" y="12"/>
                        </a:lnTo>
                        <a:lnTo>
                          <a:pt x="0" y="18"/>
                        </a:lnTo>
                        <a:lnTo>
                          <a:pt x="0" y="18"/>
                        </a:lnTo>
                        <a:close/>
                        <a:moveTo>
                          <a:pt x="396" y="18"/>
                        </a:moveTo>
                        <a:lnTo>
                          <a:pt x="396" y="184"/>
                        </a:lnTo>
                        <a:lnTo>
                          <a:pt x="396" y="184"/>
                        </a:lnTo>
                        <a:lnTo>
                          <a:pt x="396" y="186"/>
                        </a:lnTo>
                        <a:lnTo>
                          <a:pt x="394" y="186"/>
                        </a:lnTo>
                        <a:lnTo>
                          <a:pt x="24" y="186"/>
                        </a:lnTo>
                        <a:lnTo>
                          <a:pt x="24" y="186"/>
                        </a:lnTo>
                        <a:lnTo>
                          <a:pt x="22" y="186"/>
                        </a:lnTo>
                        <a:lnTo>
                          <a:pt x="20" y="184"/>
                        </a:lnTo>
                        <a:lnTo>
                          <a:pt x="20" y="18"/>
                        </a:lnTo>
                        <a:lnTo>
                          <a:pt x="20" y="18"/>
                        </a:lnTo>
                        <a:lnTo>
                          <a:pt x="22" y="16"/>
                        </a:lnTo>
                        <a:lnTo>
                          <a:pt x="24" y="16"/>
                        </a:lnTo>
                        <a:lnTo>
                          <a:pt x="394" y="16"/>
                        </a:lnTo>
                        <a:lnTo>
                          <a:pt x="394" y="16"/>
                        </a:lnTo>
                        <a:lnTo>
                          <a:pt x="396" y="16"/>
                        </a:lnTo>
                        <a:lnTo>
                          <a:pt x="396" y="18"/>
                        </a:lnTo>
                        <a:lnTo>
                          <a:pt x="396" y="1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6" name="Freeform 275"/>
                  <p:cNvSpPr>
                    <a:spLocks/>
                  </p:cNvSpPr>
                  <p:nvPr/>
                </p:nvSpPr>
                <p:spPr bwMode="auto">
                  <a:xfrm>
                    <a:off x="4349" y="1717"/>
                    <a:ext cx="170" cy="202"/>
                  </a:xfrm>
                  <a:custGeom>
                    <a:avLst/>
                    <a:gdLst>
                      <a:gd name="T0" fmla="*/ 0 w 170"/>
                      <a:gd name="T1" fmla="*/ 18 h 202"/>
                      <a:gd name="T2" fmla="*/ 0 w 170"/>
                      <a:gd name="T3" fmla="*/ 184 h 202"/>
                      <a:gd name="T4" fmla="*/ 0 w 170"/>
                      <a:gd name="T5" fmla="*/ 184 h 202"/>
                      <a:gd name="T6" fmla="*/ 2 w 170"/>
                      <a:gd name="T7" fmla="*/ 192 h 202"/>
                      <a:gd name="T8" fmla="*/ 8 w 170"/>
                      <a:gd name="T9" fmla="*/ 198 h 202"/>
                      <a:gd name="T10" fmla="*/ 16 w 170"/>
                      <a:gd name="T11" fmla="*/ 202 h 202"/>
                      <a:gd name="T12" fmla="*/ 24 w 170"/>
                      <a:gd name="T13" fmla="*/ 202 h 202"/>
                      <a:gd name="T14" fmla="*/ 170 w 170"/>
                      <a:gd name="T15" fmla="*/ 202 h 202"/>
                      <a:gd name="T16" fmla="*/ 170 w 170"/>
                      <a:gd name="T17" fmla="*/ 186 h 202"/>
                      <a:gd name="T18" fmla="*/ 24 w 170"/>
                      <a:gd name="T19" fmla="*/ 186 h 202"/>
                      <a:gd name="T20" fmla="*/ 24 w 170"/>
                      <a:gd name="T21" fmla="*/ 186 h 202"/>
                      <a:gd name="T22" fmla="*/ 22 w 170"/>
                      <a:gd name="T23" fmla="*/ 186 h 202"/>
                      <a:gd name="T24" fmla="*/ 22 w 170"/>
                      <a:gd name="T25" fmla="*/ 184 h 202"/>
                      <a:gd name="T26" fmla="*/ 22 w 170"/>
                      <a:gd name="T27" fmla="*/ 18 h 202"/>
                      <a:gd name="T28" fmla="*/ 22 w 170"/>
                      <a:gd name="T29" fmla="*/ 18 h 202"/>
                      <a:gd name="T30" fmla="*/ 22 w 170"/>
                      <a:gd name="T31" fmla="*/ 16 h 202"/>
                      <a:gd name="T32" fmla="*/ 24 w 170"/>
                      <a:gd name="T33" fmla="*/ 16 h 202"/>
                      <a:gd name="T34" fmla="*/ 170 w 170"/>
                      <a:gd name="T35" fmla="*/ 16 h 202"/>
                      <a:gd name="T36" fmla="*/ 170 w 170"/>
                      <a:gd name="T37" fmla="*/ 0 h 202"/>
                      <a:gd name="T38" fmla="*/ 24 w 170"/>
                      <a:gd name="T39" fmla="*/ 0 h 202"/>
                      <a:gd name="T40" fmla="*/ 24 w 170"/>
                      <a:gd name="T41" fmla="*/ 0 h 202"/>
                      <a:gd name="T42" fmla="*/ 16 w 170"/>
                      <a:gd name="T43" fmla="*/ 2 h 202"/>
                      <a:gd name="T44" fmla="*/ 8 w 170"/>
                      <a:gd name="T45" fmla="*/ 6 h 202"/>
                      <a:gd name="T46" fmla="*/ 2 w 170"/>
                      <a:gd name="T47" fmla="*/ 12 h 202"/>
                      <a:gd name="T48" fmla="*/ 0 w 170"/>
                      <a:gd name="T49" fmla="*/ 18 h 202"/>
                      <a:gd name="T50" fmla="*/ 0 w 170"/>
                      <a:gd name="T51" fmla="*/ 1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02">
                        <a:moveTo>
                          <a:pt x="0" y="18"/>
                        </a:moveTo>
                        <a:lnTo>
                          <a:pt x="0" y="184"/>
                        </a:lnTo>
                        <a:lnTo>
                          <a:pt x="0" y="184"/>
                        </a:lnTo>
                        <a:lnTo>
                          <a:pt x="2" y="192"/>
                        </a:lnTo>
                        <a:lnTo>
                          <a:pt x="8" y="198"/>
                        </a:lnTo>
                        <a:lnTo>
                          <a:pt x="16" y="202"/>
                        </a:lnTo>
                        <a:lnTo>
                          <a:pt x="24" y="202"/>
                        </a:lnTo>
                        <a:lnTo>
                          <a:pt x="170" y="202"/>
                        </a:lnTo>
                        <a:lnTo>
                          <a:pt x="170" y="186"/>
                        </a:lnTo>
                        <a:lnTo>
                          <a:pt x="24" y="186"/>
                        </a:lnTo>
                        <a:lnTo>
                          <a:pt x="24" y="186"/>
                        </a:lnTo>
                        <a:lnTo>
                          <a:pt x="22" y="186"/>
                        </a:lnTo>
                        <a:lnTo>
                          <a:pt x="22" y="184"/>
                        </a:lnTo>
                        <a:lnTo>
                          <a:pt x="22" y="18"/>
                        </a:lnTo>
                        <a:lnTo>
                          <a:pt x="22" y="18"/>
                        </a:lnTo>
                        <a:lnTo>
                          <a:pt x="22" y="16"/>
                        </a:lnTo>
                        <a:lnTo>
                          <a:pt x="24" y="16"/>
                        </a:lnTo>
                        <a:lnTo>
                          <a:pt x="170" y="16"/>
                        </a:lnTo>
                        <a:lnTo>
                          <a:pt x="170" y="0"/>
                        </a:lnTo>
                        <a:lnTo>
                          <a:pt x="24" y="0"/>
                        </a:lnTo>
                        <a:lnTo>
                          <a:pt x="24" y="0"/>
                        </a:lnTo>
                        <a:lnTo>
                          <a:pt x="16" y="2"/>
                        </a:lnTo>
                        <a:lnTo>
                          <a:pt x="8" y="6"/>
                        </a:lnTo>
                        <a:lnTo>
                          <a:pt x="2" y="12"/>
                        </a:lnTo>
                        <a:lnTo>
                          <a:pt x="0" y="18"/>
                        </a:lnTo>
                        <a:lnTo>
                          <a:pt x="0" y="1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7" name="Freeform 276"/>
                  <p:cNvSpPr>
                    <a:spLocks/>
                  </p:cNvSpPr>
                  <p:nvPr/>
                </p:nvSpPr>
                <p:spPr bwMode="auto">
                  <a:xfrm>
                    <a:off x="3279" y="1933"/>
                    <a:ext cx="396" cy="202"/>
                  </a:xfrm>
                  <a:custGeom>
                    <a:avLst/>
                    <a:gdLst>
                      <a:gd name="T0" fmla="*/ 372 w 396"/>
                      <a:gd name="T1" fmla="*/ 202 h 202"/>
                      <a:gd name="T2" fmla="*/ 372 w 396"/>
                      <a:gd name="T3" fmla="*/ 202 h 202"/>
                      <a:gd name="T4" fmla="*/ 382 w 396"/>
                      <a:gd name="T5" fmla="*/ 202 h 202"/>
                      <a:gd name="T6" fmla="*/ 388 w 396"/>
                      <a:gd name="T7" fmla="*/ 198 h 202"/>
                      <a:gd name="T8" fmla="*/ 394 w 396"/>
                      <a:gd name="T9" fmla="*/ 192 h 202"/>
                      <a:gd name="T10" fmla="*/ 396 w 396"/>
                      <a:gd name="T11" fmla="*/ 184 h 202"/>
                      <a:gd name="T12" fmla="*/ 396 w 396"/>
                      <a:gd name="T13" fmla="*/ 18 h 202"/>
                      <a:gd name="T14" fmla="*/ 396 w 396"/>
                      <a:gd name="T15" fmla="*/ 18 h 202"/>
                      <a:gd name="T16" fmla="*/ 394 w 396"/>
                      <a:gd name="T17" fmla="*/ 12 h 202"/>
                      <a:gd name="T18" fmla="*/ 388 w 396"/>
                      <a:gd name="T19" fmla="*/ 6 h 202"/>
                      <a:gd name="T20" fmla="*/ 382 w 396"/>
                      <a:gd name="T21" fmla="*/ 2 h 202"/>
                      <a:gd name="T22" fmla="*/ 372 w 396"/>
                      <a:gd name="T23" fmla="*/ 0 h 202"/>
                      <a:gd name="T24" fmla="*/ 2 w 396"/>
                      <a:gd name="T25" fmla="*/ 0 h 202"/>
                      <a:gd name="T26" fmla="*/ 2 w 396"/>
                      <a:gd name="T27" fmla="*/ 0 h 202"/>
                      <a:gd name="T28" fmla="*/ 0 w 396"/>
                      <a:gd name="T29" fmla="*/ 0 h 202"/>
                      <a:gd name="T30" fmla="*/ 0 w 396"/>
                      <a:gd name="T31" fmla="*/ 18 h 202"/>
                      <a:gd name="T32" fmla="*/ 0 w 396"/>
                      <a:gd name="T33" fmla="*/ 18 h 202"/>
                      <a:gd name="T34" fmla="*/ 2 w 396"/>
                      <a:gd name="T35" fmla="*/ 16 h 202"/>
                      <a:gd name="T36" fmla="*/ 372 w 396"/>
                      <a:gd name="T37" fmla="*/ 16 h 202"/>
                      <a:gd name="T38" fmla="*/ 372 w 396"/>
                      <a:gd name="T39" fmla="*/ 16 h 202"/>
                      <a:gd name="T40" fmla="*/ 374 w 396"/>
                      <a:gd name="T41" fmla="*/ 18 h 202"/>
                      <a:gd name="T42" fmla="*/ 376 w 396"/>
                      <a:gd name="T43" fmla="*/ 18 h 202"/>
                      <a:gd name="T44" fmla="*/ 376 w 396"/>
                      <a:gd name="T45" fmla="*/ 184 h 202"/>
                      <a:gd name="T46" fmla="*/ 376 w 396"/>
                      <a:gd name="T47" fmla="*/ 184 h 202"/>
                      <a:gd name="T48" fmla="*/ 374 w 396"/>
                      <a:gd name="T49" fmla="*/ 186 h 202"/>
                      <a:gd name="T50" fmla="*/ 372 w 396"/>
                      <a:gd name="T51" fmla="*/ 188 h 202"/>
                      <a:gd name="T52" fmla="*/ 2 w 396"/>
                      <a:gd name="T53" fmla="*/ 188 h 202"/>
                      <a:gd name="T54" fmla="*/ 2 w 396"/>
                      <a:gd name="T55" fmla="*/ 188 h 202"/>
                      <a:gd name="T56" fmla="*/ 0 w 396"/>
                      <a:gd name="T57" fmla="*/ 186 h 202"/>
                      <a:gd name="T58" fmla="*/ 0 w 396"/>
                      <a:gd name="T59" fmla="*/ 202 h 202"/>
                      <a:gd name="T60" fmla="*/ 0 w 396"/>
                      <a:gd name="T61" fmla="*/ 202 h 202"/>
                      <a:gd name="T62" fmla="*/ 2 w 396"/>
                      <a:gd name="T63" fmla="*/ 202 h 202"/>
                      <a:gd name="T64" fmla="*/ 372 w 396"/>
                      <a:gd name="T6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6" h="202">
                        <a:moveTo>
                          <a:pt x="372" y="202"/>
                        </a:moveTo>
                        <a:lnTo>
                          <a:pt x="372" y="202"/>
                        </a:lnTo>
                        <a:lnTo>
                          <a:pt x="382" y="202"/>
                        </a:lnTo>
                        <a:lnTo>
                          <a:pt x="388" y="198"/>
                        </a:lnTo>
                        <a:lnTo>
                          <a:pt x="394" y="192"/>
                        </a:lnTo>
                        <a:lnTo>
                          <a:pt x="396" y="184"/>
                        </a:lnTo>
                        <a:lnTo>
                          <a:pt x="396" y="18"/>
                        </a:lnTo>
                        <a:lnTo>
                          <a:pt x="396" y="18"/>
                        </a:lnTo>
                        <a:lnTo>
                          <a:pt x="394" y="12"/>
                        </a:lnTo>
                        <a:lnTo>
                          <a:pt x="388" y="6"/>
                        </a:lnTo>
                        <a:lnTo>
                          <a:pt x="382" y="2"/>
                        </a:lnTo>
                        <a:lnTo>
                          <a:pt x="372" y="0"/>
                        </a:lnTo>
                        <a:lnTo>
                          <a:pt x="2" y="0"/>
                        </a:lnTo>
                        <a:lnTo>
                          <a:pt x="2" y="0"/>
                        </a:lnTo>
                        <a:lnTo>
                          <a:pt x="0" y="0"/>
                        </a:lnTo>
                        <a:lnTo>
                          <a:pt x="0" y="18"/>
                        </a:lnTo>
                        <a:lnTo>
                          <a:pt x="0" y="18"/>
                        </a:lnTo>
                        <a:lnTo>
                          <a:pt x="2" y="16"/>
                        </a:lnTo>
                        <a:lnTo>
                          <a:pt x="372" y="16"/>
                        </a:lnTo>
                        <a:lnTo>
                          <a:pt x="372" y="16"/>
                        </a:lnTo>
                        <a:lnTo>
                          <a:pt x="374" y="18"/>
                        </a:lnTo>
                        <a:lnTo>
                          <a:pt x="376" y="18"/>
                        </a:lnTo>
                        <a:lnTo>
                          <a:pt x="376" y="184"/>
                        </a:lnTo>
                        <a:lnTo>
                          <a:pt x="376" y="184"/>
                        </a:lnTo>
                        <a:lnTo>
                          <a:pt x="374" y="186"/>
                        </a:lnTo>
                        <a:lnTo>
                          <a:pt x="372" y="188"/>
                        </a:lnTo>
                        <a:lnTo>
                          <a:pt x="2" y="188"/>
                        </a:lnTo>
                        <a:lnTo>
                          <a:pt x="2" y="188"/>
                        </a:lnTo>
                        <a:lnTo>
                          <a:pt x="0" y="186"/>
                        </a:lnTo>
                        <a:lnTo>
                          <a:pt x="0" y="202"/>
                        </a:lnTo>
                        <a:lnTo>
                          <a:pt x="0" y="202"/>
                        </a:lnTo>
                        <a:lnTo>
                          <a:pt x="2" y="202"/>
                        </a:lnTo>
                        <a:lnTo>
                          <a:pt x="372" y="202"/>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8" name="Freeform 277"/>
                  <p:cNvSpPr>
                    <a:spLocks noEditPoints="1"/>
                  </p:cNvSpPr>
                  <p:nvPr/>
                </p:nvSpPr>
                <p:spPr bwMode="auto">
                  <a:xfrm>
                    <a:off x="3695" y="1933"/>
                    <a:ext cx="416" cy="202"/>
                  </a:xfrm>
                  <a:custGeom>
                    <a:avLst/>
                    <a:gdLst>
                      <a:gd name="T0" fmla="*/ 392 w 416"/>
                      <a:gd name="T1" fmla="*/ 0 h 202"/>
                      <a:gd name="T2" fmla="*/ 24 w 416"/>
                      <a:gd name="T3" fmla="*/ 0 h 202"/>
                      <a:gd name="T4" fmla="*/ 24 w 416"/>
                      <a:gd name="T5" fmla="*/ 0 h 202"/>
                      <a:gd name="T6" fmla="*/ 14 w 416"/>
                      <a:gd name="T7" fmla="*/ 2 h 202"/>
                      <a:gd name="T8" fmla="*/ 6 w 416"/>
                      <a:gd name="T9" fmla="*/ 6 h 202"/>
                      <a:gd name="T10" fmla="*/ 2 w 416"/>
                      <a:gd name="T11" fmla="*/ 12 h 202"/>
                      <a:gd name="T12" fmla="*/ 0 w 416"/>
                      <a:gd name="T13" fmla="*/ 18 h 202"/>
                      <a:gd name="T14" fmla="*/ 0 w 416"/>
                      <a:gd name="T15" fmla="*/ 184 h 202"/>
                      <a:gd name="T16" fmla="*/ 0 w 416"/>
                      <a:gd name="T17" fmla="*/ 184 h 202"/>
                      <a:gd name="T18" fmla="*/ 2 w 416"/>
                      <a:gd name="T19" fmla="*/ 192 h 202"/>
                      <a:gd name="T20" fmla="*/ 6 w 416"/>
                      <a:gd name="T21" fmla="*/ 198 h 202"/>
                      <a:gd name="T22" fmla="*/ 14 w 416"/>
                      <a:gd name="T23" fmla="*/ 202 h 202"/>
                      <a:gd name="T24" fmla="*/ 24 w 416"/>
                      <a:gd name="T25" fmla="*/ 202 h 202"/>
                      <a:gd name="T26" fmla="*/ 392 w 416"/>
                      <a:gd name="T27" fmla="*/ 202 h 202"/>
                      <a:gd name="T28" fmla="*/ 392 w 416"/>
                      <a:gd name="T29" fmla="*/ 202 h 202"/>
                      <a:gd name="T30" fmla="*/ 402 w 416"/>
                      <a:gd name="T31" fmla="*/ 202 h 202"/>
                      <a:gd name="T32" fmla="*/ 410 w 416"/>
                      <a:gd name="T33" fmla="*/ 198 h 202"/>
                      <a:gd name="T34" fmla="*/ 414 w 416"/>
                      <a:gd name="T35" fmla="*/ 192 h 202"/>
                      <a:gd name="T36" fmla="*/ 416 w 416"/>
                      <a:gd name="T37" fmla="*/ 184 h 202"/>
                      <a:gd name="T38" fmla="*/ 416 w 416"/>
                      <a:gd name="T39" fmla="*/ 18 h 202"/>
                      <a:gd name="T40" fmla="*/ 416 w 416"/>
                      <a:gd name="T41" fmla="*/ 18 h 202"/>
                      <a:gd name="T42" fmla="*/ 414 w 416"/>
                      <a:gd name="T43" fmla="*/ 12 h 202"/>
                      <a:gd name="T44" fmla="*/ 410 w 416"/>
                      <a:gd name="T45" fmla="*/ 6 h 202"/>
                      <a:gd name="T46" fmla="*/ 402 w 416"/>
                      <a:gd name="T47" fmla="*/ 2 h 202"/>
                      <a:gd name="T48" fmla="*/ 392 w 416"/>
                      <a:gd name="T49" fmla="*/ 0 h 202"/>
                      <a:gd name="T50" fmla="*/ 392 w 416"/>
                      <a:gd name="T51" fmla="*/ 0 h 202"/>
                      <a:gd name="T52" fmla="*/ 396 w 416"/>
                      <a:gd name="T53" fmla="*/ 184 h 202"/>
                      <a:gd name="T54" fmla="*/ 396 w 416"/>
                      <a:gd name="T55" fmla="*/ 184 h 202"/>
                      <a:gd name="T56" fmla="*/ 396 w 416"/>
                      <a:gd name="T57" fmla="*/ 186 h 202"/>
                      <a:gd name="T58" fmla="*/ 392 w 416"/>
                      <a:gd name="T59" fmla="*/ 188 h 202"/>
                      <a:gd name="T60" fmla="*/ 24 w 416"/>
                      <a:gd name="T61" fmla="*/ 188 h 202"/>
                      <a:gd name="T62" fmla="*/ 24 w 416"/>
                      <a:gd name="T63" fmla="*/ 188 h 202"/>
                      <a:gd name="T64" fmla="*/ 22 w 416"/>
                      <a:gd name="T65" fmla="*/ 186 h 202"/>
                      <a:gd name="T66" fmla="*/ 20 w 416"/>
                      <a:gd name="T67" fmla="*/ 184 h 202"/>
                      <a:gd name="T68" fmla="*/ 20 w 416"/>
                      <a:gd name="T69" fmla="*/ 18 h 202"/>
                      <a:gd name="T70" fmla="*/ 20 w 416"/>
                      <a:gd name="T71" fmla="*/ 18 h 202"/>
                      <a:gd name="T72" fmla="*/ 22 w 416"/>
                      <a:gd name="T73" fmla="*/ 18 h 202"/>
                      <a:gd name="T74" fmla="*/ 24 w 416"/>
                      <a:gd name="T75" fmla="*/ 16 h 202"/>
                      <a:gd name="T76" fmla="*/ 392 w 416"/>
                      <a:gd name="T77" fmla="*/ 16 h 202"/>
                      <a:gd name="T78" fmla="*/ 392 w 416"/>
                      <a:gd name="T79" fmla="*/ 16 h 202"/>
                      <a:gd name="T80" fmla="*/ 396 w 416"/>
                      <a:gd name="T81" fmla="*/ 18 h 202"/>
                      <a:gd name="T82" fmla="*/ 396 w 416"/>
                      <a:gd name="T83" fmla="*/ 18 h 202"/>
                      <a:gd name="T84" fmla="*/ 396 w 416"/>
                      <a:gd name="T85" fmla="*/ 1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6" h="202">
                        <a:moveTo>
                          <a:pt x="392" y="0"/>
                        </a:moveTo>
                        <a:lnTo>
                          <a:pt x="24" y="0"/>
                        </a:lnTo>
                        <a:lnTo>
                          <a:pt x="24" y="0"/>
                        </a:lnTo>
                        <a:lnTo>
                          <a:pt x="14" y="2"/>
                        </a:lnTo>
                        <a:lnTo>
                          <a:pt x="6" y="6"/>
                        </a:lnTo>
                        <a:lnTo>
                          <a:pt x="2" y="12"/>
                        </a:lnTo>
                        <a:lnTo>
                          <a:pt x="0" y="18"/>
                        </a:lnTo>
                        <a:lnTo>
                          <a:pt x="0" y="184"/>
                        </a:lnTo>
                        <a:lnTo>
                          <a:pt x="0" y="184"/>
                        </a:lnTo>
                        <a:lnTo>
                          <a:pt x="2" y="192"/>
                        </a:lnTo>
                        <a:lnTo>
                          <a:pt x="6" y="198"/>
                        </a:lnTo>
                        <a:lnTo>
                          <a:pt x="14" y="202"/>
                        </a:lnTo>
                        <a:lnTo>
                          <a:pt x="24" y="202"/>
                        </a:lnTo>
                        <a:lnTo>
                          <a:pt x="392" y="202"/>
                        </a:lnTo>
                        <a:lnTo>
                          <a:pt x="392" y="202"/>
                        </a:lnTo>
                        <a:lnTo>
                          <a:pt x="402" y="202"/>
                        </a:lnTo>
                        <a:lnTo>
                          <a:pt x="410" y="198"/>
                        </a:lnTo>
                        <a:lnTo>
                          <a:pt x="414" y="192"/>
                        </a:lnTo>
                        <a:lnTo>
                          <a:pt x="416" y="184"/>
                        </a:lnTo>
                        <a:lnTo>
                          <a:pt x="416" y="18"/>
                        </a:lnTo>
                        <a:lnTo>
                          <a:pt x="416" y="18"/>
                        </a:lnTo>
                        <a:lnTo>
                          <a:pt x="414" y="12"/>
                        </a:lnTo>
                        <a:lnTo>
                          <a:pt x="410" y="6"/>
                        </a:lnTo>
                        <a:lnTo>
                          <a:pt x="402" y="2"/>
                        </a:lnTo>
                        <a:lnTo>
                          <a:pt x="392" y="0"/>
                        </a:lnTo>
                        <a:lnTo>
                          <a:pt x="392" y="0"/>
                        </a:lnTo>
                        <a:close/>
                        <a:moveTo>
                          <a:pt x="396" y="184"/>
                        </a:moveTo>
                        <a:lnTo>
                          <a:pt x="396" y="184"/>
                        </a:lnTo>
                        <a:lnTo>
                          <a:pt x="396" y="186"/>
                        </a:lnTo>
                        <a:lnTo>
                          <a:pt x="392" y="188"/>
                        </a:lnTo>
                        <a:lnTo>
                          <a:pt x="24" y="188"/>
                        </a:lnTo>
                        <a:lnTo>
                          <a:pt x="24" y="188"/>
                        </a:lnTo>
                        <a:lnTo>
                          <a:pt x="22" y="186"/>
                        </a:lnTo>
                        <a:lnTo>
                          <a:pt x="20" y="184"/>
                        </a:lnTo>
                        <a:lnTo>
                          <a:pt x="20" y="18"/>
                        </a:lnTo>
                        <a:lnTo>
                          <a:pt x="20" y="18"/>
                        </a:lnTo>
                        <a:lnTo>
                          <a:pt x="22" y="18"/>
                        </a:lnTo>
                        <a:lnTo>
                          <a:pt x="24" y="16"/>
                        </a:lnTo>
                        <a:lnTo>
                          <a:pt x="392" y="16"/>
                        </a:lnTo>
                        <a:lnTo>
                          <a:pt x="392" y="16"/>
                        </a:lnTo>
                        <a:lnTo>
                          <a:pt x="396" y="18"/>
                        </a:lnTo>
                        <a:lnTo>
                          <a:pt x="396" y="18"/>
                        </a:lnTo>
                        <a:lnTo>
                          <a:pt x="396" y="184"/>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9" name="Freeform 278"/>
                  <p:cNvSpPr>
                    <a:spLocks/>
                  </p:cNvSpPr>
                  <p:nvPr/>
                </p:nvSpPr>
                <p:spPr bwMode="auto">
                  <a:xfrm>
                    <a:off x="4131" y="1933"/>
                    <a:ext cx="388" cy="202"/>
                  </a:xfrm>
                  <a:custGeom>
                    <a:avLst/>
                    <a:gdLst>
                      <a:gd name="T0" fmla="*/ 0 w 388"/>
                      <a:gd name="T1" fmla="*/ 18 h 202"/>
                      <a:gd name="T2" fmla="*/ 0 w 388"/>
                      <a:gd name="T3" fmla="*/ 184 h 202"/>
                      <a:gd name="T4" fmla="*/ 0 w 388"/>
                      <a:gd name="T5" fmla="*/ 184 h 202"/>
                      <a:gd name="T6" fmla="*/ 2 w 388"/>
                      <a:gd name="T7" fmla="*/ 192 h 202"/>
                      <a:gd name="T8" fmla="*/ 8 w 388"/>
                      <a:gd name="T9" fmla="*/ 198 h 202"/>
                      <a:gd name="T10" fmla="*/ 14 w 388"/>
                      <a:gd name="T11" fmla="*/ 202 h 202"/>
                      <a:gd name="T12" fmla="*/ 24 w 388"/>
                      <a:gd name="T13" fmla="*/ 202 h 202"/>
                      <a:gd name="T14" fmla="*/ 388 w 388"/>
                      <a:gd name="T15" fmla="*/ 202 h 202"/>
                      <a:gd name="T16" fmla="*/ 388 w 388"/>
                      <a:gd name="T17" fmla="*/ 188 h 202"/>
                      <a:gd name="T18" fmla="*/ 24 w 388"/>
                      <a:gd name="T19" fmla="*/ 188 h 202"/>
                      <a:gd name="T20" fmla="*/ 24 w 388"/>
                      <a:gd name="T21" fmla="*/ 188 h 202"/>
                      <a:gd name="T22" fmla="*/ 22 w 388"/>
                      <a:gd name="T23" fmla="*/ 186 h 202"/>
                      <a:gd name="T24" fmla="*/ 20 w 388"/>
                      <a:gd name="T25" fmla="*/ 184 h 202"/>
                      <a:gd name="T26" fmla="*/ 20 w 388"/>
                      <a:gd name="T27" fmla="*/ 18 h 202"/>
                      <a:gd name="T28" fmla="*/ 20 w 388"/>
                      <a:gd name="T29" fmla="*/ 18 h 202"/>
                      <a:gd name="T30" fmla="*/ 22 w 388"/>
                      <a:gd name="T31" fmla="*/ 18 h 202"/>
                      <a:gd name="T32" fmla="*/ 24 w 388"/>
                      <a:gd name="T33" fmla="*/ 16 h 202"/>
                      <a:gd name="T34" fmla="*/ 388 w 388"/>
                      <a:gd name="T35" fmla="*/ 16 h 202"/>
                      <a:gd name="T36" fmla="*/ 388 w 388"/>
                      <a:gd name="T37" fmla="*/ 0 h 202"/>
                      <a:gd name="T38" fmla="*/ 24 w 388"/>
                      <a:gd name="T39" fmla="*/ 0 h 202"/>
                      <a:gd name="T40" fmla="*/ 24 w 388"/>
                      <a:gd name="T41" fmla="*/ 0 h 202"/>
                      <a:gd name="T42" fmla="*/ 14 w 388"/>
                      <a:gd name="T43" fmla="*/ 2 h 202"/>
                      <a:gd name="T44" fmla="*/ 8 w 388"/>
                      <a:gd name="T45" fmla="*/ 6 h 202"/>
                      <a:gd name="T46" fmla="*/ 2 w 388"/>
                      <a:gd name="T47" fmla="*/ 12 h 202"/>
                      <a:gd name="T48" fmla="*/ 0 w 388"/>
                      <a:gd name="T49" fmla="*/ 18 h 202"/>
                      <a:gd name="T50" fmla="*/ 0 w 388"/>
                      <a:gd name="T51" fmla="*/ 1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202">
                        <a:moveTo>
                          <a:pt x="0" y="18"/>
                        </a:moveTo>
                        <a:lnTo>
                          <a:pt x="0" y="184"/>
                        </a:lnTo>
                        <a:lnTo>
                          <a:pt x="0" y="184"/>
                        </a:lnTo>
                        <a:lnTo>
                          <a:pt x="2" y="192"/>
                        </a:lnTo>
                        <a:lnTo>
                          <a:pt x="8" y="198"/>
                        </a:lnTo>
                        <a:lnTo>
                          <a:pt x="14" y="202"/>
                        </a:lnTo>
                        <a:lnTo>
                          <a:pt x="24" y="202"/>
                        </a:lnTo>
                        <a:lnTo>
                          <a:pt x="388" y="202"/>
                        </a:lnTo>
                        <a:lnTo>
                          <a:pt x="388" y="188"/>
                        </a:lnTo>
                        <a:lnTo>
                          <a:pt x="24" y="188"/>
                        </a:lnTo>
                        <a:lnTo>
                          <a:pt x="24" y="188"/>
                        </a:lnTo>
                        <a:lnTo>
                          <a:pt x="22" y="186"/>
                        </a:lnTo>
                        <a:lnTo>
                          <a:pt x="20" y="184"/>
                        </a:lnTo>
                        <a:lnTo>
                          <a:pt x="20" y="18"/>
                        </a:lnTo>
                        <a:lnTo>
                          <a:pt x="20" y="18"/>
                        </a:lnTo>
                        <a:lnTo>
                          <a:pt x="22" y="18"/>
                        </a:lnTo>
                        <a:lnTo>
                          <a:pt x="24" y="16"/>
                        </a:lnTo>
                        <a:lnTo>
                          <a:pt x="388" y="16"/>
                        </a:lnTo>
                        <a:lnTo>
                          <a:pt x="388" y="0"/>
                        </a:lnTo>
                        <a:lnTo>
                          <a:pt x="24" y="0"/>
                        </a:lnTo>
                        <a:lnTo>
                          <a:pt x="24" y="0"/>
                        </a:lnTo>
                        <a:lnTo>
                          <a:pt x="14" y="2"/>
                        </a:lnTo>
                        <a:lnTo>
                          <a:pt x="8" y="6"/>
                        </a:lnTo>
                        <a:lnTo>
                          <a:pt x="2" y="12"/>
                        </a:lnTo>
                        <a:lnTo>
                          <a:pt x="0" y="18"/>
                        </a:lnTo>
                        <a:lnTo>
                          <a:pt x="0" y="1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20" name="Freeform 279"/>
                  <p:cNvSpPr>
                    <a:spLocks/>
                  </p:cNvSpPr>
                  <p:nvPr/>
                </p:nvSpPr>
                <p:spPr bwMode="auto">
                  <a:xfrm>
                    <a:off x="3279" y="1501"/>
                    <a:ext cx="396" cy="202"/>
                  </a:xfrm>
                  <a:custGeom>
                    <a:avLst/>
                    <a:gdLst>
                      <a:gd name="T0" fmla="*/ 372 w 396"/>
                      <a:gd name="T1" fmla="*/ 202 h 202"/>
                      <a:gd name="T2" fmla="*/ 372 w 396"/>
                      <a:gd name="T3" fmla="*/ 202 h 202"/>
                      <a:gd name="T4" fmla="*/ 382 w 396"/>
                      <a:gd name="T5" fmla="*/ 200 h 202"/>
                      <a:gd name="T6" fmla="*/ 388 w 396"/>
                      <a:gd name="T7" fmla="*/ 196 h 202"/>
                      <a:gd name="T8" fmla="*/ 394 w 396"/>
                      <a:gd name="T9" fmla="*/ 192 h 202"/>
                      <a:gd name="T10" fmla="*/ 396 w 396"/>
                      <a:gd name="T11" fmla="*/ 184 h 202"/>
                      <a:gd name="T12" fmla="*/ 396 w 396"/>
                      <a:gd name="T13" fmla="*/ 18 h 202"/>
                      <a:gd name="T14" fmla="*/ 396 w 396"/>
                      <a:gd name="T15" fmla="*/ 18 h 202"/>
                      <a:gd name="T16" fmla="*/ 394 w 396"/>
                      <a:gd name="T17" fmla="*/ 12 h 202"/>
                      <a:gd name="T18" fmla="*/ 388 w 396"/>
                      <a:gd name="T19" fmla="*/ 6 h 202"/>
                      <a:gd name="T20" fmla="*/ 382 w 396"/>
                      <a:gd name="T21" fmla="*/ 2 h 202"/>
                      <a:gd name="T22" fmla="*/ 372 w 396"/>
                      <a:gd name="T23" fmla="*/ 0 h 202"/>
                      <a:gd name="T24" fmla="*/ 2 w 396"/>
                      <a:gd name="T25" fmla="*/ 0 h 202"/>
                      <a:gd name="T26" fmla="*/ 2 w 396"/>
                      <a:gd name="T27" fmla="*/ 0 h 202"/>
                      <a:gd name="T28" fmla="*/ 0 w 396"/>
                      <a:gd name="T29" fmla="*/ 0 h 202"/>
                      <a:gd name="T30" fmla="*/ 0 w 396"/>
                      <a:gd name="T31" fmla="*/ 16 h 202"/>
                      <a:gd name="T32" fmla="*/ 0 w 396"/>
                      <a:gd name="T33" fmla="*/ 16 h 202"/>
                      <a:gd name="T34" fmla="*/ 2 w 396"/>
                      <a:gd name="T35" fmla="*/ 16 h 202"/>
                      <a:gd name="T36" fmla="*/ 372 w 396"/>
                      <a:gd name="T37" fmla="*/ 16 h 202"/>
                      <a:gd name="T38" fmla="*/ 372 w 396"/>
                      <a:gd name="T39" fmla="*/ 16 h 202"/>
                      <a:gd name="T40" fmla="*/ 374 w 396"/>
                      <a:gd name="T41" fmla="*/ 16 h 202"/>
                      <a:gd name="T42" fmla="*/ 376 w 396"/>
                      <a:gd name="T43" fmla="*/ 18 h 202"/>
                      <a:gd name="T44" fmla="*/ 376 w 396"/>
                      <a:gd name="T45" fmla="*/ 184 h 202"/>
                      <a:gd name="T46" fmla="*/ 376 w 396"/>
                      <a:gd name="T47" fmla="*/ 184 h 202"/>
                      <a:gd name="T48" fmla="*/ 374 w 396"/>
                      <a:gd name="T49" fmla="*/ 186 h 202"/>
                      <a:gd name="T50" fmla="*/ 372 w 396"/>
                      <a:gd name="T51" fmla="*/ 186 h 202"/>
                      <a:gd name="T52" fmla="*/ 2 w 396"/>
                      <a:gd name="T53" fmla="*/ 186 h 202"/>
                      <a:gd name="T54" fmla="*/ 2 w 396"/>
                      <a:gd name="T55" fmla="*/ 186 h 202"/>
                      <a:gd name="T56" fmla="*/ 0 w 396"/>
                      <a:gd name="T57" fmla="*/ 186 h 202"/>
                      <a:gd name="T58" fmla="*/ 0 w 396"/>
                      <a:gd name="T59" fmla="*/ 202 h 202"/>
                      <a:gd name="T60" fmla="*/ 0 w 396"/>
                      <a:gd name="T61" fmla="*/ 202 h 202"/>
                      <a:gd name="T62" fmla="*/ 2 w 396"/>
                      <a:gd name="T63" fmla="*/ 202 h 202"/>
                      <a:gd name="T64" fmla="*/ 372 w 396"/>
                      <a:gd name="T6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6" h="202">
                        <a:moveTo>
                          <a:pt x="372" y="202"/>
                        </a:moveTo>
                        <a:lnTo>
                          <a:pt x="372" y="202"/>
                        </a:lnTo>
                        <a:lnTo>
                          <a:pt x="382" y="200"/>
                        </a:lnTo>
                        <a:lnTo>
                          <a:pt x="388" y="196"/>
                        </a:lnTo>
                        <a:lnTo>
                          <a:pt x="394" y="192"/>
                        </a:lnTo>
                        <a:lnTo>
                          <a:pt x="396" y="184"/>
                        </a:lnTo>
                        <a:lnTo>
                          <a:pt x="396" y="18"/>
                        </a:lnTo>
                        <a:lnTo>
                          <a:pt x="396" y="18"/>
                        </a:lnTo>
                        <a:lnTo>
                          <a:pt x="394" y="12"/>
                        </a:lnTo>
                        <a:lnTo>
                          <a:pt x="388" y="6"/>
                        </a:lnTo>
                        <a:lnTo>
                          <a:pt x="382" y="2"/>
                        </a:lnTo>
                        <a:lnTo>
                          <a:pt x="372" y="0"/>
                        </a:lnTo>
                        <a:lnTo>
                          <a:pt x="2" y="0"/>
                        </a:lnTo>
                        <a:lnTo>
                          <a:pt x="2" y="0"/>
                        </a:lnTo>
                        <a:lnTo>
                          <a:pt x="0" y="0"/>
                        </a:lnTo>
                        <a:lnTo>
                          <a:pt x="0" y="16"/>
                        </a:lnTo>
                        <a:lnTo>
                          <a:pt x="0" y="16"/>
                        </a:lnTo>
                        <a:lnTo>
                          <a:pt x="2" y="16"/>
                        </a:lnTo>
                        <a:lnTo>
                          <a:pt x="372" y="16"/>
                        </a:lnTo>
                        <a:lnTo>
                          <a:pt x="372" y="16"/>
                        </a:lnTo>
                        <a:lnTo>
                          <a:pt x="374" y="16"/>
                        </a:lnTo>
                        <a:lnTo>
                          <a:pt x="376" y="18"/>
                        </a:lnTo>
                        <a:lnTo>
                          <a:pt x="376" y="184"/>
                        </a:lnTo>
                        <a:lnTo>
                          <a:pt x="376" y="184"/>
                        </a:lnTo>
                        <a:lnTo>
                          <a:pt x="374" y="186"/>
                        </a:lnTo>
                        <a:lnTo>
                          <a:pt x="372" y="186"/>
                        </a:lnTo>
                        <a:lnTo>
                          <a:pt x="2" y="186"/>
                        </a:lnTo>
                        <a:lnTo>
                          <a:pt x="2" y="186"/>
                        </a:lnTo>
                        <a:lnTo>
                          <a:pt x="0" y="186"/>
                        </a:lnTo>
                        <a:lnTo>
                          <a:pt x="0" y="202"/>
                        </a:lnTo>
                        <a:lnTo>
                          <a:pt x="0" y="202"/>
                        </a:lnTo>
                        <a:lnTo>
                          <a:pt x="2" y="202"/>
                        </a:lnTo>
                        <a:lnTo>
                          <a:pt x="372" y="202"/>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21" name="Freeform 280"/>
                  <p:cNvSpPr>
                    <a:spLocks noEditPoints="1"/>
                  </p:cNvSpPr>
                  <p:nvPr/>
                </p:nvSpPr>
                <p:spPr bwMode="auto">
                  <a:xfrm>
                    <a:off x="3695" y="1501"/>
                    <a:ext cx="416" cy="202"/>
                  </a:xfrm>
                  <a:custGeom>
                    <a:avLst/>
                    <a:gdLst>
                      <a:gd name="T0" fmla="*/ 24 w 416"/>
                      <a:gd name="T1" fmla="*/ 202 h 202"/>
                      <a:gd name="T2" fmla="*/ 392 w 416"/>
                      <a:gd name="T3" fmla="*/ 202 h 202"/>
                      <a:gd name="T4" fmla="*/ 392 w 416"/>
                      <a:gd name="T5" fmla="*/ 202 h 202"/>
                      <a:gd name="T6" fmla="*/ 402 w 416"/>
                      <a:gd name="T7" fmla="*/ 200 h 202"/>
                      <a:gd name="T8" fmla="*/ 410 w 416"/>
                      <a:gd name="T9" fmla="*/ 196 h 202"/>
                      <a:gd name="T10" fmla="*/ 414 w 416"/>
                      <a:gd name="T11" fmla="*/ 192 h 202"/>
                      <a:gd name="T12" fmla="*/ 416 w 416"/>
                      <a:gd name="T13" fmla="*/ 184 h 202"/>
                      <a:gd name="T14" fmla="*/ 416 w 416"/>
                      <a:gd name="T15" fmla="*/ 18 h 202"/>
                      <a:gd name="T16" fmla="*/ 416 w 416"/>
                      <a:gd name="T17" fmla="*/ 18 h 202"/>
                      <a:gd name="T18" fmla="*/ 414 w 416"/>
                      <a:gd name="T19" fmla="*/ 12 h 202"/>
                      <a:gd name="T20" fmla="*/ 410 w 416"/>
                      <a:gd name="T21" fmla="*/ 6 h 202"/>
                      <a:gd name="T22" fmla="*/ 402 w 416"/>
                      <a:gd name="T23" fmla="*/ 2 h 202"/>
                      <a:gd name="T24" fmla="*/ 392 w 416"/>
                      <a:gd name="T25" fmla="*/ 0 h 202"/>
                      <a:gd name="T26" fmla="*/ 24 w 416"/>
                      <a:gd name="T27" fmla="*/ 0 h 202"/>
                      <a:gd name="T28" fmla="*/ 24 w 416"/>
                      <a:gd name="T29" fmla="*/ 0 h 202"/>
                      <a:gd name="T30" fmla="*/ 14 w 416"/>
                      <a:gd name="T31" fmla="*/ 2 h 202"/>
                      <a:gd name="T32" fmla="*/ 6 w 416"/>
                      <a:gd name="T33" fmla="*/ 6 h 202"/>
                      <a:gd name="T34" fmla="*/ 2 w 416"/>
                      <a:gd name="T35" fmla="*/ 12 h 202"/>
                      <a:gd name="T36" fmla="*/ 0 w 416"/>
                      <a:gd name="T37" fmla="*/ 18 h 202"/>
                      <a:gd name="T38" fmla="*/ 0 w 416"/>
                      <a:gd name="T39" fmla="*/ 184 h 202"/>
                      <a:gd name="T40" fmla="*/ 0 w 416"/>
                      <a:gd name="T41" fmla="*/ 184 h 202"/>
                      <a:gd name="T42" fmla="*/ 2 w 416"/>
                      <a:gd name="T43" fmla="*/ 192 h 202"/>
                      <a:gd name="T44" fmla="*/ 6 w 416"/>
                      <a:gd name="T45" fmla="*/ 196 h 202"/>
                      <a:gd name="T46" fmla="*/ 14 w 416"/>
                      <a:gd name="T47" fmla="*/ 200 h 202"/>
                      <a:gd name="T48" fmla="*/ 24 w 416"/>
                      <a:gd name="T49" fmla="*/ 202 h 202"/>
                      <a:gd name="T50" fmla="*/ 24 w 416"/>
                      <a:gd name="T51" fmla="*/ 202 h 202"/>
                      <a:gd name="T52" fmla="*/ 20 w 416"/>
                      <a:gd name="T53" fmla="*/ 18 h 202"/>
                      <a:gd name="T54" fmla="*/ 20 w 416"/>
                      <a:gd name="T55" fmla="*/ 18 h 202"/>
                      <a:gd name="T56" fmla="*/ 22 w 416"/>
                      <a:gd name="T57" fmla="*/ 16 h 202"/>
                      <a:gd name="T58" fmla="*/ 24 w 416"/>
                      <a:gd name="T59" fmla="*/ 16 h 202"/>
                      <a:gd name="T60" fmla="*/ 392 w 416"/>
                      <a:gd name="T61" fmla="*/ 16 h 202"/>
                      <a:gd name="T62" fmla="*/ 392 w 416"/>
                      <a:gd name="T63" fmla="*/ 16 h 202"/>
                      <a:gd name="T64" fmla="*/ 396 w 416"/>
                      <a:gd name="T65" fmla="*/ 16 h 202"/>
                      <a:gd name="T66" fmla="*/ 396 w 416"/>
                      <a:gd name="T67" fmla="*/ 18 h 202"/>
                      <a:gd name="T68" fmla="*/ 396 w 416"/>
                      <a:gd name="T69" fmla="*/ 184 h 202"/>
                      <a:gd name="T70" fmla="*/ 396 w 416"/>
                      <a:gd name="T71" fmla="*/ 184 h 202"/>
                      <a:gd name="T72" fmla="*/ 396 w 416"/>
                      <a:gd name="T73" fmla="*/ 186 h 202"/>
                      <a:gd name="T74" fmla="*/ 392 w 416"/>
                      <a:gd name="T75" fmla="*/ 186 h 202"/>
                      <a:gd name="T76" fmla="*/ 24 w 416"/>
                      <a:gd name="T77" fmla="*/ 186 h 202"/>
                      <a:gd name="T78" fmla="*/ 24 w 416"/>
                      <a:gd name="T79" fmla="*/ 186 h 202"/>
                      <a:gd name="T80" fmla="*/ 22 w 416"/>
                      <a:gd name="T81" fmla="*/ 186 h 202"/>
                      <a:gd name="T82" fmla="*/ 20 w 416"/>
                      <a:gd name="T83" fmla="*/ 184 h 202"/>
                      <a:gd name="T84" fmla="*/ 20 w 416"/>
                      <a:gd name="T85" fmla="*/ 1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6" h="202">
                        <a:moveTo>
                          <a:pt x="24" y="202"/>
                        </a:moveTo>
                        <a:lnTo>
                          <a:pt x="392" y="202"/>
                        </a:lnTo>
                        <a:lnTo>
                          <a:pt x="392" y="202"/>
                        </a:lnTo>
                        <a:lnTo>
                          <a:pt x="402" y="200"/>
                        </a:lnTo>
                        <a:lnTo>
                          <a:pt x="410" y="196"/>
                        </a:lnTo>
                        <a:lnTo>
                          <a:pt x="414" y="192"/>
                        </a:lnTo>
                        <a:lnTo>
                          <a:pt x="416" y="184"/>
                        </a:lnTo>
                        <a:lnTo>
                          <a:pt x="416" y="18"/>
                        </a:lnTo>
                        <a:lnTo>
                          <a:pt x="416" y="18"/>
                        </a:lnTo>
                        <a:lnTo>
                          <a:pt x="414" y="12"/>
                        </a:lnTo>
                        <a:lnTo>
                          <a:pt x="410" y="6"/>
                        </a:lnTo>
                        <a:lnTo>
                          <a:pt x="402" y="2"/>
                        </a:lnTo>
                        <a:lnTo>
                          <a:pt x="392" y="0"/>
                        </a:lnTo>
                        <a:lnTo>
                          <a:pt x="24" y="0"/>
                        </a:lnTo>
                        <a:lnTo>
                          <a:pt x="24" y="0"/>
                        </a:lnTo>
                        <a:lnTo>
                          <a:pt x="14" y="2"/>
                        </a:lnTo>
                        <a:lnTo>
                          <a:pt x="6" y="6"/>
                        </a:lnTo>
                        <a:lnTo>
                          <a:pt x="2" y="12"/>
                        </a:lnTo>
                        <a:lnTo>
                          <a:pt x="0" y="18"/>
                        </a:lnTo>
                        <a:lnTo>
                          <a:pt x="0" y="184"/>
                        </a:lnTo>
                        <a:lnTo>
                          <a:pt x="0" y="184"/>
                        </a:lnTo>
                        <a:lnTo>
                          <a:pt x="2" y="192"/>
                        </a:lnTo>
                        <a:lnTo>
                          <a:pt x="6" y="196"/>
                        </a:lnTo>
                        <a:lnTo>
                          <a:pt x="14" y="200"/>
                        </a:lnTo>
                        <a:lnTo>
                          <a:pt x="24" y="202"/>
                        </a:lnTo>
                        <a:lnTo>
                          <a:pt x="24" y="202"/>
                        </a:lnTo>
                        <a:close/>
                        <a:moveTo>
                          <a:pt x="20" y="18"/>
                        </a:moveTo>
                        <a:lnTo>
                          <a:pt x="20" y="18"/>
                        </a:lnTo>
                        <a:lnTo>
                          <a:pt x="22" y="16"/>
                        </a:lnTo>
                        <a:lnTo>
                          <a:pt x="24" y="16"/>
                        </a:lnTo>
                        <a:lnTo>
                          <a:pt x="392" y="16"/>
                        </a:lnTo>
                        <a:lnTo>
                          <a:pt x="392" y="16"/>
                        </a:lnTo>
                        <a:lnTo>
                          <a:pt x="396" y="16"/>
                        </a:lnTo>
                        <a:lnTo>
                          <a:pt x="396" y="18"/>
                        </a:lnTo>
                        <a:lnTo>
                          <a:pt x="396" y="184"/>
                        </a:lnTo>
                        <a:lnTo>
                          <a:pt x="396" y="184"/>
                        </a:lnTo>
                        <a:lnTo>
                          <a:pt x="396" y="186"/>
                        </a:lnTo>
                        <a:lnTo>
                          <a:pt x="392" y="186"/>
                        </a:lnTo>
                        <a:lnTo>
                          <a:pt x="24" y="186"/>
                        </a:lnTo>
                        <a:lnTo>
                          <a:pt x="24" y="186"/>
                        </a:lnTo>
                        <a:lnTo>
                          <a:pt x="22" y="186"/>
                        </a:lnTo>
                        <a:lnTo>
                          <a:pt x="20" y="184"/>
                        </a:lnTo>
                        <a:lnTo>
                          <a:pt x="20" y="1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22" name="Freeform 281"/>
                  <p:cNvSpPr>
                    <a:spLocks/>
                  </p:cNvSpPr>
                  <p:nvPr/>
                </p:nvSpPr>
                <p:spPr bwMode="auto">
                  <a:xfrm>
                    <a:off x="4131" y="1501"/>
                    <a:ext cx="388" cy="202"/>
                  </a:xfrm>
                  <a:custGeom>
                    <a:avLst/>
                    <a:gdLst>
                      <a:gd name="T0" fmla="*/ 0 w 388"/>
                      <a:gd name="T1" fmla="*/ 18 h 202"/>
                      <a:gd name="T2" fmla="*/ 0 w 388"/>
                      <a:gd name="T3" fmla="*/ 184 h 202"/>
                      <a:gd name="T4" fmla="*/ 0 w 388"/>
                      <a:gd name="T5" fmla="*/ 184 h 202"/>
                      <a:gd name="T6" fmla="*/ 2 w 388"/>
                      <a:gd name="T7" fmla="*/ 192 h 202"/>
                      <a:gd name="T8" fmla="*/ 8 w 388"/>
                      <a:gd name="T9" fmla="*/ 196 h 202"/>
                      <a:gd name="T10" fmla="*/ 14 w 388"/>
                      <a:gd name="T11" fmla="*/ 200 h 202"/>
                      <a:gd name="T12" fmla="*/ 24 w 388"/>
                      <a:gd name="T13" fmla="*/ 202 h 202"/>
                      <a:gd name="T14" fmla="*/ 388 w 388"/>
                      <a:gd name="T15" fmla="*/ 202 h 202"/>
                      <a:gd name="T16" fmla="*/ 388 w 388"/>
                      <a:gd name="T17" fmla="*/ 186 h 202"/>
                      <a:gd name="T18" fmla="*/ 24 w 388"/>
                      <a:gd name="T19" fmla="*/ 186 h 202"/>
                      <a:gd name="T20" fmla="*/ 24 w 388"/>
                      <a:gd name="T21" fmla="*/ 186 h 202"/>
                      <a:gd name="T22" fmla="*/ 22 w 388"/>
                      <a:gd name="T23" fmla="*/ 186 h 202"/>
                      <a:gd name="T24" fmla="*/ 20 w 388"/>
                      <a:gd name="T25" fmla="*/ 184 h 202"/>
                      <a:gd name="T26" fmla="*/ 20 w 388"/>
                      <a:gd name="T27" fmla="*/ 18 h 202"/>
                      <a:gd name="T28" fmla="*/ 20 w 388"/>
                      <a:gd name="T29" fmla="*/ 18 h 202"/>
                      <a:gd name="T30" fmla="*/ 22 w 388"/>
                      <a:gd name="T31" fmla="*/ 16 h 202"/>
                      <a:gd name="T32" fmla="*/ 24 w 388"/>
                      <a:gd name="T33" fmla="*/ 16 h 202"/>
                      <a:gd name="T34" fmla="*/ 388 w 388"/>
                      <a:gd name="T35" fmla="*/ 16 h 202"/>
                      <a:gd name="T36" fmla="*/ 388 w 388"/>
                      <a:gd name="T37" fmla="*/ 0 h 202"/>
                      <a:gd name="T38" fmla="*/ 24 w 388"/>
                      <a:gd name="T39" fmla="*/ 0 h 202"/>
                      <a:gd name="T40" fmla="*/ 24 w 388"/>
                      <a:gd name="T41" fmla="*/ 0 h 202"/>
                      <a:gd name="T42" fmla="*/ 14 w 388"/>
                      <a:gd name="T43" fmla="*/ 2 h 202"/>
                      <a:gd name="T44" fmla="*/ 8 w 388"/>
                      <a:gd name="T45" fmla="*/ 6 h 202"/>
                      <a:gd name="T46" fmla="*/ 2 w 388"/>
                      <a:gd name="T47" fmla="*/ 12 h 202"/>
                      <a:gd name="T48" fmla="*/ 0 w 388"/>
                      <a:gd name="T49" fmla="*/ 18 h 202"/>
                      <a:gd name="T50" fmla="*/ 0 w 388"/>
                      <a:gd name="T51" fmla="*/ 1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202">
                        <a:moveTo>
                          <a:pt x="0" y="18"/>
                        </a:moveTo>
                        <a:lnTo>
                          <a:pt x="0" y="184"/>
                        </a:lnTo>
                        <a:lnTo>
                          <a:pt x="0" y="184"/>
                        </a:lnTo>
                        <a:lnTo>
                          <a:pt x="2" y="192"/>
                        </a:lnTo>
                        <a:lnTo>
                          <a:pt x="8" y="196"/>
                        </a:lnTo>
                        <a:lnTo>
                          <a:pt x="14" y="200"/>
                        </a:lnTo>
                        <a:lnTo>
                          <a:pt x="24" y="202"/>
                        </a:lnTo>
                        <a:lnTo>
                          <a:pt x="388" y="202"/>
                        </a:lnTo>
                        <a:lnTo>
                          <a:pt x="388" y="186"/>
                        </a:lnTo>
                        <a:lnTo>
                          <a:pt x="24" y="186"/>
                        </a:lnTo>
                        <a:lnTo>
                          <a:pt x="24" y="186"/>
                        </a:lnTo>
                        <a:lnTo>
                          <a:pt x="22" y="186"/>
                        </a:lnTo>
                        <a:lnTo>
                          <a:pt x="20" y="184"/>
                        </a:lnTo>
                        <a:lnTo>
                          <a:pt x="20" y="18"/>
                        </a:lnTo>
                        <a:lnTo>
                          <a:pt x="20" y="18"/>
                        </a:lnTo>
                        <a:lnTo>
                          <a:pt x="22" y="16"/>
                        </a:lnTo>
                        <a:lnTo>
                          <a:pt x="24" y="16"/>
                        </a:lnTo>
                        <a:lnTo>
                          <a:pt x="388" y="16"/>
                        </a:lnTo>
                        <a:lnTo>
                          <a:pt x="388" y="0"/>
                        </a:lnTo>
                        <a:lnTo>
                          <a:pt x="24" y="0"/>
                        </a:lnTo>
                        <a:lnTo>
                          <a:pt x="24" y="0"/>
                        </a:lnTo>
                        <a:lnTo>
                          <a:pt x="14" y="2"/>
                        </a:lnTo>
                        <a:lnTo>
                          <a:pt x="8" y="6"/>
                        </a:lnTo>
                        <a:lnTo>
                          <a:pt x="2" y="12"/>
                        </a:lnTo>
                        <a:lnTo>
                          <a:pt x="0" y="18"/>
                        </a:lnTo>
                        <a:lnTo>
                          <a:pt x="0" y="1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23" name="Freeform 282"/>
                  <p:cNvSpPr>
                    <a:spLocks noEditPoints="1"/>
                  </p:cNvSpPr>
                  <p:nvPr/>
                </p:nvSpPr>
                <p:spPr bwMode="auto">
                  <a:xfrm>
                    <a:off x="3125" y="1247"/>
                    <a:ext cx="1368" cy="1136"/>
                  </a:xfrm>
                  <a:custGeom>
                    <a:avLst/>
                    <a:gdLst>
                      <a:gd name="T0" fmla="*/ 44 w 1368"/>
                      <a:gd name="T1" fmla="*/ 0 h 1136"/>
                      <a:gd name="T2" fmla="*/ 36 w 1368"/>
                      <a:gd name="T3" fmla="*/ 0 h 1136"/>
                      <a:gd name="T4" fmla="*/ 20 w 1368"/>
                      <a:gd name="T5" fmla="*/ 8 h 1136"/>
                      <a:gd name="T6" fmla="*/ 8 w 1368"/>
                      <a:gd name="T7" fmla="*/ 20 h 1136"/>
                      <a:gd name="T8" fmla="*/ 2 w 1368"/>
                      <a:gd name="T9" fmla="*/ 36 h 1136"/>
                      <a:gd name="T10" fmla="*/ 0 w 1368"/>
                      <a:gd name="T11" fmla="*/ 1088 h 1136"/>
                      <a:gd name="T12" fmla="*/ 2 w 1368"/>
                      <a:gd name="T13" fmla="*/ 1098 h 1136"/>
                      <a:gd name="T14" fmla="*/ 8 w 1368"/>
                      <a:gd name="T15" fmla="*/ 1116 h 1136"/>
                      <a:gd name="T16" fmla="*/ 20 w 1368"/>
                      <a:gd name="T17" fmla="*/ 1128 h 1136"/>
                      <a:gd name="T18" fmla="*/ 36 w 1368"/>
                      <a:gd name="T19" fmla="*/ 1134 h 1136"/>
                      <a:gd name="T20" fmla="*/ 1326 w 1368"/>
                      <a:gd name="T21" fmla="*/ 1136 h 1136"/>
                      <a:gd name="T22" fmla="*/ 1334 w 1368"/>
                      <a:gd name="T23" fmla="*/ 1134 h 1136"/>
                      <a:gd name="T24" fmla="*/ 1350 w 1368"/>
                      <a:gd name="T25" fmla="*/ 1128 h 1136"/>
                      <a:gd name="T26" fmla="*/ 1362 w 1368"/>
                      <a:gd name="T27" fmla="*/ 1116 h 1136"/>
                      <a:gd name="T28" fmla="*/ 1368 w 1368"/>
                      <a:gd name="T29" fmla="*/ 1098 h 1136"/>
                      <a:gd name="T30" fmla="*/ 1368 w 1368"/>
                      <a:gd name="T31" fmla="*/ 46 h 1136"/>
                      <a:gd name="T32" fmla="*/ 1368 w 1368"/>
                      <a:gd name="T33" fmla="*/ 36 h 1136"/>
                      <a:gd name="T34" fmla="*/ 1362 w 1368"/>
                      <a:gd name="T35" fmla="*/ 20 h 1136"/>
                      <a:gd name="T36" fmla="*/ 1350 w 1368"/>
                      <a:gd name="T37" fmla="*/ 8 h 1136"/>
                      <a:gd name="T38" fmla="*/ 1334 w 1368"/>
                      <a:gd name="T39" fmla="*/ 0 h 1136"/>
                      <a:gd name="T40" fmla="*/ 1326 w 1368"/>
                      <a:gd name="T41" fmla="*/ 0 h 1136"/>
                      <a:gd name="T42" fmla="*/ 1304 w 1368"/>
                      <a:gd name="T43" fmla="*/ 240 h 1136"/>
                      <a:gd name="T44" fmla="*/ 1304 w 1368"/>
                      <a:gd name="T45" fmla="*/ 270 h 1136"/>
                      <a:gd name="T46" fmla="*/ 1304 w 1368"/>
                      <a:gd name="T47" fmla="*/ 456 h 1136"/>
                      <a:gd name="T48" fmla="*/ 1304 w 1368"/>
                      <a:gd name="T49" fmla="*/ 486 h 1136"/>
                      <a:gd name="T50" fmla="*/ 1304 w 1368"/>
                      <a:gd name="T51" fmla="*/ 672 h 1136"/>
                      <a:gd name="T52" fmla="*/ 1304 w 1368"/>
                      <a:gd name="T53" fmla="*/ 702 h 1136"/>
                      <a:gd name="T54" fmla="*/ 1304 w 1368"/>
                      <a:gd name="T55" fmla="*/ 888 h 1136"/>
                      <a:gd name="T56" fmla="*/ 1304 w 1368"/>
                      <a:gd name="T57" fmla="*/ 918 h 1136"/>
                      <a:gd name="T58" fmla="*/ 1156 w 1368"/>
                      <a:gd name="T59" fmla="*/ 1072 h 1136"/>
                      <a:gd name="T60" fmla="*/ 1116 w 1368"/>
                      <a:gd name="T61" fmla="*/ 1072 h 1136"/>
                      <a:gd name="T62" fmla="*/ 718 w 1368"/>
                      <a:gd name="T63" fmla="*/ 1072 h 1136"/>
                      <a:gd name="T64" fmla="*/ 678 w 1368"/>
                      <a:gd name="T65" fmla="*/ 1072 h 1136"/>
                      <a:gd name="T66" fmla="*/ 282 w 1368"/>
                      <a:gd name="T67" fmla="*/ 1072 h 1136"/>
                      <a:gd name="T68" fmla="*/ 242 w 1368"/>
                      <a:gd name="T69" fmla="*/ 1072 h 1136"/>
                      <a:gd name="T70" fmla="*/ 64 w 1368"/>
                      <a:gd name="T71" fmla="*/ 1072 h 1136"/>
                      <a:gd name="T72" fmla="*/ 64 w 1368"/>
                      <a:gd name="T73" fmla="*/ 904 h 1136"/>
                      <a:gd name="T74" fmla="*/ 64 w 1368"/>
                      <a:gd name="T75" fmla="*/ 872 h 1136"/>
                      <a:gd name="T76" fmla="*/ 64 w 1368"/>
                      <a:gd name="T77" fmla="*/ 686 h 1136"/>
                      <a:gd name="T78" fmla="*/ 64 w 1368"/>
                      <a:gd name="T79" fmla="*/ 656 h 1136"/>
                      <a:gd name="T80" fmla="*/ 64 w 1368"/>
                      <a:gd name="T81" fmla="*/ 470 h 1136"/>
                      <a:gd name="T82" fmla="*/ 64 w 1368"/>
                      <a:gd name="T83" fmla="*/ 440 h 1136"/>
                      <a:gd name="T84" fmla="*/ 64 w 1368"/>
                      <a:gd name="T85" fmla="*/ 254 h 1136"/>
                      <a:gd name="T86" fmla="*/ 64 w 1368"/>
                      <a:gd name="T87" fmla="*/ 224 h 1136"/>
                      <a:gd name="T88" fmla="*/ 220 w 1368"/>
                      <a:gd name="T89" fmla="*/ 64 h 1136"/>
                      <a:gd name="T90" fmla="*/ 262 w 1368"/>
                      <a:gd name="T91" fmla="*/ 64 h 1136"/>
                      <a:gd name="T92" fmla="*/ 658 w 1368"/>
                      <a:gd name="T93" fmla="*/ 64 h 1136"/>
                      <a:gd name="T94" fmla="*/ 698 w 1368"/>
                      <a:gd name="T95" fmla="*/ 64 h 1136"/>
                      <a:gd name="T96" fmla="*/ 1094 w 1368"/>
                      <a:gd name="T97" fmla="*/ 64 h 1136"/>
                      <a:gd name="T98" fmla="*/ 1134 w 1368"/>
                      <a:gd name="T99" fmla="*/ 64 h 1136"/>
                      <a:gd name="T100" fmla="*/ 1304 w 1368"/>
                      <a:gd name="T101" fmla="*/ 64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8" h="1136">
                        <a:moveTo>
                          <a:pt x="1326" y="0"/>
                        </a:moveTo>
                        <a:lnTo>
                          <a:pt x="44" y="0"/>
                        </a:lnTo>
                        <a:lnTo>
                          <a:pt x="44" y="0"/>
                        </a:lnTo>
                        <a:lnTo>
                          <a:pt x="36" y="0"/>
                        </a:lnTo>
                        <a:lnTo>
                          <a:pt x="26" y="2"/>
                        </a:lnTo>
                        <a:lnTo>
                          <a:pt x="20" y="8"/>
                        </a:lnTo>
                        <a:lnTo>
                          <a:pt x="14" y="12"/>
                        </a:lnTo>
                        <a:lnTo>
                          <a:pt x="8" y="20"/>
                        </a:lnTo>
                        <a:lnTo>
                          <a:pt x="4" y="28"/>
                        </a:lnTo>
                        <a:lnTo>
                          <a:pt x="2" y="36"/>
                        </a:lnTo>
                        <a:lnTo>
                          <a:pt x="0" y="46"/>
                        </a:lnTo>
                        <a:lnTo>
                          <a:pt x="0" y="1088"/>
                        </a:lnTo>
                        <a:lnTo>
                          <a:pt x="0" y="1088"/>
                        </a:lnTo>
                        <a:lnTo>
                          <a:pt x="2" y="1098"/>
                        </a:lnTo>
                        <a:lnTo>
                          <a:pt x="4" y="1108"/>
                        </a:lnTo>
                        <a:lnTo>
                          <a:pt x="8" y="1116"/>
                        </a:lnTo>
                        <a:lnTo>
                          <a:pt x="14" y="1122"/>
                        </a:lnTo>
                        <a:lnTo>
                          <a:pt x="20" y="1128"/>
                        </a:lnTo>
                        <a:lnTo>
                          <a:pt x="26" y="1132"/>
                        </a:lnTo>
                        <a:lnTo>
                          <a:pt x="36" y="1134"/>
                        </a:lnTo>
                        <a:lnTo>
                          <a:pt x="44" y="1136"/>
                        </a:lnTo>
                        <a:lnTo>
                          <a:pt x="1326" y="1136"/>
                        </a:lnTo>
                        <a:lnTo>
                          <a:pt x="1326" y="1136"/>
                        </a:lnTo>
                        <a:lnTo>
                          <a:pt x="1334" y="1134"/>
                        </a:lnTo>
                        <a:lnTo>
                          <a:pt x="1342" y="1132"/>
                        </a:lnTo>
                        <a:lnTo>
                          <a:pt x="1350" y="1128"/>
                        </a:lnTo>
                        <a:lnTo>
                          <a:pt x="1356" y="1122"/>
                        </a:lnTo>
                        <a:lnTo>
                          <a:pt x="1362" y="1116"/>
                        </a:lnTo>
                        <a:lnTo>
                          <a:pt x="1366" y="1108"/>
                        </a:lnTo>
                        <a:lnTo>
                          <a:pt x="1368" y="1098"/>
                        </a:lnTo>
                        <a:lnTo>
                          <a:pt x="1368" y="1088"/>
                        </a:lnTo>
                        <a:lnTo>
                          <a:pt x="1368" y="46"/>
                        </a:lnTo>
                        <a:lnTo>
                          <a:pt x="1368" y="46"/>
                        </a:lnTo>
                        <a:lnTo>
                          <a:pt x="1368" y="36"/>
                        </a:lnTo>
                        <a:lnTo>
                          <a:pt x="1366" y="28"/>
                        </a:lnTo>
                        <a:lnTo>
                          <a:pt x="1362" y="20"/>
                        </a:lnTo>
                        <a:lnTo>
                          <a:pt x="1356" y="12"/>
                        </a:lnTo>
                        <a:lnTo>
                          <a:pt x="1350" y="8"/>
                        </a:lnTo>
                        <a:lnTo>
                          <a:pt x="1342" y="2"/>
                        </a:lnTo>
                        <a:lnTo>
                          <a:pt x="1334" y="0"/>
                        </a:lnTo>
                        <a:lnTo>
                          <a:pt x="1326" y="0"/>
                        </a:lnTo>
                        <a:lnTo>
                          <a:pt x="1326" y="0"/>
                        </a:lnTo>
                        <a:close/>
                        <a:moveTo>
                          <a:pt x="1304" y="224"/>
                        </a:moveTo>
                        <a:lnTo>
                          <a:pt x="1304" y="240"/>
                        </a:lnTo>
                        <a:lnTo>
                          <a:pt x="1304" y="254"/>
                        </a:lnTo>
                        <a:lnTo>
                          <a:pt x="1304" y="270"/>
                        </a:lnTo>
                        <a:lnTo>
                          <a:pt x="1304" y="440"/>
                        </a:lnTo>
                        <a:lnTo>
                          <a:pt x="1304" y="456"/>
                        </a:lnTo>
                        <a:lnTo>
                          <a:pt x="1304" y="470"/>
                        </a:lnTo>
                        <a:lnTo>
                          <a:pt x="1304" y="486"/>
                        </a:lnTo>
                        <a:lnTo>
                          <a:pt x="1304" y="656"/>
                        </a:lnTo>
                        <a:lnTo>
                          <a:pt x="1304" y="672"/>
                        </a:lnTo>
                        <a:lnTo>
                          <a:pt x="1304" y="686"/>
                        </a:lnTo>
                        <a:lnTo>
                          <a:pt x="1304" y="702"/>
                        </a:lnTo>
                        <a:lnTo>
                          <a:pt x="1304" y="874"/>
                        </a:lnTo>
                        <a:lnTo>
                          <a:pt x="1304" y="888"/>
                        </a:lnTo>
                        <a:lnTo>
                          <a:pt x="1304" y="904"/>
                        </a:lnTo>
                        <a:lnTo>
                          <a:pt x="1304" y="918"/>
                        </a:lnTo>
                        <a:lnTo>
                          <a:pt x="1304" y="1072"/>
                        </a:lnTo>
                        <a:lnTo>
                          <a:pt x="1156" y="1072"/>
                        </a:lnTo>
                        <a:lnTo>
                          <a:pt x="1134" y="1072"/>
                        </a:lnTo>
                        <a:lnTo>
                          <a:pt x="1116" y="1072"/>
                        </a:lnTo>
                        <a:lnTo>
                          <a:pt x="1094" y="1072"/>
                        </a:lnTo>
                        <a:lnTo>
                          <a:pt x="718" y="1072"/>
                        </a:lnTo>
                        <a:lnTo>
                          <a:pt x="698" y="1072"/>
                        </a:lnTo>
                        <a:lnTo>
                          <a:pt x="678" y="1072"/>
                        </a:lnTo>
                        <a:lnTo>
                          <a:pt x="658" y="1072"/>
                        </a:lnTo>
                        <a:lnTo>
                          <a:pt x="282" y="1072"/>
                        </a:lnTo>
                        <a:lnTo>
                          <a:pt x="262" y="1072"/>
                        </a:lnTo>
                        <a:lnTo>
                          <a:pt x="242" y="1072"/>
                        </a:lnTo>
                        <a:lnTo>
                          <a:pt x="220" y="1072"/>
                        </a:lnTo>
                        <a:lnTo>
                          <a:pt x="64" y="1072"/>
                        </a:lnTo>
                        <a:lnTo>
                          <a:pt x="64" y="918"/>
                        </a:lnTo>
                        <a:lnTo>
                          <a:pt x="64" y="904"/>
                        </a:lnTo>
                        <a:lnTo>
                          <a:pt x="64" y="888"/>
                        </a:lnTo>
                        <a:lnTo>
                          <a:pt x="64" y="872"/>
                        </a:lnTo>
                        <a:lnTo>
                          <a:pt x="64" y="704"/>
                        </a:lnTo>
                        <a:lnTo>
                          <a:pt x="64" y="686"/>
                        </a:lnTo>
                        <a:lnTo>
                          <a:pt x="64" y="672"/>
                        </a:lnTo>
                        <a:lnTo>
                          <a:pt x="64" y="656"/>
                        </a:lnTo>
                        <a:lnTo>
                          <a:pt x="64" y="486"/>
                        </a:lnTo>
                        <a:lnTo>
                          <a:pt x="64" y="470"/>
                        </a:lnTo>
                        <a:lnTo>
                          <a:pt x="64" y="456"/>
                        </a:lnTo>
                        <a:lnTo>
                          <a:pt x="64" y="440"/>
                        </a:lnTo>
                        <a:lnTo>
                          <a:pt x="64" y="270"/>
                        </a:lnTo>
                        <a:lnTo>
                          <a:pt x="64" y="254"/>
                        </a:lnTo>
                        <a:lnTo>
                          <a:pt x="64" y="240"/>
                        </a:lnTo>
                        <a:lnTo>
                          <a:pt x="64" y="224"/>
                        </a:lnTo>
                        <a:lnTo>
                          <a:pt x="64" y="64"/>
                        </a:lnTo>
                        <a:lnTo>
                          <a:pt x="220" y="64"/>
                        </a:lnTo>
                        <a:lnTo>
                          <a:pt x="242" y="64"/>
                        </a:lnTo>
                        <a:lnTo>
                          <a:pt x="262" y="64"/>
                        </a:lnTo>
                        <a:lnTo>
                          <a:pt x="282" y="64"/>
                        </a:lnTo>
                        <a:lnTo>
                          <a:pt x="658" y="64"/>
                        </a:lnTo>
                        <a:lnTo>
                          <a:pt x="678" y="64"/>
                        </a:lnTo>
                        <a:lnTo>
                          <a:pt x="698" y="64"/>
                        </a:lnTo>
                        <a:lnTo>
                          <a:pt x="718" y="64"/>
                        </a:lnTo>
                        <a:lnTo>
                          <a:pt x="1094" y="64"/>
                        </a:lnTo>
                        <a:lnTo>
                          <a:pt x="1116" y="64"/>
                        </a:lnTo>
                        <a:lnTo>
                          <a:pt x="1134" y="64"/>
                        </a:lnTo>
                        <a:lnTo>
                          <a:pt x="1156" y="64"/>
                        </a:lnTo>
                        <a:lnTo>
                          <a:pt x="1304" y="64"/>
                        </a:lnTo>
                        <a:lnTo>
                          <a:pt x="1304" y="224"/>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202" name="Rectangle 127"/>
                <p:cNvSpPr>
                  <a:spLocks noChangeArrowheads="1"/>
                </p:cNvSpPr>
                <p:nvPr/>
              </p:nvSpPr>
              <p:spPr bwMode="auto">
                <a:xfrm>
                  <a:off x="1763353" y="4864997"/>
                  <a:ext cx="649833" cy="254578"/>
                </a:xfrm>
                <a:prstGeom prst="rect">
                  <a:avLst/>
                </a:prstGeom>
                <a:noFill/>
                <a:ln w="9525">
                  <a:noFill/>
                  <a:miter lim="800000"/>
                  <a:headEnd/>
                  <a:tailEnd/>
                </a:ln>
              </p:spPr>
              <p:txBody>
                <a:bodyPr wrap="none">
                  <a:spAutoFit/>
                </a:bodyPr>
                <a:lstStyle/>
                <a:p>
                  <a:pPr algn="ctr">
                    <a:lnSpc>
                      <a:spcPct val="90000"/>
                    </a:lnSpc>
                    <a:spcBef>
                      <a:spcPts val="400"/>
                    </a:spcBef>
                  </a:pPr>
                  <a:r>
                    <a:rPr lang="en-US" sz="800" b="1" kern="0" dirty="0">
                      <a:solidFill>
                        <a:srgbClr val="404040"/>
                      </a:solidFill>
                    </a:rPr>
                    <a:t>Firewall</a:t>
                  </a:r>
                </a:p>
              </p:txBody>
            </p:sp>
          </p:grpSp>
          <p:grpSp>
            <p:nvGrpSpPr>
              <p:cNvPr id="153" name="Group 152"/>
              <p:cNvGrpSpPr/>
              <p:nvPr/>
            </p:nvGrpSpPr>
            <p:grpSpPr>
              <a:xfrm>
                <a:off x="480486" y="4323156"/>
                <a:ext cx="538234" cy="687695"/>
                <a:chOff x="514807" y="4431880"/>
                <a:chExt cx="538234" cy="687695"/>
              </a:xfrm>
            </p:grpSpPr>
            <p:grpSp>
              <p:nvGrpSpPr>
                <p:cNvPr id="172" name="Group 171"/>
                <p:cNvGrpSpPr/>
                <p:nvPr/>
              </p:nvGrpSpPr>
              <p:grpSpPr>
                <a:xfrm>
                  <a:off x="565494" y="4431880"/>
                  <a:ext cx="436859" cy="411566"/>
                  <a:chOff x="1159711" y="3482503"/>
                  <a:chExt cx="660488" cy="622248"/>
                </a:xfrm>
              </p:grpSpPr>
              <p:grpSp>
                <p:nvGrpSpPr>
                  <p:cNvPr id="174" name="Group 337"/>
                  <p:cNvGrpSpPr>
                    <a:grpSpLocks noChangeAspect="1"/>
                  </p:cNvGrpSpPr>
                  <p:nvPr/>
                </p:nvGrpSpPr>
                <p:grpSpPr bwMode="auto">
                  <a:xfrm>
                    <a:off x="1409164" y="3482503"/>
                    <a:ext cx="302380" cy="261984"/>
                    <a:chOff x="2821" y="1278"/>
                    <a:chExt cx="2036" cy="1764"/>
                  </a:xfrm>
                </p:grpSpPr>
                <p:sp>
                  <p:nvSpPr>
                    <p:cNvPr id="193" name="AutoShape 336"/>
                    <p:cNvSpPr>
                      <a:spLocks noChangeAspect="1" noChangeArrowheads="1" noTextEdit="1"/>
                    </p:cNvSpPr>
                    <p:nvPr/>
                  </p:nvSpPr>
                  <p:spPr bwMode="auto">
                    <a:xfrm>
                      <a:off x="2821" y="1278"/>
                      <a:ext cx="2036" cy="17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4" name="Rectangle 338"/>
                    <p:cNvSpPr>
                      <a:spLocks noChangeArrowheads="1"/>
                    </p:cNvSpPr>
                    <p:nvPr/>
                  </p:nvSpPr>
                  <p:spPr bwMode="auto">
                    <a:xfrm>
                      <a:off x="2887" y="1336"/>
                      <a:ext cx="1892" cy="165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5" name="Freeform 339"/>
                    <p:cNvSpPr>
                      <a:spLocks noEditPoints="1"/>
                    </p:cNvSpPr>
                    <p:nvPr/>
                  </p:nvSpPr>
                  <p:spPr bwMode="auto">
                    <a:xfrm>
                      <a:off x="2821" y="1278"/>
                      <a:ext cx="2036" cy="1764"/>
                    </a:xfrm>
                    <a:custGeom>
                      <a:avLst/>
                      <a:gdLst>
                        <a:gd name="T0" fmla="*/ 112 w 2036"/>
                        <a:gd name="T1" fmla="*/ 1764 h 1764"/>
                        <a:gd name="T2" fmla="*/ 88 w 2036"/>
                        <a:gd name="T3" fmla="*/ 1762 h 1764"/>
                        <a:gd name="T4" fmla="*/ 48 w 2036"/>
                        <a:gd name="T5" fmla="*/ 1744 h 1764"/>
                        <a:gd name="T6" fmla="*/ 18 w 2036"/>
                        <a:gd name="T7" fmla="*/ 1714 h 1764"/>
                        <a:gd name="T8" fmla="*/ 2 w 2036"/>
                        <a:gd name="T9" fmla="*/ 1674 h 1764"/>
                        <a:gd name="T10" fmla="*/ 0 w 2036"/>
                        <a:gd name="T11" fmla="*/ 112 h 1764"/>
                        <a:gd name="T12" fmla="*/ 2 w 2036"/>
                        <a:gd name="T13" fmla="*/ 90 h 1764"/>
                        <a:gd name="T14" fmla="*/ 18 w 2036"/>
                        <a:gd name="T15" fmla="*/ 50 h 1764"/>
                        <a:gd name="T16" fmla="*/ 48 w 2036"/>
                        <a:gd name="T17" fmla="*/ 20 h 1764"/>
                        <a:gd name="T18" fmla="*/ 88 w 2036"/>
                        <a:gd name="T19" fmla="*/ 2 h 1764"/>
                        <a:gd name="T20" fmla="*/ 1924 w 2036"/>
                        <a:gd name="T21" fmla="*/ 0 h 1764"/>
                        <a:gd name="T22" fmla="*/ 1948 w 2036"/>
                        <a:gd name="T23" fmla="*/ 2 h 1764"/>
                        <a:gd name="T24" fmla="*/ 1988 w 2036"/>
                        <a:gd name="T25" fmla="*/ 20 h 1764"/>
                        <a:gd name="T26" fmla="*/ 2018 w 2036"/>
                        <a:gd name="T27" fmla="*/ 50 h 1764"/>
                        <a:gd name="T28" fmla="*/ 2034 w 2036"/>
                        <a:gd name="T29" fmla="*/ 90 h 1764"/>
                        <a:gd name="T30" fmla="*/ 2036 w 2036"/>
                        <a:gd name="T31" fmla="*/ 1652 h 1764"/>
                        <a:gd name="T32" fmla="*/ 2034 w 2036"/>
                        <a:gd name="T33" fmla="*/ 1674 h 1764"/>
                        <a:gd name="T34" fmla="*/ 2018 w 2036"/>
                        <a:gd name="T35" fmla="*/ 1714 h 1764"/>
                        <a:gd name="T36" fmla="*/ 1988 w 2036"/>
                        <a:gd name="T37" fmla="*/ 1744 h 1764"/>
                        <a:gd name="T38" fmla="*/ 1948 w 2036"/>
                        <a:gd name="T39" fmla="*/ 1762 h 1764"/>
                        <a:gd name="T40" fmla="*/ 112 w 2036"/>
                        <a:gd name="T41" fmla="*/ 96 h 1764"/>
                        <a:gd name="T42" fmla="*/ 104 w 2036"/>
                        <a:gd name="T43" fmla="*/ 98 h 1764"/>
                        <a:gd name="T44" fmla="*/ 96 w 2036"/>
                        <a:gd name="T45" fmla="*/ 106 h 1764"/>
                        <a:gd name="T46" fmla="*/ 96 w 2036"/>
                        <a:gd name="T47" fmla="*/ 1652 h 1764"/>
                        <a:gd name="T48" fmla="*/ 96 w 2036"/>
                        <a:gd name="T49" fmla="*/ 1658 h 1764"/>
                        <a:gd name="T50" fmla="*/ 104 w 2036"/>
                        <a:gd name="T51" fmla="*/ 1666 h 1764"/>
                        <a:gd name="T52" fmla="*/ 1924 w 2036"/>
                        <a:gd name="T53" fmla="*/ 1668 h 1764"/>
                        <a:gd name="T54" fmla="*/ 1930 w 2036"/>
                        <a:gd name="T55" fmla="*/ 1666 h 1764"/>
                        <a:gd name="T56" fmla="*/ 1940 w 2036"/>
                        <a:gd name="T57" fmla="*/ 1658 h 1764"/>
                        <a:gd name="T58" fmla="*/ 1940 w 2036"/>
                        <a:gd name="T59" fmla="*/ 112 h 1764"/>
                        <a:gd name="T60" fmla="*/ 1940 w 2036"/>
                        <a:gd name="T61" fmla="*/ 106 h 1764"/>
                        <a:gd name="T62" fmla="*/ 1930 w 2036"/>
                        <a:gd name="T63" fmla="*/ 98 h 1764"/>
                        <a:gd name="T64" fmla="*/ 112 w 2036"/>
                        <a:gd name="T65" fmla="*/ 96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6" h="1764">
                          <a:moveTo>
                            <a:pt x="1924" y="1764"/>
                          </a:moveTo>
                          <a:lnTo>
                            <a:pt x="112" y="1764"/>
                          </a:lnTo>
                          <a:lnTo>
                            <a:pt x="112" y="1764"/>
                          </a:lnTo>
                          <a:lnTo>
                            <a:pt x="88" y="1762"/>
                          </a:lnTo>
                          <a:lnTo>
                            <a:pt x="68" y="1754"/>
                          </a:lnTo>
                          <a:lnTo>
                            <a:pt x="48" y="1744"/>
                          </a:lnTo>
                          <a:lnTo>
                            <a:pt x="32" y="1730"/>
                          </a:lnTo>
                          <a:lnTo>
                            <a:pt x="18" y="1714"/>
                          </a:lnTo>
                          <a:lnTo>
                            <a:pt x="8" y="1694"/>
                          </a:lnTo>
                          <a:lnTo>
                            <a:pt x="2" y="1674"/>
                          </a:lnTo>
                          <a:lnTo>
                            <a:pt x="0" y="1652"/>
                          </a:lnTo>
                          <a:lnTo>
                            <a:pt x="0" y="112"/>
                          </a:lnTo>
                          <a:lnTo>
                            <a:pt x="0" y="112"/>
                          </a:lnTo>
                          <a:lnTo>
                            <a:pt x="2" y="90"/>
                          </a:lnTo>
                          <a:lnTo>
                            <a:pt x="8" y="68"/>
                          </a:lnTo>
                          <a:lnTo>
                            <a:pt x="18" y="50"/>
                          </a:lnTo>
                          <a:lnTo>
                            <a:pt x="32" y="34"/>
                          </a:lnTo>
                          <a:lnTo>
                            <a:pt x="48" y="20"/>
                          </a:lnTo>
                          <a:lnTo>
                            <a:pt x="68" y="10"/>
                          </a:lnTo>
                          <a:lnTo>
                            <a:pt x="88" y="2"/>
                          </a:lnTo>
                          <a:lnTo>
                            <a:pt x="112" y="0"/>
                          </a:lnTo>
                          <a:lnTo>
                            <a:pt x="1924" y="0"/>
                          </a:lnTo>
                          <a:lnTo>
                            <a:pt x="1924" y="0"/>
                          </a:lnTo>
                          <a:lnTo>
                            <a:pt x="1948" y="2"/>
                          </a:lnTo>
                          <a:lnTo>
                            <a:pt x="1968" y="10"/>
                          </a:lnTo>
                          <a:lnTo>
                            <a:pt x="1988" y="20"/>
                          </a:lnTo>
                          <a:lnTo>
                            <a:pt x="2004" y="34"/>
                          </a:lnTo>
                          <a:lnTo>
                            <a:pt x="2018" y="50"/>
                          </a:lnTo>
                          <a:lnTo>
                            <a:pt x="2028" y="68"/>
                          </a:lnTo>
                          <a:lnTo>
                            <a:pt x="2034" y="90"/>
                          </a:lnTo>
                          <a:lnTo>
                            <a:pt x="2036" y="112"/>
                          </a:lnTo>
                          <a:lnTo>
                            <a:pt x="2036" y="1652"/>
                          </a:lnTo>
                          <a:lnTo>
                            <a:pt x="2036" y="1652"/>
                          </a:lnTo>
                          <a:lnTo>
                            <a:pt x="2034" y="1674"/>
                          </a:lnTo>
                          <a:lnTo>
                            <a:pt x="2028" y="1694"/>
                          </a:lnTo>
                          <a:lnTo>
                            <a:pt x="2018" y="1714"/>
                          </a:lnTo>
                          <a:lnTo>
                            <a:pt x="2004" y="1730"/>
                          </a:lnTo>
                          <a:lnTo>
                            <a:pt x="1988" y="1744"/>
                          </a:lnTo>
                          <a:lnTo>
                            <a:pt x="1968" y="1754"/>
                          </a:lnTo>
                          <a:lnTo>
                            <a:pt x="1948" y="1762"/>
                          </a:lnTo>
                          <a:lnTo>
                            <a:pt x="1924" y="1764"/>
                          </a:lnTo>
                          <a:close/>
                          <a:moveTo>
                            <a:pt x="112" y="96"/>
                          </a:moveTo>
                          <a:lnTo>
                            <a:pt x="112" y="96"/>
                          </a:lnTo>
                          <a:lnTo>
                            <a:pt x="104" y="98"/>
                          </a:lnTo>
                          <a:lnTo>
                            <a:pt x="100" y="102"/>
                          </a:lnTo>
                          <a:lnTo>
                            <a:pt x="96" y="106"/>
                          </a:lnTo>
                          <a:lnTo>
                            <a:pt x="96" y="112"/>
                          </a:lnTo>
                          <a:lnTo>
                            <a:pt x="96" y="1652"/>
                          </a:lnTo>
                          <a:lnTo>
                            <a:pt x="96" y="1652"/>
                          </a:lnTo>
                          <a:lnTo>
                            <a:pt x="96" y="1658"/>
                          </a:lnTo>
                          <a:lnTo>
                            <a:pt x="100" y="1662"/>
                          </a:lnTo>
                          <a:lnTo>
                            <a:pt x="104" y="1666"/>
                          </a:lnTo>
                          <a:lnTo>
                            <a:pt x="112" y="1668"/>
                          </a:lnTo>
                          <a:lnTo>
                            <a:pt x="1924" y="1668"/>
                          </a:lnTo>
                          <a:lnTo>
                            <a:pt x="1924" y="1668"/>
                          </a:lnTo>
                          <a:lnTo>
                            <a:pt x="1930" y="1666"/>
                          </a:lnTo>
                          <a:lnTo>
                            <a:pt x="1936" y="1662"/>
                          </a:lnTo>
                          <a:lnTo>
                            <a:pt x="1940" y="1658"/>
                          </a:lnTo>
                          <a:lnTo>
                            <a:pt x="1940" y="1652"/>
                          </a:lnTo>
                          <a:lnTo>
                            <a:pt x="1940" y="112"/>
                          </a:lnTo>
                          <a:lnTo>
                            <a:pt x="1940" y="112"/>
                          </a:lnTo>
                          <a:lnTo>
                            <a:pt x="1940" y="106"/>
                          </a:lnTo>
                          <a:lnTo>
                            <a:pt x="1936" y="102"/>
                          </a:lnTo>
                          <a:lnTo>
                            <a:pt x="1930" y="98"/>
                          </a:lnTo>
                          <a:lnTo>
                            <a:pt x="1924" y="96"/>
                          </a:lnTo>
                          <a:lnTo>
                            <a:pt x="112" y="96"/>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6" name="Freeform 340"/>
                    <p:cNvSpPr>
                      <a:spLocks/>
                    </p:cNvSpPr>
                    <p:nvPr/>
                  </p:nvSpPr>
                  <p:spPr bwMode="auto">
                    <a:xfrm>
                      <a:off x="2821" y="1278"/>
                      <a:ext cx="2036" cy="1764"/>
                    </a:xfrm>
                    <a:custGeom>
                      <a:avLst/>
                      <a:gdLst>
                        <a:gd name="T0" fmla="*/ 1924 w 2036"/>
                        <a:gd name="T1" fmla="*/ 1764 h 1764"/>
                        <a:gd name="T2" fmla="*/ 112 w 2036"/>
                        <a:gd name="T3" fmla="*/ 1764 h 1764"/>
                        <a:gd name="T4" fmla="*/ 112 w 2036"/>
                        <a:gd name="T5" fmla="*/ 1764 h 1764"/>
                        <a:gd name="T6" fmla="*/ 88 w 2036"/>
                        <a:gd name="T7" fmla="*/ 1762 h 1764"/>
                        <a:gd name="T8" fmla="*/ 68 w 2036"/>
                        <a:gd name="T9" fmla="*/ 1754 h 1764"/>
                        <a:gd name="T10" fmla="*/ 48 w 2036"/>
                        <a:gd name="T11" fmla="*/ 1744 h 1764"/>
                        <a:gd name="T12" fmla="*/ 32 w 2036"/>
                        <a:gd name="T13" fmla="*/ 1730 h 1764"/>
                        <a:gd name="T14" fmla="*/ 18 w 2036"/>
                        <a:gd name="T15" fmla="*/ 1714 h 1764"/>
                        <a:gd name="T16" fmla="*/ 8 w 2036"/>
                        <a:gd name="T17" fmla="*/ 1694 h 1764"/>
                        <a:gd name="T18" fmla="*/ 2 w 2036"/>
                        <a:gd name="T19" fmla="*/ 1674 h 1764"/>
                        <a:gd name="T20" fmla="*/ 0 w 2036"/>
                        <a:gd name="T21" fmla="*/ 1652 h 1764"/>
                        <a:gd name="T22" fmla="*/ 0 w 2036"/>
                        <a:gd name="T23" fmla="*/ 112 h 1764"/>
                        <a:gd name="T24" fmla="*/ 0 w 2036"/>
                        <a:gd name="T25" fmla="*/ 112 h 1764"/>
                        <a:gd name="T26" fmla="*/ 2 w 2036"/>
                        <a:gd name="T27" fmla="*/ 90 h 1764"/>
                        <a:gd name="T28" fmla="*/ 8 w 2036"/>
                        <a:gd name="T29" fmla="*/ 68 h 1764"/>
                        <a:gd name="T30" fmla="*/ 18 w 2036"/>
                        <a:gd name="T31" fmla="*/ 50 h 1764"/>
                        <a:gd name="T32" fmla="*/ 32 w 2036"/>
                        <a:gd name="T33" fmla="*/ 34 h 1764"/>
                        <a:gd name="T34" fmla="*/ 48 w 2036"/>
                        <a:gd name="T35" fmla="*/ 20 h 1764"/>
                        <a:gd name="T36" fmla="*/ 68 w 2036"/>
                        <a:gd name="T37" fmla="*/ 10 h 1764"/>
                        <a:gd name="T38" fmla="*/ 88 w 2036"/>
                        <a:gd name="T39" fmla="*/ 2 h 1764"/>
                        <a:gd name="T40" fmla="*/ 112 w 2036"/>
                        <a:gd name="T41" fmla="*/ 0 h 1764"/>
                        <a:gd name="T42" fmla="*/ 1924 w 2036"/>
                        <a:gd name="T43" fmla="*/ 0 h 1764"/>
                        <a:gd name="T44" fmla="*/ 1924 w 2036"/>
                        <a:gd name="T45" fmla="*/ 0 h 1764"/>
                        <a:gd name="T46" fmla="*/ 1948 w 2036"/>
                        <a:gd name="T47" fmla="*/ 2 h 1764"/>
                        <a:gd name="T48" fmla="*/ 1968 w 2036"/>
                        <a:gd name="T49" fmla="*/ 10 h 1764"/>
                        <a:gd name="T50" fmla="*/ 1988 w 2036"/>
                        <a:gd name="T51" fmla="*/ 20 h 1764"/>
                        <a:gd name="T52" fmla="*/ 2004 w 2036"/>
                        <a:gd name="T53" fmla="*/ 34 h 1764"/>
                        <a:gd name="T54" fmla="*/ 2018 w 2036"/>
                        <a:gd name="T55" fmla="*/ 50 h 1764"/>
                        <a:gd name="T56" fmla="*/ 2028 w 2036"/>
                        <a:gd name="T57" fmla="*/ 68 h 1764"/>
                        <a:gd name="T58" fmla="*/ 2034 w 2036"/>
                        <a:gd name="T59" fmla="*/ 90 h 1764"/>
                        <a:gd name="T60" fmla="*/ 2036 w 2036"/>
                        <a:gd name="T61" fmla="*/ 112 h 1764"/>
                        <a:gd name="T62" fmla="*/ 2036 w 2036"/>
                        <a:gd name="T63" fmla="*/ 1652 h 1764"/>
                        <a:gd name="T64" fmla="*/ 2036 w 2036"/>
                        <a:gd name="T65" fmla="*/ 1652 h 1764"/>
                        <a:gd name="T66" fmla="*/ 2034 w 2036"/>
                        <a:gd name="T67" fmla="*/ 1674 h 1764"/>
                        <a:gd name="T68" fmla="*/ 2028 w 2036"/>
                        <a:gd name="T69" fmla="*/ 1694 h 1764"/>
                        <a:gd name="T70" fmla="*/ 2018 w 2036"/>
                        <a:gd name="T71" fmla="*/ 1714 h 1764"/>
                        <a:gd name="T72" fmla="*/ 2004 w 2036"/>
                        <a:gd name="T73" fmla="*/ 1730 h 1764"/>
                        <a:gd name="T74" fmla="*/ 1988 w 2036"/>
                        <a:gd name="T75" fmla="*/ 1744 h 1764"/>
                        <a:gd name="T76" fmla="*/ 1968 w 2036"/>
                        <a:gd name="T77" fmla="*/ 1754 h 1764"/>
                        <a:gd name="T78" fmla="*/ 1948 w 2036"/>
                        <a:gd name="T79" fmla="*/ 1762 h 1764"/>
                        <a:gd name="T80" fmla="*/ 1924 w 2036"/>
                        <a:gd name="T81" fmla="*/ 1764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6" h="1764">
                          <a:moveTo>
                            <a:pt x="1924" y="1764"/>
                          </a:moveTo>
                          <a:lnTo>
                            <a:pt x="112" y="1764"/>
                          </a:lnTo>
                          <a:lnTo>
                            <a:pt x="112" y="1764"/>
                          </a:lnTo>
                          <a:lnTo>
                            <a:pt x="88" y="1762"/>
                          </a:lnTo>
                          <a:lnTo>
                            <a:pt x="68" y="1754"/>
                          </a:lnTo>
                          <a:lnTo>
                            <a:pt x="48" y="1744"/>
                          </a:lnTo>
                          <a:lnTo>
                            <a:pt x="32" y="1730"/>
                          </a:lnTo>
                          <a:lnTo>
                            <a:pt x="18" y="1714"/>
                          </a:lnTo>
                          <a:lnTo>
                            <a:pt x="8" y="1694"/>
                          </a:lnTo>
                          <a:lnTo>
                            <a:pt x="2" y="1674"/>
                          </a:lnTo>
                          <a:lnTo>
                            <a:pt x="0" y="1652"/>
                          </a:lnTo>
                          <a:lnTo>
                            <a:pt x="0" y="112"/>
                          </a:lnTo>
                          <a:lnTo>
                            <a:pt x="0" y="112"/>
                          </a:lnTo>
                          <a:lnTo>
                            <a:pt x="2" y="90"/>
                          </a:lnTo>
                          <a:lnTo>
                            <a:pt x="8" y="68"/>
                          </a:lnTo>
                          <a:lnTo>
                            <a:pt x="18" y="50"/>
                          </a:lnTo>
                          <a:lnTo>
                            <a:pt x="32" y="34"/>
                          </a:lnTo>
                          <a:lnTo>
                            <a:pt x="48" y="20"/>
                          </a:lnTo>
                          <a:lnTo>
                            <a:pt x="68" y="10"/>
                          </a:lnTo>
                          <a:lnTo>
                            <a:pt x="88" y="2"/>
                          </a:lnTo>
                          <a:lnTo>
                            <a:pt x="112" y="0"/>
                          </a:lnTo>
                          <a:lnTo>
                            <a:pt x="1924" y="0"/>
                          </a:lnTo>
                          <a:lnTo>
                            <a:pt x="1924" y="0"/>
                          </a:lnTo>
                          <a:lnTo>
                            <a:pt x="1948" y="2"/>
                          </a:lnTo>
                          <a:lnTo>
                            <a:pt x="1968" y="10"/>
                          </a:lnTo>
                          <a:lnTo>
                            <a:pt x="1988" y="20"/>
                          </a:lnTo>
                          <a:lnTo>
                            <a:pt x="2004" y="34"/>
                          </a:lnTo>
                          <a:lnTo>
                            <a:pt x="2018" y="50"/>
                          </a:lnTo>
                          <a:lnTo>
                            <a:pt x="2028" y="68"/>
                          </a:lnTo>
                          <a:lnTo>
                            <a:pt x="2034" y="90"/>
                          </a:lnTo>
                          <a:lnTo>
                            <a:pt x="2036" y="112"/>
                          </a:lnTo>
                          <a:lnTo>
                            <a:pt x="2036" y="1652"/>
                          </a:lnTo>
                          <a:lnTo>
                            <a:pt x="2036" y="1652"/>
                          </a:lnTo>
                          <a:lnTo>
                            <a:pt x="2034" y="1674"/>
                          </a:lnTo>
                          <a:lnTo>
                            <a:pt x="2028" y="1694"/>
                          </a:lnTo>
                          <a:lnTo>
                            <a:pt x="2018" y="1714"/>
                          </a:lnTo>
                          <a:lnTo>
                            <a:pt x="2004" y="1730"/>
                          </a:lnTo>
                          <a:lnTo>
                            <a:pt x="1988" y="1744"/>
                          </a:lnTo>
                          <a:lnTo>
                            <a:pt x="1968" y="1754"/>
                          </a:lnTo>
                          <a:lnTo>
                            <a:pt x="1948" y="1762"/>
                          </a:lnTo>
                          <a:lnTo>
                            <a:pt x="1924" y="176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7" name="Freeform 341"/>
                    <p:cNvSpPr>
                      <a:spLocks/>
                    </p:cNvSpPr>
                    <p:nvPr/>
                  </p:nvSpPr>
                  <p:spPr bwMode="auto">
                    <a:xfrm>
                      <a:off x="2917" y="1374"/>
                      <a:ext cx="1844" cy="1572"/>
                    </a:xfrm>
                    <a:custGeom>
                      <a:avLst/>
                      <a:gdLst>
                        <a:gd name="T0" fmla="*/ 16 w 1844"/>
                        <a:gd name="T1" fmla="*/ 0 h 1572"/>
                        <a:gd name="T2" fmla="*/ 16 w 1844"/>
                        <a:gd name="T3" fmla="*/ 0 h 1572"/>
                        <a:gd name="T4" fmla="*/ 8 w 1844"/>
                        <a:gd name="T5" fmla="*/ 2 h 1572"/>
                        <a:gd name="T6" fmla="*/ 4 w 1844"/>
                        <a:gd name="T7" fmla="*/ 6 h 1572"/>
                        <a:gd name="T8" fmla="*/ 0 w 1844"/>
                        <a:gd name="T9" fmla="*/ 10 h 1572"/>
                        <a:gd name="T10" fmla="*/ 0 w 1844"/>
                        <a:gd name="T11" fmla="*/ 16 h 1572"/>
                        <a:gd name="T12" fmla="*/ 0 w 1844"/>
                        <a:gd name="T13" fmla="*/ 1556 h 1572"/>
                        <a:gd name="T14" fmla="*/ 0 w 1844"/>
                        <a:gd name="T15" fmla="*/ 1556 h 1572"/>
                        <a:gd name="T16" fmla="*/ 0 w 1844"/>
                        <a:gd name="T17" fmla="*/ 1562 h 1572"/>
                        <a:gd name="T18" fmla="*/ 4 w 1844"/>
                        <a:gd name="T19" fmla="*/ 1566 h 1572"/>
                        <a:gd name="T20" fmla="*/ 8 w 1844"/>
                        <a:gd name="T21" fmla="*/ 1570 h 1572"/>
                        <a:gd name="T22" fmla="*/ 16 w 1844"/>
                        <a:gd name="T23" fmla="*/ 1572 h 1572"/>
                        <a:gd name="T24" fmla="*/ 1828 w 1844"/>
                        <a:gd name="T25" fmla="*/ 1572 h 1572"/>
                        <a:gd name="T26" fmla="*/ 1828 w 1844"/>
                        <a:gd name="T27" fmla="*/ 1572 h 1572"/>
                        <a:gd name="T28" fmla="*/ 1834 w 1844"/>
                        <a:gd name="T29" fmla="*/ 1570 h 1572"/>
                        <a:gd name="T30" fmla="*/ 1840 w 1844"/>
                        <a:gd name="T31" fmla="*/ 1566 h 1572"/>
                        <a:gd name="T32" fmla="*/ 1844 w 1844"/>
                        <a:gd name="T33" fmla="*/ 1562 h 1572"/>
                        <a:gd name="T34" fmla="*/ 1844 w 1844"/>
                        <a:gd name="T35" fmla="*/ 1556 h 1572"/>
                        <a:gd name="T36" fmla="*/ 1844 w 1844"/>
                        <a:gd name="T37" fmla="*/ 16 h 1572"/>
                        <a:gd name="T38" fmla="*/ 1844 w 1844"/>
                        <a:gd name="T39" fmla="*/ 16 h 1572"/>
                        <a:gd name="T40" fmla="*/ 1844 w 1844"/>
                        <a:gd name="T41" fmla="*/ 10 h 1572"/>
                        <a:gd name="T42" fmla="*/ 1840 w 1844"/>
                        <a:gd name="T43" fmla="*/ 6 h 1572"/>
                        <a:gd name="T44" fmla="*/ 1834 w 1844"/>
                        <a:gd name="T45" fmla="*/ 2 h 1572"/>
                        <a:gd name="T46" fmla="*/ 1828 w 1844"/>
                        <a:gd name="T47" fmla="*/ 0 h 1572"/>
                        <a:gd name="T48" fmla="*/ 16 w 1844"/>
                        <a:gd name="T49" fmla="*/ 0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4" h="1572">
                          <a:moveTo>
                            <a:pt x="16" y="0"/>
                          </a:moveTo>
                          <a:lnTo>
                            <a:pt x="16" y="0"/>
                          </a:lnTo>
                          <a:lnTo>
                            <a:pt x="8" y="2"/>
                          </a:lnTo>
                          <a:lnTo>
                            <a:pt x="4" y="6"/>
                          </a:lnTo>
                          <a:lnTo>
                            <a:pt x="0" y="10"/>
                          </a:lnTo>
                          <a:lnTo>
                            <a:pt x="0" y="16"/>
                          </a:lnTo>
                          <a:lnTo>
                            <a:pt x="0" y="1556"/>
                          </a:lnTo>
                          <a:lnTo>
                            <a:pt x="0" y="1556"/>
                          </a:lnTo>
                          <a:lnTo>
                            <a:pt x="0" y="1562"/>
                          </a:lnTo>
                          <a:lnTo>
                            <a:pt x="4" y="1566"/>
                          </a:lnTo>
                          <a:lnTo>
                            <a:pt x="8" y="1570"/>
                          </a:lnTo>
                          <a:lnTo>
                            <a:pt x="16" y="1572"/>
                          </a:lnTo>
                          <a:lnTo>
                            <a:pt x="1828" y="1572"/>
                          </a:lnTo>
                          <a:lnTo>
                            <a:pt x="1828" y="1572"/>
                          </a:lnTo>
                          <a:lnTo>
                            <a:pt x="1834" y="1570"/>
                          </a:lnTo>
                          <a:lnTo>
                            <a:pt x="1840" y="1566"/>
                          </a:lnTo>
                          <a:lnTo>
                            <a:pt x="1844" y="1562"/>
                          </a:lnTo>
                          <a:lnTo>
                            <a:pt x="1844" y="1556"/>
                          </a:lnTo>
                          <a:lnTo>
                            <a:pt x="1844" y="16"/>
                          </a:lnTo>
                          <a:lnTo>
                            <a:pt x="1844" y="16"/>
                          </a:lnTo>
                          <a:lnTo>
                            <a:pt x="1844" y="10"/>
                          </a:lnTo>
                          <a:lnTo>
                            <a:pt x="1840" y="6"/>
                          </a:lnTo>
                          <a:lnTo>
                            <a:pt x="1834" y="2"/>
                          </a:lnTo>
                          <a:lnTo>
                            <a:pt x="1828" y="0"/>
                          </a:lnTo>
                          <a:lnTo>
                            <a:pt x="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8" name="Freeform 342"/>
                    <p:cNvSpPr>
                      <a:spLocks noEditPoints="1"/>
                    </p:cNvSpPr>
                    <p:nvPr/>
                  </p:nvSpPr>
                  <p:spPr bwMode="auto">
                    <a:xfrm>
                      <a:off x="2999" y="1502"/>
                      <a:ext cx="1680" cy="1166"/>
                    </a:xfrm>
                    <a:custGeom>
                      <a:avLst/>
                      <a:gdLst>
                        <a:gd name="T0" fmla="*/ 1680 w 1680"/>
                        <a:gd name="T1" fmla="*/ 1166 h 1166"/>
                        <a:gd name="T2" fmla="*/ 0 w 1680"/>
                        <a:gd name="T3" fmla="*/ 1166 h 1166"/>
                        <a:gd name="T4" fmla="*/ 0 w 1680"/>
                        <a:gd name="T5" fmla="*/ 0 h 1166"/>
                        <a:gd name="T6" fmla="*/ 1680 w 1680"/>
                        <a:gd name="T7" fmla="*/ 0 h 1166"/>
                        <a:gd name="T8" fmla="*/ 1680 w 1680"/>
                        <a:gd name="T9" fmla="*/ 1166 h 1166"/>
                        <a:gd name="T10" fmla="*/ 64 w 1680"/>
                        <a:gd name="T11" fmla="*/ 1102 h 1166"/>
                        <a:gd name="T12" fmla="*/ 1616 w 1680"/>
                        <a:gd name="T13" fmla="*/ 1102 h 1166"/>
                        <a:gd name="T14" fmla="*/ 1616 w 1680"/>
                        <a:gd name="T15" fmla="*/ 64 h 1166"/>
                        <a:gd name="T16" fmla="*/ 64 w 1680"/>
                        <a:gd name="T17" fmla="*/ 64 h 1166"/>
                        <a:gd name="T18" fmla="*/ 64 w 1680"/>
                        <a:gd name="T19" fmla="*/ 1102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0" h="1166">
                          <a:moveTo>
                            <a:pt x="1680" y="1166"/>
                          </a:moveTo>
                          <a:lnTo>
                            <a:pt x="0" y="1166"/>
                          </a:lnTo>
                          <a:lnTo>
                            <a:pt x="0" y="0"/>
                          </a:lnTo>
                          <a:lnTo>
                            <a:pt x="1680" y="0"/>
                          </a:lnTo>
                          <a:lnTo>
                            <a:pt x="1680" y="1166"/>
                          </a:lnTo>
                          <a:close/>
                          <a:moveTo>
                            <a:pt x="64" y="1102"/>
                          </a:moveTo>
                          <a:lnTo>
                            <a:pt x="1616" y="1102"/>
                          </a:lnTo>
                          <a:lnTo>
                            <a:pt x="1616" y="64"/>
                          </a:lnTo>
                          <a:lnTo>
                            <a:pt x="64" y="64"/>
                          </a:lnTo>
                          <a:lnTo>
                            <a:pt x="64" y="1102"/>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9" name="Freeform 343"/>
                    <p:cNvSpPr>
                      <a:spLocks/>
                    </p:cNvSpPr>
                    <p:nvPr/>
                  </p:nvSpPr>
                  <p:spPr bwMode="auto">
                    <a:xfrm>
                      <a:off x="3751" y="2726"/>
                      <a:ext cx="176" cy="176"/>
                    </a:xfrm>
                    <a:custGeom>
                      <a:avLst/>
                      <a:gdLst>
                        <a:gd name="T0" fmla="*/ 176 w 176"/>
                        <a:gd name="T1" fmla="*/ 88 h 176"/>
                        <a:gd name="T2" fmla="*/ 176 w 176"/>
                        <a:gd name="T3" fmla="*/ 88 h 176"/>
                        <a:gd name="T4" fmla="*/ 174 w 176"/>
                        <a:gd name="T5" fmla="*/ 106 h 176"/>
                        <a:gd name="T6" fmla="*/ 170 w 176"/>
                        <a:gd name="T7" fmla="*/ 122 h 176"/>
                        <a:gd name="T8" fmla="*/ 160 w 176"/>
                        <a:gd name="T9" fmla="*/ 138 h 176"/>
                        <a:gd name="T10" fmla="*/ 150 w 176"/>
                        <a:gd name="T11" fmla="*/ 150 h 176"/>
                        <a:gd name="T12" fmla="*/ 138 w 176"/>
                        <a:gd name="T13" fmla="*/ 162 h 176"/>
                        <a:gd name="T14" fmla="*/ 122 w 176"/>
                        <a:gd name="T15" fmla="*/ 170 h 176"/>
                        <a:gd name="T16" fmla="*/ 106 w 176"/>
                        <a:gd name="T17" fmla="*/ 174 h 176"/>
                        <a:gd name="T18" fmla="*/ 88 w 176"/>
                        <a:gd name="T19" fmla="*/ 176 h 176"/>
                        <a:gd name="T20" fmla="*/ 88 w 176"/>
                        <a:gd name="T21" fmla="*/ 176 h 176"/>
                        <a:gd name="T22" fmla="*/ 70 w 176"/>
                        <a:gd name="T23" fmla="*/ 174 h 176"/>
                        <a:gd name="T24" fmla="*/ 54 w 176"/>
                        <a:gd name="T25" fmla="*/ 170 h 176"/>
                        <a:gd name="T26" fmla="*/ 38 w 176"/>
                        <a:gd name="T27" fmla="*/ 162 h 176"/>
                        <a:gd name="T28" fmla="*/ 26 w 176"/>
                        <a:gd name="T29" fmla="*/ 150 h 176"/>
                        <a:gd name="T30" fmla="*/ 14 w 176"/>
                        <a:gd name="T31" fmla="*/ 138 h 176"/>
                        <a:gd name="T32" fmla="*/ 6 w 176"/>
                        <a:gd name="T33" fmla="*/ 122 h 176"/>
                        <a:gd name="T34" fmla="*/ 2 w 176"/>
                        <a:gd name="T35" fmla="*/ 106 h 176"/>
                        <a:gd name="T36" fmla="*/ 0 w 176"/>
                        <a:gd name="T37" fmla="*/ 88 h 176"/>
                        <a:gd name="T38" fmla="*/ 0 w 176"/>
                        <a:gd name="T39" fmla="*/ 88 h 176"/>
                        <a:gd name="T40" fmla="*/ 2 w 176"/>
                        <a:gd name="T41" fmla="*/ 70 h 176"/>
                        <a:gd name="T42" fmla="*/ 6 w 176"/>
                        <a:gd name="T43" fmla="*/ 54 h 176"/>
                        <a:gd name="T44" fmla="*/ 14 w 176"/>
                        <a:gd name="T45" fmla="*/ 38 h 176"/>
                        <a:gd name="T46" fmla="*/ 26 w 176"/>
                        <a:gd name="T47" fmla="*/ 26 h 176"/>
                        <a:gd name="T48" fmla="*/ 38 w 176"/>
                        <a:gd name="T49" fmla="*/ 14 h 176"/>
                        <a:gd name="T50" fmla="*/ 54 w 176"/>
                        <a:gd name="T51" fmla="*/ 6 h 176"/>
                        <a:gd name="T52" fmla="*/ 70 w 176"/>
                        <a:gd name="T53" fmla="*/ 2 h 176"/>
                        <a:gd name="T54" fmla="*/ 88 w 176"/>
                        <a:gd name="T55" fmla="*/ 0 h 176"/>
                        <a:gd name="T56" fmla="*/ 88 w 176"/>
                        <a:gd name="T57" fmla="*/ 0 h 176"/>
                        <a:gd name="T58" fmla="*/ 106 w 176"/>
                        <a:gd name="T59" fmla="*/ 2 h 176"/>
                        <a:gd name="T60" fmla="*/ 122 w 176"/>
                        <a:gd name="T61" fmla="*/ 6 h 176"/>
                        <a:gd name="T62" fmla="*/ 138 w 176"/>
                        <a:gd name="T63" fmla="*/ 14 h 176"/>
                        <a:gd name="T64" fmla="*/ 150 w 176"/>
                        <a:gd name="T65" fmla="*/ 26 h 176"/>
                        <a:gd name="T66" fmla="*/ 160 w 176"/>
                        <a:gd name="T67" fmla="*/ 38 h 176"/>
                        <a:gd name="T68" fmla="*/ 170 w 176"/>
                        <a:gd name="T69" fmla="*/ 54 h 176"/>
                        <a:gd name="T70" fmla="*/ 174 w 176"/>
                        <a:gd name="T71" fmla="*/ 70 h 176"/>
                        <a:gd name="T72" fmla="*/ 176 w 176"/>
                        <a:gd name="T73"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76" y="88"/>
                          </a:moveTo>
                          <a:lnTo>
                            <a:pt x="176" y="88"/>
                          </a:lnTo>
                          <a:lnTo>
                            <a:pt x="174" y="106"/>
                          </a:lnTo>
                          <a:lnTo>
                            <a:pt x="170" y="122"/>
                          </a:lnTo>
                          <a:lnTo>
                            <a:pt x="160" y="138"/>
                          </a:lnTo>
                          <a:lnTo>
                            <a:pt x="150" y="150"/>
                          </a:lnTo>
                          <a:lnTo>
                            <a:pt x="138" y="162"/>
                          </a:lnTo>
                          <a:lnTo>
                            <a:pt x="122" y="170"/>
                          </a:lnTo>
                          <a:lnTo>
                            <a:pt x="106" y="174"/>
                          </a:lnTo>
                          <a:lnTo>
                            <a:pt x="88" y="176"/>
                          </a:lnTo>
                          <a:lnTo>
                            <a:pt x="88" y="176"/>
                          </a:lnTo>
                          <a:lnTo>
                            <a:pt x="70" y="174"/>
                          </a:lnTo>
                          <a:lnTo>
                            <a:pt x="54" y="170"/>
                          </a:lnTo>
                          <a:lnTo>
                            <a:pt x="38" y="162"/>
                          </a:lnTo>
                          <a:lnTo>
                            <a:pt x="26" y="150"/>
                          </a:lnTo>
                          <a:lnTo>
                            <a:pt x="14" y="138"/>
                          </a:lnTo>
                          <a:lnTo>
                            <a:pt x="6" y="122"/>
                          </a:lnTo>
                          <a:lnTo>
                            <a:pt x="2" y="106"/>
                          </a:lnTo>
                          <a:lnTo>
                            <a:pt x="0" y="88"/>
                          </a:lnTo>
                          <a:lnTo>
                            <a:pt x="0" y="88"/>
                          </a:lnTo>
                          <a:lnTo>
                            <a:pt x="2" y="70"/>
                          </a:lnTo>
                          <a:lnTo>
                            <a:pt x="6" y="54"/>
                          </a:lnTo>
                          <a:lnTo>
                            <a:pt x="14" y="38"/>
                          </a:lnTo>
                          <a:lnTo>
                            <a:pt x="26" y="26"/>
                          </a:lnTo>
                          <a:lnTo>
                            <a:pt x="38" y="14"/>
                          </a:lnTo>
                          <a:lnTo>
                            <a:pt x="54" y="6"/>
                          </a:lnTo>
                          <a:lnTo>
                            <a:pt x="70" y="2"/>
                          </a:lnTo>
                          <a:lnTo>
                            <a:pt x="88" y="0"/>
                          </a:lnTo>
                          <a:lnTo>
                            <a:pt x="88" y="0"/>
                          </a:lnTo>
                          <a:lnTo>
                            <a:pt x="106" y="2"/>
                          </a:lnTo>
                          <a:lnTo>
                            <a:pt x="122" y="6"/>
                          </a:lnTo>
                          <a:lnTo>
                            <a:pt x="138" y="14"/>
                          </a:lnTo>
                          <a:lnTo>
                            <a:pt x="150" y="26"/>
                          </a:lnTo>
                          <a:lnTo>
                            <a:pt x="160" y="38"/>
                          </a:lnTo>
                          <a:lnTo>
                            <a:pt x="170" y="54"/>
                          </a:lnTo>
                          <a:lnTo>
                            <a:pt x="174" y="70"/>
                          </a:lnTo>
                          <a:lnTo>
                            <a:pt x="176" y="8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00" name="Freeform 344"/>
                    <p:cNvSpPr>
                      <a:spLocks/>
                    </p:cNvSpPr>
                    <p:nvPr/>
                  </p:nvSpPr>
                  <p:spPr bwMode="auto">
                    <a:xfrm>
                      <a:off x="3751" y="2726"/>
                      <a:ext cx="176" cy="176"/>
                    </a:xfrm>
                    <a:custGeom>
                      <a:avLst/>
                      <a:gdLst>
                        <a:gd name="T0" fmla="*/ 176 w 176"/>
                        <a:gd name="T1" fmla="*/ 88 h 176"/>
                        <a:gd name="T2" fmla="*/ 176 w 176"/>
                        <a:gd name="T3" fmla="*/ 88 h 176"/>
                        <a:gd name="T4" fmla="*/ 174 w 176"/>
                        <a:gd name="T5" fmla="*/ 106 h 176"/>
                        <a:gd name="T6" fmla="*/ 170 w 176"/>
                        <a:gd name="T7" fmla="*/ 122 h 176"/>
                        <a:gd name="T8" fmla="*/ 160 w 176"/>
                        <a:gd name="T9" fmla="*/ 138 h 176"/>
                        <a:gd name="T10" fmla="*/ 150 w 176"/>
                        <a:gd name="T11" fmla="*/ 150 h 176"/>
                        <a:gd name="T12" fmla="*/ 138 w 176"/>
                        <a:gd name="T13" fmla="*/ 162 h 176"/>
                        <a:gd name="T14" fmla="*/ 122 w 176"/>
                        <a:gd name="T15" fmla="*/ 170 h 176"/>
                        <a:gd name="T16" fmla="*/ 106 w 176"/>
                        <a:gd name="T17" fmla="*/ 174 h 176"/>
                        <a:gd name="T18" fmla="*/ 88 w 176"/>
                        <a:gd name="T19" fmla="*/ 176 h 176"/>
                        <a:gd name="T20" fmla="*/ 88 w 176"/>
                        <a:gd name="T21" fmla="*/ 176 h 176"/>
                        <a:gd name="T22" fmla="*/ 70 w 176"/>
                        <a:gd name="T23" fmla="*/ 174 h 176"/>
                        <a:gd name="T24" fmla="*/ 54 w 176"/>
                        <a:gd name="T25" fmla="*/ 170 h 176"/>
                        <a:gd name="T26" fmla="*/ 38 w 176"/>
                        <a:gd name="T27" fmla="*/ 162 h 176"/>
                        <a:gd name="T28" fmla="*/ 26 w 176"/>
                        <a:gd name="T29" fmla="*/ 150 h 176"/>
                        <a:gd name="T30" fmla="*/ 14 w 176"/>
                        <a:gd name="T31" fmla="*/ 138 h 176"/>
                        <a:gd name="T32" fmla="*/ 6 w 176"/>
                        <a:gd name="T33" fmla="*/ 122 h 176"/>
                        <a:gd name="T34" fmla="*/ 2 w 176"/>
                        <a:gd name="T35" fmla="*/ 106 h 176"/>
                        <a:gd name="T36" fmla="*/ 0 w 176"/>
                        <a:gd name="T37" fmla="*/ 88 h 176"/>
                        <a:gd name="T38" fmla="*/ 0 w 176"/>
                        <a:gd name="T39" fmla="*/ 88 h 176"/>
                        <a:gd name="T40" fmla="*/ 2 w 176"/>
                        <a:gd name="T41" fmla="*/ 70 h 176"/>
                        <a:gd name="T42" fmla="*/ 6 w 176"/>
                        <a:gd name="T43" fmla="*/ 54 h 176"/>
                        <a:gd name="T44" fmla="*/ 14 w 176"/>
                        <a:gd name="T45" fmla="*/ 38 h 176"/>
                        <a:gd name="T46" fmla="*/ 26 w 176"/>
                        <a:gd name="T47" fmla="*/ 26 h 176"/>
                        <a:gd name="T48" fmla="*/ 38 w 176"/>
                        <a:gd name="T49" fmla="*/ 14 h 176"/>
                        <a:gd name="T50" fmla="*/ 54 w 176"/>
                        <a:gd name="T51" fmla="*/ 6 h 176"/>
                        <a:gd name="T52" fmla="*/ 70 w 176"/>
                        <a:gd name="T53" fmla="*/ 2 h 176"/>
                        <a:gd name="T54" fmla="*/ 88 w 176"/>
                        <a:gd name="T55" fmla="*/ 0 h 176"/>
                        <a:gd name="T56" fmla="*/ 88 w 176"/>
                        <a:gd name="T57" fmla="*/ 0 h 176"/>
                        <a:gd name="T58" fmla="*/ 106 w 176"/>
                        <a:gd name="T59" fmla="*/ 2 h 176"/>
                        <a:gd name="T60" fmla="*/ 122 w 176"/>
                        <a:gd name="T61" fmla="*/ 6 h 176"/>
                        <a:gd name="T62" fmla="*/ 138 w 176"/>
                        <a:gd name="T63" fmla="*/ 14 h 176"/>
                        <a:gd name="T64" fmla="*/ 150 w 176"/>
                        <a:gd name="T65" fmla="*/ 26 h 176"/>
                        <a:gd name="T66" fmla="*/ 160 w 176"/>
                        <a:gd name="T67" fmla="*/ 38 h 176"/>
                        <a:gd name="T68" fmla="*/ 170 w 176"/>
                        <a:gd name="T69" fmla="*/ 54 h 176"/>
                        <a:gd name="T70" fmla="*/ 174 w 176"/>
                        <a:gd name="T71" fmla="*/ 70 h 176"/>
                        <a:gd name="T72" fmla="*/ 176 w 176"/>
                        <a:gd name="T73"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76" y="88"/>
                          </a:moveTo>
                          <a:lnTo>
                            <a:pt x="176" y="88"/>
                          </a:lnTo>
                          <a:lnTo>
                            <a:pt x="174" y="106"/>
                          </a:lnTo>
                          <a:lnTo>
                            <a:pt x="170" y="122"/>
                          </a:lnTo>
                          <a:lnTo>
                            <a:pt x="160" y="138"/>
                          </a:lnTo>
                          <a:lnTo>
                            <a:pt x="150" y="150"/>
                          </a:lnTo>
                          <a:lnTo>
                            <a:pt x="138" y="162"/>
                          </a:lnTo>
                          <a:lnTo>
                            <a:pt x="122" y="170"/>
                          </a:lnTo>
                          <a:lnTo>
                            <a:pt x="106" y="174"/>
                          </a:lnTo>
                          <a:lnTo>
                            <a:pt x="88" y="176"/>
                          </a:lnTo>
                          <a:lnTo>
                            <a:pt x="88" y="176"/>
                          </a:lnTo>
                          <a:lnTo>
                            <a:pt x="70" y="174"/>
                          </a:lnTo>
                          <a:lnTo>
                            <a:pt x="54" y="170"/>
                          </a:lnTo>
                          <a:lnTo>
                            <a:pt x="38" y="162"/>
                          </a:lnTo>
                          <a:lnTo>
                            <a:pt x="26" y="150"/>
                          </a:lnTo>
                          <a:lnTo>
                            <a:pt x="14" y="138"/>
                          </a:lnTo>
                          <a:lnTo>
                            <a:pt x="6" y="122"/>
                          </a:lnTo>
                          <a:lnTo>
                            <a:pt x="2" y="106"/>
                          </a:lnTo>
                          <a:lnTo>
                            <a:pt x="0" y="88"/>
                          </a:lnTo>
                          <a:lnTo>
                            <a:pt x="0" y="88"/>
                          </a:lnTo>
                          <a:lnTo>
                            <a:pt x="2" y="70"/>
                          </a:lnTo>
                          <a:lnTo>
                            <a:pt x="6" y="54"/>
                          </a:lnTo>
                          <a:lnTo>
                            <a:pt x="14" y="38"/>
                          </a:lnTo>
                          <a:lnTo>
                            <a:pt x="26" y="26"/>
                          </a:lnTo>
                          <a:lnTo>
                            <a:pt x="38" y="14"/>
                          </a:lnTo>
                          <a:lnTo>
                            <a:pt x="54" y="6"/>
                          </a:lnTo>
                          <a:lnTo>
                            <a:pt x="70" y="2"/>
                          </a:lnTo>
                          <a:lnTo>
                            <a:pt x="88" y="0"/>
                          </a:lnTo>
                          <a:lnTo>
                            <a:pt x="88" y="0"/>
                          </a:lnTo>
                          <a:lnTo>
                            <a:pt x="106" y="2"/>
                          </a:lnTo>
                          <a:lnTo>
                            <a:pt x="122" y="6"/>
                          </a:lnTo>
                          <a:lnTo>
                            <a:pt x="138" y="14"/>
                          </a:lnTo>
                          <a:lnTo>
                            <a:pt x="150" y="26"/>
                          </a:lnTo>
                          <a:lnTo>
                            <a:pt x="160" y="38"/>
                          </a:lnTo>
                          <a:lnTo>
                            <a:pt x="170" y="54"/>
                          </a:lnTo>
                          <a:lnTo>
                            <a:pt x="174" y="70"/>
                          </a:lnTo>
                          <a:lnTo>
                            <a:pt x="176" y="8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grpSp>
                <p:nvGrpSpPr>
                  <p:cNvPr id="175" name="Group 4"/>
                  <p:cNvGrpSpPr>
                    <a:grpSpLocks noChangeAspect="1"/>
                  </p:cNvGrpSpPr>
                  <p:nvPr/>
                </p:nvGrpSpPr>
                <p:grpSpPr bwMode="auto">
                  <a:xfrm>
                    <a:off x="1296287" y="3779564"/>
                    <a:ext cx="523912" cy="325187"/>
                    <a:chOff x="655" y="893"/>
                    <a:chExt cx="406" cy="252"/>
                  </a:xfrm>
                </p:grpSpPr>
                <p:sp>
                  <p:nvSpPr>
                    <p:cNvPr id="187" name="AutoShape 3"/>
                    <p:cNvSpPr>
                      <a:spLocks noChangeAspect="1" noChangeArrowheads="1" noTextEdit="1"/>
                    </p:cNvSpPr>
                    <p:nvPr/>
                  </p:nvSpPr>
                  <p:spPr bwMode="auto">
                    <a:xfrm>
                      <a:off x="655" y="893"/>
                      <a:ext cx="406"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8" name="Rectangle 187"/>
                    <p:cNvSpPr>
                      <a:spLocks noChangeArrowheads="1"/>
                    </p:cNvSpPr>
                    <p:nvPr/>
                  </p:nvSpPr>
                  <p:spPr bwMode="auto">
                    <a:xfrm>
                      <a:off x="700" y="905"/>
                      <a:ext cx="316" cy="19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9" name="Freeform 188"/>
                    <p:cNvSpPr>
                      <a:spLocks noEditPoints="1"/>
                    </p:cNvSpPr>
                    <p:nvPr/>
                  </p:nvSpPr>
                  <p:spPr bwMode="auto">
                    <a:xfrm>
                      <a:off x="689" y="893"/>
                      <a:ext cx="338" cy="216"/>
                    </a:xfrm>
                    <a:custGeom>
                      <a:avLst/>
                      <a:gdLst>
                        <a:gd name="T0" fmla="*/ 39 w 676"/>
                        <a:gd name="T1" fmla="*/ 432 h 432"/>
                        <a:gd name="T2" fmla="*/ 31 w 676"/>
                        <a:gd name="T3" fmla="*/ 431 h 432"/>
                        <a:gd name="T4" fmla="*/ 18 w 676"/>
                        <a:gd name="T5" fmla="*/ 426 h 432"/>
                        <a:gd name="T6" fmla="*/ 8 w 676"/>
                        <a:gd name="T7" fmla="*/ 415 h 432"/>
                        <a:gd name="T8" fmla="*/ 1 w 676"/>
                        <a:gd name="T9" fmla="*/ 401 h 432"/>
                        <a:gd name="T10" fmla="*/ 0 w 676"/>
                        <a:gd name="T11" fmla="*/ 39 h 432"/>
                        <a:gd name="T12" fmla="*/ 1 w 676"/>
                        <a:gd name="T13" fmla="*/ 31 h 432"/>
                        <a:gd name="T14" fmla="*/ 8 w 676"/>
                        <a:gd name="T15" fmla="*/ 17 h 432"/>
                        <a:gd name="T16" fmla="*/ 18 w 676"/>
                        <a:gd name="T17" fmla="*/ 7 h 432"/>
                        <a:gd name="T18" fmla="*/ 31 w 676"/>
                        <a:gd name="T19" fmla="*/ 1 h 432"/>
                        <a:gd name="T20" fmla="*/ 637 w 676"/>
                        <a:gd name="T21" fmla="*/ 0 h 432"/>
                        <a:gd name="T22" fmla="*/ 645 w 676"/>
                        <a:gd name="T23" fmla="*/ 1 h 432"/>
                        <a:gd name="T24" fmla="*/ 659 w 676"/>
                        <a:gd name="T25" fmla="*/ 7 h 432"/>
                        <a:gd name="T26" fmla="*/ 670 w 676"/>
                        <a:gd name="T27" fmla="*/ 17 h 432"/>
                        <a:gd name="T28" fmla="*/ 675 w 676"/>
                        <a:gd name="T29" fmla="*/ 31 h 432"/>
                        <a:gd name="T30" fmla="*/ 676 w 676"/>
                        <a:gd name="T31" fmla="*/ 393 h 432"/>
                        <a:gd name="T32" fmla="*/ 675 w 676"/>
                        <a:gd name="T33" fmla="*/ 401 h 432"/>
                        <a:gd name="T34" fmla="*/ 670 w 676"/>
                        <a:gd name="T35" fmla="*/ 415 h 432"/>
                        <a:gd name="T36" fmla="*/ 659 w 676"/>
                        <a:gd name="T37" fmla="*/ 426 h 432"/>
                        <a:gd name="T38" fmla="*/ 645 w 676"/>
                        <a:gd name="T39" fmla="*/ 431 h 432"/>
                        <a:gd name="T40" fmla="*/ 39 w 676"/>
                        <a:gd name="T41" fmla="*/ 34 h 432"/>
                        <a:gd name="T42" fmla="*/ 38 w 676"/>
                        <a:gd name="T43" fmla="*/ 34 h 432"/>
                        <a:gd name="T44" fmla="*/ 34 w 676"/>
                        <a:gd name="T45" fmla="*/ 37 h 432"/>
                        <a:gd name="T46" fmla="*/ 34 w 676"/>
                        <a:gd name="T47" fmla="*/ 393 h 432"/>
                        <a:gd name="T48" fmla="*/ 34 w 676"/>
                        <a:gd name="T49" fmla="*/ 396 h 432"/>
                        <a:gd name="T50" fmla="*/ 38 w 676"/>
                        <a:gd name="T51" fmla="*/ 398 h 432"/>
                        <a:gd name="T52" fmla="*/ 637 w 676"/>
                        <a:gd name="T53" fmla="*/ 398 h 432"/>
                        <a:gd name="T54" fmla="*/ 640 w 676"/>
                        <a:gd name="T55" fmla="*/ 398 h 432"/>
                        <a:gd name="T56" fmla="*/ 642 w 676"/>
                        <a:gd name="T57" fmla="*/ 396 h 432"/>
                        <a:gd name="T58" fmla="*/ 642 w 676"/>
                        <a:gd name="T59" fmla="*/ 39 h 432"/>
                        <a:gd name="T60" fmla="*/ 642 w 676"/>
                        <a:gd name="T61" fmla="*/ 37 h 432"/>
                        <a:gd name="T62" fmla="*/ 640 w 676"/>
                        <a:gd name="T63" fmla="*/ 34 h 432"/>
                        <a:gd name="T64" fmla="*/ 39 w 676"/>
                        <a:gd name="T65" fmla="*/ 3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6" h="432">
                          <a:moveTo>
                            <a:pt x="637" y="432"/>
                          </a:moveTo>
                          <a:lnTo>
                            <a:pt x="39" y="432"/>
                          </a:lnTo>
                          <a:lnTo>
                            <a:pt x="39" y="432"/>
                          </a:lnTo>
                          <a:lnTo>
                            <a:pt x="31" y="431"/>
                          </a:lnTo>
                          <a:lnTo>
                            <a:pt x="25" y="430"/>
                          </a:lnTo>
                          <a:lnTo>
                            <a:pt x="18" y="426"/>
                          </a:lnTo>
                          <a:lnTo>
                            <a:pt x="12" y="420"/>
                          </a:lnTo>
                          <a:lnTo>
                            <a:pt x="8" y="415"/>
                          </a:lnTo>
                          <a:lnTo>
                            <a:pt x="4" y="409"/>
                          </a:lnTo>
                          <a:lnTo>
                            <a:pt x="1" y="401"/>
                          </a:lnTo>
                          <a:lnTo>
                            <a:pt x="0" y="393"/>
                          </a:lnTo>
                          <a:lnTo>
                            <a:pt x="0" y="39"/>
                          </a:lnTo>
                          <a:lnTo>
                            <a:pt x="0" y="39"/>
                          </a:lnTo>
                          <a:lnTo>
                            <a:pt x="1" y="31"/>
                          </a:lnTo>
                          <a:lnTo>
                            <a:pt x="4" y="24"/>
                          </a:lnTo>
                          <a:lnTo>
                            <a:pt x="8" y="17"/>
                          </a:lnTo>
                          <a:lnTo>
                            <a:pt x="12" y="12"/>
                          </a:lnTo>
                          <a:lnTo>
                            <a:pt x="18" y="7"/>
                          </a:lnTo>
                          <a:lnTo>
                            <a:pt x="25" y="3"/>
                          </a:lnTo>
                          <a:lnTo>
                            <a:pt x="31" y="1"/>
                          </a:lnTo>
                          <a:lnTo>
                            <a:pt x="39" y="0"/>
                          </a:lnTo>
                          <a:lnTo>
                            <a:pt x="637" y="0"/>
                          </a:lnTo>
                          <a:lnTo>
                            <a:pt x="637" y="0"/>
                          </a:lnTo>
                          <a:lnTo>
                            <a:pt x="645" y="1"/>
                          </a:lnTo>
                          <a:lnTo>
                            <a:pt x="653" y="3"/>
                          </a:lnTo>
                          <a:lnTo>
                            <a:pt x="659" y="7"/>
                          </a:lnTo>
                          <a:lnTo>
                            <a:pt x="664" y="12"/>
                          </a:lnTo>
                          <a:lnTo>
                            <a:pt x="670" y="17"/>
                          </a:lnTo>
                          <a:lnTo>
                            <a:pt x="672" y="24"/>
                          </a:lnTo>
                          <a:lnTo>
                            <a:pt x="675" y="31"/>
                          </a:lnTo>
                          <a:lnTo>
                            <a:pt x="676" y="39"/>
                          </a:lnTo>
                          <a:lnTo>
                            <a:pt x="676" y="393"/>
                          </a:lnTo>
                          <a:lnTo>
                            <a:pt x="676" y="393"/>
                          </a:lnTo>
                          <a:lnTo>
                            <a:pt x="675" y="401"/>
                          </a:lnTo>
                          <a:lnTo>
                            <a:pt x="672" y="409"/>
                          </a:lnTo>
                          <a:lnTo>
                            <a:pt x="670" y="415"/>
                          </a:lnTo>
                          <a:lnTo>
                            <a:pt x="664" y="420"/>
                          </a:lnTo>
                          <a:lnTo>
                            <a:pt x="659" y="426"/>
                          </a:lnTo>
                          <a:lnTo>
                            <a:pt x="653" y="430"/>
                          </a:lnTo>
                          <a:lnTo>
                            <a:pt x="645" y="431"/>
                          </a:lnTo>
                          <a:lnTo>
                            <a:pt x="637" y="432"/>
                          </a:lnTo>
                          <a:close/>
                          <a:moveTo>
                            <a:pt x="39" y="34"/>
                          </a:moveTo>
                          <a:lnTo>
                            <a:pt x="39" y="34"/>
                          </a:lnTo>
                          <a:lnTo>
                            <a:pt x="38" y="34"/>
                          </a:lnTo>
                          <a:lnTo>
                            <a:pt x="35" y="35"/>
                          </a:lnTo>
                          <a:lnTo>
                            <a:pt x="34" y="37"/>
                          </a:lnTo>
                          <a:lnTo>
                            <a:pt x="34" y="39"/>
                          </a:lnTo>
                          <a:lnTo>
                            <a:pt x="34" y="393"/>
                          </a:lnTo>
                          <a:lnTo>
                            <a:pt x="34" y="393"/>
                          </a:lnTo>
                          <a:lnTo>
                            <a:pt x="34" y="396"/>
                          </a:lnTo>
                          <a:lnTo>
                            <a:pt x="35" y="397"/>
                          </a:lnTo>
                          <a:lnTo>
                            <a:pt x="38" y="398"/>
                          </a:lnTo>
                          <a:lnTo>
                            <a:pt x="39" y="398"/>
                          </a:lnTo>
                          <a:lnTo>
                            <a:pt x="637" y="398"/>
                          </a:lnTo>
                          <a:lnTo>
                            <a:pt x="637" y="398"/>
                          </a:lnTo>
                          <a:lnTo>
                            <a:pt x="640" y="398"/>
                          </a:lnTo>
                          <a:lnTo>
                            <a:pt x="641" y="397"/>
                          </a:lnTo>
                          <a:lnTo>
                            <a:pt x="642" y="396"/>
                          </a:lnTo>
                          <a:lnTo>
                            <a:pt x="642" y="393"/>
                          </a:lnTo>
                          <a:lnTo>
                            <a:pt x="642" y="39"/>
                          </a:lnTo>
                          <a:lnTo>
                            <a:pt x="642" y="39"/>
                          </a:lnTo>
                          <a:lnTo>
                            <a:pt x="642" y="37"/>
                          </a:lnTo>
                          <a:lnTo>
                            <a:pt x="641" y="35"/>
                          </a:lnTo>
                          <a:lnTo>
                            <a:pt x="640" y="34"/>
                          </a:lnTo>
                          <a:lnTo>
                            <a:pt x="637" y="34"/>
                          </a:lnTo>
                          <a:lnTo>
                            <a:pt x="39" y="34"/>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0" name="Freeform 189"/>
                    <p:cNvSpPr>
                      <a:spLocks/>
                    </p:cNvSpPr>
                    <p:nvPr/>
                  </p:nvSpPr>
                  <p:spPr bwMode="auto">
                    <a:xfrm>
                      <a:off x="689" y="893"/>
                      <a:ext cx="338" cy="216"/>
                    </a:xfrm>
                    <a:custGeom>
                      <a:avLst/>
                      <a:gdLst>
                        <a:gd name="T0" fmla="*/ 637 w 676"/>
                        <a:gd name="T1" fmla="*/ 432 h 432"/>
                        <a:gd name="T2" fmla="*/ 39 w 676"/>
                        <a:gd name="T3" fmla="*/ 432 h 432"/>
                        <a:gd name="T4" fmla="*/ 39 w 676"/>
                        <a:gd name="T5" fmla="*/ 432 h 432"/>
                        <a:gd name="T6" fmla="*/ 31 w 676"/>
                        <a:gd name="T7" fmla="*/ 431 h 432"/>
                        <a:gd name="T8" fmla="*/ 25 w 676"/>
                        <a:gd name="T9" fmla="*/ 430 h 432"/>
                        <a:gd name="T10" fmla="*/ 18 w 676"/>
                        <a:gd name="T11" fmla="*/ 426 h 432"/>
                        <a:gd name="T12" fmla="*/ 12 w 676"/>
                        <a:gd name="T13" fmla="*/ 420 h 432"/>
                        <a:gd name="T14" fmla="*/ 8 w 676"/>
                        <a:gd name="T15" fmla="*/ 415 h 432"/>
                        <a:gd name="T16" fmla="*/ 4 w 676"/>
                        <a:gd name="T17" fmla="*/ 409 h 432"/>
                        <a:gd name="T18" fmla="*/ 1 w 676"/>
                        <a:gd name="T19" fmla="*/ 401 h 432"/>
                        <a:gd name="T20" fmla="*/ 0 w 676"/>
                        <a:gd name="T21" fmla="*/ 393 h 432"/>
                        <a:gd name="T22" fmla="*/ 0 w 676"/>
                        <a:gd name="T23" fmla="*/ 39 h 432"/>
                        <a:gd name="T24" fmla="*/ 0 w 676"/>
                        <a:gd name="T25" fmla="*/ 39 h 432"/>
                        <a:gd name="T26" fmla="*/ 1 w 676"/>
                        <a:gd name="T27" fmla="*/ 31 h 432"/>
                        <a:gd name="T28" fmla="*/ 4 w 676"/>
                        <a:gd name="T29" fmla="*/ 24 h 432"/>
                        <a:gd name="T30" fmla="*/ 8 w 676"/>
                        <a:gd name="T31" fmla="*/ 17 h 432"/>
                        <a:gd name="T32" fmla="*/ 12 w 676"/>
                        <a:gd name="T33" fmla="*/ 12 h 432"/>
                        <a:gd name="T34" fmla="*/ 18 w 676"/>
                        <a:gd name="T35" fmla="*/ 7 h 432"/>
                        <a:gd name="T36" fmla="*/ 25 w 676"/>
                        <a:gd name="T37" fmla="*/ 3 h 432"/>
                        <a:gd name="T38" fmla="*/ 31 w 676"/>
                        <a:gd name="T39" fmla="*/ 1 h 432"/>
                        <a:gd name="T40" fmla="*/ 39 w 676"/>
                        <a:gd name="T41" fmla="*/ 0 h 432"/>
                        <a:gd name="T42" fmla="*/ 637 w 676"/>
                        <a:gd name="T43" fmla="*/ 0 h 432"/>
                        <a:gd name="T44" fmla="*/ 637 w 676"/>
                        <a:gd name="T45" fmla="*/ 0 h 432"/>
                        <a:gd name="T46" fmla="*/ 645 w 676"/>
                        <a:gd name="T47" fmla="*/ 1 h 432"/>
                        <a:gd name="T48" fmla="*/ 653 w 676"/>
                        <a:gd name="T49" fmla="*/ 3 h 432"/>
                        <a:gd name="T50" fmla="*/ 659 w 676"/>
                        <a:gd name="T51" fmla="*/ 7 h 432"/>
                        <a:gd name="T52" fmla="*/ 664 w 676"/>
                        <a:gd name="T53" fmla="*/ 12 h 432"/>
                        <a:gd name="T54" fmla="*/ 670 w 676"/>
                        <a:gd name="T55" fmla="*/ 17 h 432"/>
                        <a:gd name="T56" fmla="*/ 672 w 676"/>
                        <a:gd name="T57" fmla="*/ 24 h 432"/>
                        <a:gd name="T58" fmla="*/ 675 w 676"/>
                        <a:gd name="T59" fmla="*/ 31 h 432"/>
                        <a:gd name="T60" fmla="*/ 676 w 676"/>
                        <a:gd name="T61" fmla="*/ 39 h 432"/>
                        <a:gd name="T62" fmla="*/ 676 w 676"/>
                        <a:gd name="T63" fmla="*/ 393 h 432"/>
                        <a:gd name="T64" fmla="*/ 676 w 676"/>
                        <a:gd name="T65" fmla="*/ 393 h 432"/>
                        <a:gd name="T66" fmla="*/ 675 w 676"/>
                        <a:gd name="T67" fmla="*/ 401 h 432"/>
                        <a:gd name="T68" fmla="*/ 672 w 676"/>
                        <a:gd name="T69" fmla="*/ 409 h 432"/>
                        <a:gd name="T70" fmla="*/ 670 w 676"/>
                        <a:gd name="T71" fmla="*/ 415 h 432"/>
                        <a:gd name="T72" fmla="*/ 664 w 676"/>
                        <a:gd name="T73" fmla="*/ 420 h 432"/>
                        <a:gd name="T74" fmla="*/ 659 w 676"/>
                        <a:gd name="T75" fmla="*/ 426 h 432"/>
                        <a:gd name="T76" fmla="*/ 653 w 676"/>
                        <a:gd name="T77" fmla="*/ 430 h 432"/>
                        <a:gd name="T78" fmla="*/ 645 w 676"/>
                        <a:gd name="T79" fmla="*/ 431 h 432"/>
                        <a:gd name="T80" fmla="*/ 637 w 676"/>
                        <a:gd name="T8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6" h="432">
                          <a:moveTo>
                            <a:pt x="637" y="432"/>
                          </a:moveTo>
                          <a:lnTo>
                            <a:pt x="39" y="432"/>
                          </a:lnTo>
                          <a:lnTo>
                            <a:pt x="39" y="432"/>
                          </a:lnTo>
                          <a:lnTo>
                            <a:pt x="31" y="431"/>
                          </a:lnTo>
                          <a:lnTo>
                            <a:pt x="25" y="430"/>
                          </a:lnTo>
                          <a:lnTo>
                            <a:pt x="18" y="426"/>
                          </a:lnTo>
                          <a:lnTo>
                            <a:pt x="12" y="420"/>
                          </a:lnTo>
                          <a:lnTo>
                            <a:pt x="8" y="415"/>
                          </a:lnTo>
                          <a:lnTo>
                            <a:pt x="4" y="409"/>
                          </a:lnTo>
                          <a:lnTo>
                            <a:pt x="1" y="401"/>
                          </a:lnTo>
                          <a:lnTo>
                            <a:pt x="0" y="393"/>
                          </a:lnTo>
                          <a:lnTo>
                            <a:pt x="0" y="39"/>
                          </a:lnTo>
                          <a:lnTo>
                            <a:pt x="0" y="39"/>
                          </a:lnTo>
                          <a:lnTo>
                            <a:pt x="1" y="31"/>
                          </a:lnTo>
                          <a:lnTo>
                            <a:pt x="4" y="24"/>
                          </a:lnTo>
                          <a:lnTo>
                            <a:pt x="8" y="17"/>
                          </a:lnTo>
                          <a:lnTo>
                            <a:pt x="12" y="12"/>
                          </a:lnTo>
                          <a:lnTo>
                            <a:pt x="18" y="7"/>
                          </a:lnTo>
                          <a:lnTo>
                            <a:pt x="25" y="3"/>
                          </a:lnTo>
                          <a:lnTo>
                            <a:pt x="31" y="1"/>
                          </a:lnTo>
                          <a:lnTo>
                            <a:pt x="39" y="0"/>
                          </a:lnTo>
                          <a:lnTo>
                            <a:pt x="637" y="0"/>
                          </a:lnTo>
                          <a:lnTo>
                            <a:pt x="637" y="0"/>
                          </a:lnTo>
                          <a:lnTo>
                            <a:pt x="645" y="1"/>
                          </a:lnTo>
                          <a:lnTo>
                            <a:pt x="653" y="3"/>
                          </a:lnTo>
                          <a:lnTo>
                            <a:pt x="659" y="7"/>
                          </a:lnTo>
                          <a:lnTo>
                            <a:pt x="664" y="12"/>
                          </a:lnTo>
                          <a:lnTo>
                            <a:pt x="670" y="17"/>
                          </a:lnTo>
                          <a:lnTo>
                            <a:pt x="672" y="24"/>
                          </a:lnTo>
                          <a:lnTo>
                            <a:pt x="675" y="31"/>
                          </a:lnTo>
                          <a:lnTo>
                            <a:pt x="676" y="39"/>
                          </a:lnTo>
                          <a:lnTo>
                            <a:pt x="676" y="393"/>
                          </a:lnTo>
                          <a:lnTo>
                            <a:pt x="676" y="393"/>
                          </a:lnTo>
                          <a:lnTo>
                            <a:pt x="675" y="401"/>
                          </a:lnTo>
                          <a:lnTo>
                            <a:pt x="672" y="409"/>
                          </a:lnTo>
                          <a:lnTo>
                            <a:pt x="670" y="415"/>
                          </a:lnTo>
                          <a:lnTo>
                            <a:pt x="664" y="420"/>
                          </a:lnTo>
                          <a:lnTo>
                            <a:pt x="659" y="426"/>
                          </a:lnTo>
                          <a:lnTo>
                            <a:pt x="653" y="430"/>
                          </a:lnTo>
                          <a:lnTo>
                            <a:pt x="645" y="431"/>
                          </a:lnTo>
                          <a:lnTo>
                            <a:pt x="637" y="4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1" name="Freeform 190"/>
                    <p:cNvSpPr>
                      <a:spLocks/>
                    </p:cNvSpPr>
                    <p:nvPr/>
                  </p:nvSpPr>
                  <p:spPr bwMode="auto">
                    <a:xfrm>
                      <a:off x="706" y="910"/>
                      <a:ext cx="304" cy="182"/>
                    </a:xfrm>
                    <a:custGeom>
                      <a:avLst/>
                      <a:gdLst>
                        <a:gd name="T0" fmla="*/ 5 w 608"/>
                        <a:gd name="T1" fmla="*/ 0 h 364"/>
                        <a:gd name="T2" fmla="*/ 5 w 608"/>
                        <a:gd name="T3" fmla="*/ 0 h 364"/>
                        <a:gd name="T4" fmla="*/ 4 w 608"/>
                        <a:gd name="T5" fmla="*/ 0 h 364"/>
                        <a:gd name="T6" fmla="*/ 1 w 608"/>
                        <a:gd name="T7" fmla="*/ 1 h 364"/>
                        <a:gd name="T8" fmla="*/ 0 w 608"/>
                        <a:gd name="T9" fmla="*/ 3 h 364"/>
                        <a:gd name="T10" fmla="*/ 0 w 608"/>
                        <a:gd name="T11" fmla="*/ 5 h 364"/>
                        <a:gd name="T12" fmla="*/ 0 w 608"/>
                        <a:gd name="T13" fmla="*/ 359 h 364"/>
                        <a:gd name="T14" fmla="*/ 0 w 608"/>
                        <a:gd name="T15" fmla="*/ 359 h 364"/>
                        <a:gd name="T16" fmla="*/ 0 w 608"/>
                        <a:gd name="T17" fmla="*/ 362 h 364"/>
                        <a:gd name="T18" fmla="*/ 1 w 608"/>
                        <a:gd name="T19" fmla="*/ 363 h 364"/>
                        <a:gd name="T20" fmla="*/ 4 w 608"/>
                        <a:gd name="T21" fmla="*/ 364 h 364"/>
                        <a:gd name="T22" fmla="*/ 5 w 608"/>
                        <a:gd name="T23" fmla="*/ 364 h 364"/>
                        <a:gd name="T24" fmla="*/ 603 w 608"/>
                        <a:gd name="T25" fmla="*/ 364 h 364"/>
                        <a:gd name="T26" fmla="*/ 603 w 608"/>
                        <a:gd name="T27" fmla="*/ 364 h 364"/>
                        <a:gd name="T28" fmla="*/ 606 w 608"/>
                        <a:gd name="T29" fmla="*/ 364 h 364"/>
                        <a:gd name="T30" fmla="*/ 607 w 608"/>
                        <a:gd name="T31" fmla="*/ 363 h 364"/>
                        <a:gd name="T32" fmla="*/ 608 w 608"/>
                        <a:gd name="T33" fmla="*/ 362 h 364"/>
                        <a:gd name="T34" fmla="*/ 608 w 608"/>
                        <a:gd name="T35" fmla="*/ 359 h 364"/>
                        <a:gd name="T36" fmla="*/ 608 w 608"/>
                        <a:gd name="T37" fmla="*/ 5 h 364"/>
                        <a:gd name="T38" fmla="*/ 608 w 608"/>
                        <a:gd name="T39" fmla="*/ 5 h 364"/>
                        <a:gd name="T40" fmla="*/ 608 w 608"/>
                        <a:gd name="T41" fmla="*/ 3 h 364"/>
                        <a:gd name="T42" fmla="*/ 607 w 608"/>
                        <a:gd name="T43" fmla="*/ 1 h 364"/>
                        <a:gd name="T44" fmla="*/ 606 w 608"/>
                        <a:gd name="T45" fmla="*/ 0 h 364"/>
                        <a:gd name="T46" fmla="*/ 603 w 608"/>
                        <a:gd name="T47" fmla="*/ 0 h 364"/>
                        <a:gd name="T48" fmla="*/ 5 w 608"/>
                        <a:gd name="T4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8" h="364">
                          <a:moveTo>
                            <a:pt x="5" y="0"/>
                          </a:moveTo>
                          <a:lnTo>
                            <a:pt x="5" y="0"/>
                          </a:lnTo>
                          <a:lnTo>
                            <a:pt x="4" y="0"/>
                          </a:lnTo>
                          <a:lnTo>
                            <a:pt x="1" y="1"/>
                          </a:lnTo>
                          <a:lnTo>
                            <a:pt x="0" y="3"/>
                          </a:lnTo>
                          <a:lnTo>
                            <a:pt x="0" y="5"/>
                          </a:lnTo>
                          <a:lnTo>
                            <a:pt x="0" y="359"/>
                          </a:lnTo>
                          <a:lnTo>
                            <a:pt x="0" y="359"/>
                          </a:lnTo>
                          <a:lnTo>
                            <a:pt x="0" y="362"/>
                          </a:lnTo>
                          <a:lnTo>
                            <a:pt x="1" y="363"/>
                          </a:lnTo>
                          <a:lnTo>
                            <a:pt x="4" y="364"/>
                          </a:lnTo>
                          <a:lnTo>
                            <a:pt x="5" y="364"/>
                          </a:lnTo>
                          <a:lnTo>
                            <a:pt x="603" y="364"/>
                          </a:lnTo>
                          <a:lnTo>
                            <a:pt x="603" y="364"/>
                          </a:lnTo>
                          <a:lnTo>
                            <a:pt x="606" y="364"/>
                          </a:lnTo>
                          <a:lnTo>
                            <a:pt x="607" y="363"/>
                          </a:lnTo>
                          <a:lnTo>
                            <a:pt x="608" y="362"/>
                          </a:lnTo>
                          <a:lnTo>
                            <a:pt x="608" y="359"/>
                          </a:lnTo>
                          <a:lnTo>
                            <a:pt x="608" y="5"/>
                          </a:lnTo>
                          <a:lnTo>
                            <a:pt x="608" y="5"/>
                          </a:lnTo>
                          <a:lnTo>
                            <a:pt x="608" y="3"/>
                          </a:lnTo>
                          <a:lnTo>
                            <a:pt x="607" y="1"/>
                          </a:lnTo>
                          <a:lnTo>
                            <a:pt x="606" y="0"/>
                          </a:lnTo>
                          <a:lnTo>
                            <a:pt x="603" y="0"/>
                          </a:lnTo>
                          <a:lnTo>
                            <a:pt x="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2" name="Freeform 191"/>
                    <p:cNvSpPr>
                      <a:spLocks/>
                    </p:cNvSpPr>
                    <p:nvPr/>
                  </p:nvSpPr>
                  <p:spPr bwMode="auto">
                    <a:xfrm>
                      <a:off x="655" y="1121"/>
                      <a:ext cx="406" cy="24"/>
                    </a:xfrm>
                    <a:custGeom>
                      <a:avLst/>
                      <a:gdLst>
                        <a:gd name="T0" fmla="*/ 488 w 812"/>
                        <a:gd name="T1" fmla="*/ 0 h 48"/>
                        <a:gd name="T2" fmla="*/ 488 w 812"/>
                        <a:gd name="T3" fmla="*/ 4 h 48"/>
                        <a:gd name="T4" fmla="*/ 488 w 812"/>
                        <a:gd name="T5" fmla="*/ 4 h 48"/>
                        <a:gd name="T6" fmla="*/ 488 w 812"/>
                        <a:gd name="T7" fmla="*/ 8 h 48"/>
                        <a:gd name="T8" fmla="*/ 487 w 812"/>
                        <a:gd name="T9" fmla="*/ 11 h 48"/>
                        <a:gd name="T10" fmla="*/ 483 w 812"/>
                        <a:gd name="T11" fmla="*/ 18 h 48"/>
                        <a:gd name="T12" fmla="*/ 476 w 812"/>
                        <a:gd name="T13" fmla="*/ 22 h 48"/>
                        <a:gd name="T14" fmla="*/ 473 w 812"/>
                        <a:gd name="T15" fmla="*/ 23 h 48"/>
                        <a:gd name="T16" fmla="*/ 469 w 812"/>
                        <a:gd name="T17" fmla="*/ 23 h 48"/>
                        <a:gd name="T18" fmla="*/ 345 w 812"/>
                        <a:gd name="T19" fmla="*/ 23 h 48"/>
                        <a:gd name="T20" fmla="*/ 345 w 812"/>
                        <a:gd name="T21" fmla="*/ 23 h 48"/>
                        <a:gd name="T22" fmla="*/ 341 w 812"/>
                        <a:gd name="T23" fmla="*/ 23 h 48"/>
                        <a:gd name="T24" fmla="*/ 337 w 812"/>
                        <a:gd name="T25" fmla="*/ 22 h 48"/>
                        <a:gd name="T26" fmla="*/ 330 w 812"/>
                        <a:gd name="T27" fmla="*/ 18 h 48"/>
                        <a:gd name="T28" fmla="*/ 325 w 812"/>
                        <a:gd name="T29" fmla="*/ 11 h 48"/>
                        <a:gd name="T30" fmla="*/ 324 w 812"/>
                        <a:gd name="T31" fmla="*/ 8 h 48"/>
                        <a:gd name="T32" fmla="*/ 324 w 812"/>
                        <a:gd name="T33" fmla="*/ 4 h 48"/>
                        <a:gd name="T34" fmla="*/ 324 w 812"/>
                        <a:gd name="T35" fmla="*/ 0 h 48"/>
                        <a:gd name="T36" fmla="*/ 0 w 812"/>
                        <a:gd name="T37" fmla="*/ 0 h 48"/>
                        <a:gd name="T38" fmla="*/ 0 w 812"/>
                        <a:gd name="T39" fmla="*/ 28 h 48"/>
                        <a:gd name="T40" fmla="*/ 0 w 812"/>
                        <a:gd name="T41" fmla="*/ 28 h 48"/>
                        <a:gd name="T42" fmla="*/ 1 w 812"/>
                        <a:gd name="T43" fmla="*/ 32 h 48"/>
                        <a:gd name="T44" fmla="*/ 1 w 812"/>
                        <a:gd name="T45" fmla="*/ 36 h 48"/>
                        <a:gd name="T46" fmla="*/ 7 w 812"/>
                        <a:gd name="T47" fmla="*/ 43 h 48"/>
                        <a:gd name="T48" fmla="*/ 13 w 812"/>
                        <a:gd name="T49" fmla="*/ 47 h 48"/>
                        <a:gd name="T50" fmla="*/ 17 w 812"/>
                        <a:gd name="T51" fmla="*/ 48 h 48"/>
                        <a:gd name="T52" fmla="*/ 21 w 812"/>
                        <a:gd name="T53" fmla="*/ 48 h 48"/>
                        <a:gd name="T54" fmla="*/ 791 w 812"/>
                        <a:gd name="T55" fmla="*/ 48 h 48"/>
                        <a:gd name="T56" fmla="*/ 791 w 812"/>
                        <a:gd name="T57" fmla="*/ 48 h 48"/>
                        <a:gd name="T58" fmla="*/ 796 w 812"/>
                        <a:gd name="T59" fmla="*/ 48 h 48"/>
                        <a:gd name="T60" fmla="*/ 799 w 812"/>
                        <a:gd name="T61" fmla="*/ 47 h 48"/>
                        <a:gd name="T62" fmla="*/ 805 w 812"/>
                        <a:gd name="T63" fmla="*/ 43 h 48"/>
                        <a:gd name="T64" fmla="*/ 811 w 812"/>
                        <a:gd name="T65" fmla="*/ 36 h 48"/>
                        <a:gd name="T66" fmla="*/ 812 w 812"/>
                        <a:gd name="T67" fmla="*/ 32 h 48"/>
                        <a:gd name="T68" fmla="*/ 812 w 812"/>
                        <a:gd name="T69" fmla="*/ 28 h 48"/>
                        <a:gd name="T70" fmla="*/ 812 w 812"/>
                        <a:gd name="T71" fmla="*/ 0 h 48"/>
                        <a:gd name="T72" fmla="*/ 488 w 812"/>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2" h="48">
                          <a:moveTo>
                            <a:pt x="488" y="0"/>
                          </a:moveTo>
                          <a:lnTo>
                            <a:pt x="488" y="4"/>
                          </a:lnTo>
                          <a:lnTo>
                            <a:pt x="488" y="4"/>
                          </a:lnTo>
                          <a:lnTo>
                            <a:pt x="488" y="8"/>
                          </a:lnTo>
                          <a:lnTo>
                            <a:pt x="487" y="11"/>
                          </a:lnTo>
                          <a:lnTo>
                            <a:pt x="483" y="18"/>
                          </a:lnTo>
                          <a:lnTo>
                            <a:pt x="476" y="22"/>
                          </a:lnTo>
                          <a:lnTo>
                            <a:pt x="473" y="23"/>
                          </a:lnTo>
                          <a:lnTo>
                            <a:pt x="469" y="23"/>
                          </a:lnTo>
                          <a:lnTo>
                            <a:pt x="345" y="23"/>
                          </a:lnTo>
                          <a:lnTo>
                            <a:pt x="345" y="23"/>
                          </a:lnTo>
                          <a:lnTo>
                            <a:pt x="341" y="23"/>
                          </a:lnTo>
                          <a:lnTo>
                            <a:pt x="337" y="22"/>
                          </a:lnTo>
                          <a:lnTo>
                            <a:pt x="330" y="18"/>
                          </a:lnTo>
                          <a:lnTo>
                            <a:pt x="325" y="11"/>
                          </a:lnTo>
                          <a:lnTo>
                            <a:pt x="324" y="8"/>
                          </a:lnTo>
                          <a:lnTo>
                            <a:pt x="324" y="4"/>
                          </a:lnTo>
                          <a:lnTo>
                            <a:pt x="324" y="0"/>
                          </a:lnTo>
                          <a:lnTo>
                            <a:pt x="0" y="0"/>
                          </a:lnTo>
                          <a:lnTo>
                            <a:pt x="0" y="28"/>
                          </a:lnTo>
                          <a:lnTo>
                            <a:pt x="0" y="28"/>
                          </a:lnTo>
                          <a:lnTo>
                            <a:pt x="1" y="32"/>
                          </a:lnTo>
                          <a:lnTo>
                            <a:pt x="1" y="36"/>
                          </a:lnTo>
                          <a:lnTo>
                            <a:pt x="7" y="43"/>
                          </a:lnTo>
                          <a:lnTo>
                            <a:pt x="13" y="47"/>
                          </a:lnTo>
                          <a:lnTo>
                            <a:pt x="17" y="48"/>
                          </a:lnTo>
                          <a:lnTo>
                            <a:pt x="21" y="48"/>
                          </a:lnTo>
                          <a:lnTo>
                            <a:pt x="791" y="48"/>
                          </a:lnTo>
                          <a:lnTo>
                            <a:pt x="791" y="48"/>
                          </a:lnTo>
                          <a:lnTo>
                            <a:pt x="796" y="48"/>
                          </a:lnTo>
                          <a:lnTo>
                            <a:pt x="799" y="47"/>
                          </a:lnTo>
                          <a:lnTo>
                            <a:pt x="805" y="43"/>
                          </a:lnTo>
                          <a:lnTo>
                            <a:pt x="811" y="36"/>
                          </a:lnTo>
                          <a:lnTo>
                            <a:pt x="812" y="32"/>
                          </a:lnTo>
                          <a:lnTo>
                            <a:pt x="812" y="28"/>
                          </a:lnTo>
                          <a:lnTo>
                            <a:pt x="812" y="0"/>
                          </a:lnTo>
                          <a:lnTo>
                            <a:pt x="488" y="0"/>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grpSp>
                <p:nvGrpSpPr>
                  <p:cNvPr id="176" name="Group 178"/>
                  <p:cNvGrpSpPr>
                    <a:grpSpLocks noChangeAspect="1"/>
                  </p:cNvGrpSpPr>
                  <p:nvPr/>
                </p:nvGrpSpPr>
                <p:grpSpPr bwMode="auto">
                  <a:xfrm>
                    <a:off x="1159711" y="3639272"/>
                    <a:ext cx="144505" cy="237402"/>
                    <a:chOff x="2386" y="878"/>
                    <a:chExt cx="196" cy="322"/>
                  </a:xfrm>
                </p:grpSpPr>
                <p:sp>
                  <p:nvSpPr>
                    <p:cNvPr id="177" name="AutoShape 177"/>
                    <p:cNvSpPr>
                      <a:spLocks noChangeAspect="1" noChangeArrowheads="1" noTextEdit="1"/>
                    </p:cNvSpPr>
                    <p:nvPr/>
                  </p:nvSpPr>
                  <p:spPr bwMode="auto">
                    <a:xfrm>
                      <a:off x="2386" y="878"/>
                      <a:ext cx="196" cy="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78" name="Rectangle 179"/>
                    <p:cNvSpPr>
                      <a:spLocks noChangeArrowheads="1"/>
                    </p:cNvSpPr>
                    <p:nvPr/>
                  </p:nvSpPr>
                  <p:spPr bwMode="auto">
                    <a:xfrm>
                      <a:off x="2397" y="888"/>
                      <a:ext cx="177" cy="29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79" name="Freeform 180"/>
                    <p:cNvSpPr>
                      <a:spLocks noEditPoints="1"/>
                    </p:cNvSpPr>
                    <p:nvPr/>
                  </p:nvSpPr>
                  <p:spPr bwMode="auto">
                    <a:xfrm>
                      <a:off x="2386" y="878"/>
                      <a:ext cx="196" cy="322"/>
                    </a:xfrm>
                    <a:custGeom>
                      <a:avLst/>
                      <a:gdLst>
                        <a:gd name="T0" fmla="*/ 37 w 392"/>
                        <a:gd name="T1" fmla="*/ 644 h 644"/>
                        <a:gd name="T2" fmla="*/ 29 w 392"/>
                        <a:gd name="T3" fmla="*/ 643 h 644"/>
                        <a:gd name="T4" fmla="*/ 16 w 392"/>
                        <a:gd name="T5" fmla="*/ 637 h 644"/>
                        <a:gd name="T6" fmla="*/ 7 w 392"/>
                        <a:gd name="T7" fmla="*/ 628 h 644"/>
                        <a:gd name="T8" fmla="*/ 1 w 392"/>
                        <a:gd name="T9" fmla="*/ 615 h 644"/>
                        <a:gd name="T10" fmla="*/ 0 w 392"/>
                        <a:gd name="T11" fmla="*/ 37 h 644"/>
                        <a:gd name="T12" fmla="*/ 1 w 392"/>
                        <a:gd name="T13" fmla="*/ 30 h 644"/>
                        <a:gd name="T14" fmla="*/ 7 w 392"/>
                        <a:gd name="T15" fmla="*/ 17 h 644"/>
                        <a:gd name="T16" fmla="*/ 16 w 392"/>
                        <a:gd name="T17" fmla="*/ 7 h 644"/>
                        <a:gd name="T18" fmla="*/ 29 w 392"/>
                        <a:gd name="T19" fmla="*/ 1 h 644"/>
                        <a:gd name="T20" fmla="*/ 355 w 392"/>
                        <a:gd name="T21" fmla="*/ 0 h 644"/>
                        <a:gd name="T22" fmla="*/ 362 w 392"/>
                        <a:gd name="T23" fmla="*/ 1 h 644"/>
                        <a:gd name="T24" fmla="*/ 375 w 392"/>
                        <a:gd name="T25" fmla="*/ 7 h 644"/>
                        <a:gd name="T26" fmla="*/ 385 w 392"/>
                        <a:gd name="T27" fmla="*/ 17 h 644"/>
                        <a:gd name="T28" fmla="*/ 391 w 392"/>
                        <a:gd name="T29" fmla="*/ 30 h 644"/>
                        <a:gd name="T30" fmla="*/ 392 w 392"/>
                        <a:gd name="T31" fmla="*/ 607 h 644"/>
                        <a:gd name="T32" fmla="*/ 391 w 392"/>
                        <a:gd name="T33" fmla="*/ 615 h 644"/>
                        <a:gd name="T34" fmla="*/ 385 w 392"/>
                        <a:gd name="T35" fmla="*/ 628 h 644"/>
                        <a:gd name="T36" fmla="*/ 375 w 392"/>
                        <a:gd name="T37" fmla="*/ 637 h 644"/>
                        <a:gd name="T38" fmla="*/ 362 w 392"/>
                        <a:gd name="T39" fmla="*/ 643 h 644"/>
                        <a:gd name="T40" fmla="*/ 37 w 392"/>
                        <a:gd name="T41" fmla="*/ 32 h 644"/>
                        <a:gd name="T42" fmla="*/ 34 w 392"/>
                        <a:gd name="T43" fmla="*/ 33 h 644"/>
                        <a:gd name="T44" fmla="*/ 32 w 392"/>
                        <a:gd name="T45" fmla="*/ 36 h 644"/>
                        <a:gd name="T46" fmla="*/ 32 w 392"/>
                        <a:gd name="T47" fmla="*/ 607 h 644"/>
                        <a:gd name="T48" fmla="*/ 32 w 392"/>
                        <a:gd name="T49" fmla="*/ 610 h 644"/>
                        <a:gd name="T50" fmla="*/ 34 w 392"/>
                        <a:gd name="T51" fmla="*/ 612 h 644"/>
                        <a:gd name="T52" fmla="*/ 355 w 392"/>
                        <a:gd name="T53" fmla="*/ 612 h 644"/>
                        <a:gd name="T54" fmla="*/ 356 w 392"/>
                        <a:gd name="T55" fmla="*/ 612 h 644"/>
                        <a:gd name="T56" fmla="*/ 359 w 392"/>
                        <a:gd name="T57" fmla="*/ 610 h 644"/>
                        <a:gd name="T58" fmla="*/ 360 w 392"/>
                        <a:gd name="T59" fmla="*/ 37 h 644"/>
                        <a:gd name="T60" fmla="*/ 359 w 392"/>
                        <a:gd name="T61" fmla="*/ 36 h 644"/>
                        <a:gd name="T62" fmla="*/ 356 w 392"/>
                        <a:gd name="T63" fmla="*/ 33 h 644"/>
                        <a:gd name="T64" fmla="*/ 37 w 392"/>
                        <a:gd name="T65" fmla="*/ 32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2" h="644">
                          <a:moveTo>
                            <a:pt x="355" y="644"/>
                          </a:moveTo>
                          <a:lnTo>
                            <a:pt x="37" y="644"/>
                          </a:lnTo>
                          <a:lnTo>
                            <a:pt x="37" y="644"/>
                          </a:lnTo>
                          <a:lnTo>
                            <a:pt x="29" y="643"/>
                          </a:lnTo>
                          <a:lnTo>
                            <a:pt x="22" y="641"/>
                          </a:lnTo>
                          <a:lnTo>
                            <a:pt x="16" y="637"/>
                          </a:lnTo>
                          <a:lnTo>
                            <a:pt x="11" y="633"/>
                          </a:lnTo>
                          <a:lnTo>
                            <a:pt x="7" y="628"/>
                          </a:lnTo>
                          <a:lnTo>
                            <a:pt x="3" y="622"/>
                          </a:lnTo>
                          <a:lnTo>
                            <a:pt x="1" y="615"/>
                          </a:lnTo>
                          <a:lnTo>
                            <a:pt x="0" y="607"/>
                          </a:lnTo>
                          <a:lnTo>
                            <a:pt x="0" y="37"/>
                          </a:lnTo>
                          <a:lnTo>
                            <a:pt x="0" y="37"/>
                          </a:lnTo>
                          <a:lnTo>
                            <a:pt x="1" y="30"/>
                          </a:lnTo>
                          <a:lnTo>
                            <a:pt x="3" y="22"/>
                          </a:lnTo>
                          <a:lnTo>
                            <a:pt x="7" y="17"/>
                          </a:lnTo>
                          <a:lnTo>
                            <a:pt x="11" y="11"/>
                          </a:lnTo>
                          <a:lnTo>
                            <a:pt x="16" y="7"/>
                          </a:lnTo>
                          <a:lnTo>
                            <a:pt x="22" y="3"/>
                          </a:lnTo>
                          <a:lnTo>
                            <a:pt x="29" y="1"/>
                          </a:lnTo>
                          <a:lnTo>
                            <a:pt x="37" y="0"/>
                          </a:lnTo>
                          <a:lnTo>
                            <a:pt x="355" y="0"/>
                          </a:lnTo>
                          <a:lnTo>
                            <a:pt x="355" y="0"/>
                          </a:lnTo>
                          <a:lnTo>
                            <a:pt x="362" y="1"/>
                          </a:lnTo>
                          <a:lnTo>
                            <a:pt x="370" y="3"/>
                          </a:lnTo>
                          <a:lnTo>
                            <a:pt x="375" y="7"/>
                          </a:lnTo>
                          <a:lnTo>
                            <a:pt x="381" y="11"/>
                          </a:lnTo>
                          <a:lnTo>
                            <a:pt x="385" y="17"/>
                          </a:lnTo>
                          <a:lnTo>
                            <a:pt x="389" y="22"/>
                          </a:lnTo>
                          <a:lnTo>
                            <a:pt x="391" y="30"/>
                          </a:lnTo>
                          <a:lnTo>
                            <a:pt x="392" y="37"/>
                          </a:lnTo>
                          <a:lnTo>
                            <a:pt x="392" y="607"/>
                          </a:lnTo>
                          <a:lnTo>
                            <a:pt x="392" y="607"/>
                          </a:lnTo>
                          <a:lnTo>
                            <a:pt x="391" y="615"/>
                          </a:lnTo>
                          <a:lnTo>
                            <a:pt x="389" y="622"/>
                          </a:lnTo>
                          <a:lnTo>
                            <a:pt x="385" y="628"/>
                          </a:lnTo>
                          <a:lnTo>
                            <a:pt x="381" y="633"/>
                          </a:lnTo>
                          <a:lnTo>
                            <a:pt x="375" y="637"/>
                          </a:lnTo>
                          <a:lnTo>
                            <a:pt x="370" y="641"/>
                          </a:lnTo>
                          <a:lnTo>
                            <a:pt x="362" y="643"/>
                          </a:lnTo>
                          <a:lnTo>
                            <a:pt x="355" y="644"/>
                          </a:lnTo>
                          <a:close/>
                          <a:moveTo>
                            <a:pt x="37" y="32"/>
                          </a:moveTo>
                          <a:lnTo>
                            <a:pt x="37" y="32"/>
                          </a:lnTo>
                          <a:lnTo>
                            <a:pt x="34" y="33"/>
                          </a:lnTo>
                          <a:lnTo>
                            <a:pt x="33" y="33"/>
                          </a:lnTo>
                          <a:lnTo>
                            <a:pt x="32" y="36"/>
                          </a:lnTo>
                          <a:lnTo>
                            <a:pt x="32" y="37"/>
                          </a:lnTo>
                          <a:lnTo>
                            <a:pt x="32" y="607"/>
                          </a:lnTo>
                          <a:lnTo>
                            <a:pt x="32" y="607"/>
                          </a:lnTo>
                          <a:lnTo>
                            <a:pt x="32" y="610"/>
                          </a:lnTo>
                          <a:lnTo>
                            <a:pt x="33" y="611"/>
                          </a:lnTo>
                          <a:lnTo>
                            <a:pt x="34" y="612"/>
                          </a:lnTo>
                          <a:lnTo>
                            <a:pt x="37" y="612"/>
                          </a:lnTo>
                          <a:lnTo>
                            <a:pt x="355" y="612"/>
                          </a:lnTo>
                          <a:lnTo>
                            <a:pt x="355" y="612"/>
                          </a:lnTo>
                          <a:lnTo>
                            <a:pt x="356" y="612"/>
                          </a:lnTo>
                          <a:lnTo>
                            <a:pt x="359" y="611"/>
                          </a:lnTo>
                          <a:lnTo>
                            <a:pt x="359" y="610"/>
                          </a:lnTo>
                          <a:lnTo>
                            <a:pt x="360" y="607"/>
                          </a:lnTo>
                          <a:lnTo>
                            <a:pt x="360" y="37"/>
                          </a:lnTo>
                          <a:lnTo>
                            <a:pt x="360" y="37"/>
                          </a:lnTo>
                          <a:lnTo>
                            <a:pt x="359" y="36"/>
                          </a:lnTo>
                          <a:lnTo>
                            <a:pt x="359" y="33"/>
                          </a:lnTo>
                          <a:lnTo>
                            <a:pt x="356" y="33"/>
                          </a:lnTo>
                          <a:lnTo>
                            <a:pt x="355" y="32"/>
                          </a:lnTo>
                          <a:lnTo>
                            <a:pt x="37" y="32"/>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0" name="Freeform 181"/>
                    <p:cNvSpPr>
                      <a:spLocks/>
                    </p:cNvSpPr>
                    <p:nvPr/>
                  </p:nvSpPr>
                  <p:spPr bwMode="auto">
                    <a:xfrm>
                      <a:off x="2386" y="878"/>
                      <a:ext cx="196" cy="322"/>
                    </a:xfrm>
                    <a:custGeom>
                      <a:avLst/>
                      <a:gdLst>
                        <a:gd name="T0" fmla="*/ 355 w 392"/>
                        <a:gd name="T1" fmla="*/ 644 h 644"/>
                        <a:gd name="T2" fmla="*/ 37 w 392"/>
                        <a:gd name="T3" fmla="*/ 644 h 644"/>
                        <a:gd name="T4" fmla="*/ 37 w 392"/>
                        <a:gd name="T5" fmla="*/ 644 h 644"/>
                        <a:gd name="T6" fmla="*/ 29 w 392"/>
                        <a:gd name="T7" fmla="*/ 643 h 644"/>
                        <a:gd name="T8" fmla="*/ 22 w 392"/>
                        <a:gd name="T9" fmla="*/ 641 h 644"/>
                        <a:gd name="T10" fmla="*/ 16 w 392"/>
                        <a:gd name="T11" fmla="*/ 637 h 644"/>
                        <a:gd name="T12" fmla="*/ 11 w 392"/>
                        <a:gd name="T13" fmla="*/ 633 h 644"/>
                        <a:gd name="T14" fmla="*/ 7 w 392"/>
                        <a:gd name="T15" fmla="*/ 628 h 644"/>
                        <a:gd name="T16" fmla="*/ 3 w 392"/>
                        <a:gd name="T17" fmla="*/ 622 h 644"/>
                        <a:gd name="T18" fmla="*/ 1 w 392"/>
                        <a:gd name="T19" fmla="*/ 615 h 644"/>
                        <a:gd name="T20" fmla="*/ 0 w 392"/>
                        <a:gd name="T21" fmla="*/ 607 h 644"/>
                        <a:gd name="T22" fmla="*/ 0 w 392"/>
                        <a:gd name="T23" fmla="*/ 37 h 644"/>
                        <a:gd name="T24" fmla="*/ 0 w 392"/>
                        <a:gd name="T25" fmla="*/ 37 h 644"/>
                        <a:gd name="T26" fmla="*/ 1 w 392"/>
                        <a:gd name="T27" fmla="*/ 30 h 644"/>
                        <a:gd name="T28" fmla="*/ 3 w 392"/>
                        <a:gd name="T29" fmla="*/ 22 h 644"/>
                        <a:gd name="T30" fmla="*/ 7 w 392"/>
                        <a:gd name="T31" fmla="*/ 17 h 644"/>
                        <a:gd name="T32" fmla="*/ 11 w 392"/>
                        <a:gd name="T33" fmla="*/ 11 h 644"/>
                        <a:gd name="T34" fmla="*/ 16 w 392"/>
                        <a:gd name="T35" fmla="*/ 7 h 644"/>
                        <a:gd name="T36" fmla="*/ 22 w 392"/>
                        <a:gd name="T37" fmla="*/ 3 h 644"/>
                        <a:gd name="T38" fmla="*/ 29 w 392"/>
                        <a:gd name="T39" fmla="*/ 1 h 644"/>
                        <a:gd name="T40" fmla="*/ 37 w 392"/>
                        <a:gd name="T41" fmla="*/ 0 h 644"/>
                        <a:gd name="T42" fmla="*/ 355 w 392"/>
                        <a:gd name="T43" fmla="*/ 0 h 644"/>
                        <a:gd name="T44" fmla="*/ 355 w 392"/>
                        <a:gd name="T45" fmla="*/ 0 h 644"/>
                        <a:gd name="T46" fmla="*/ 362 w 392"/>
                        <a:gd name="T47" fmla="*/ 1 h 644"/>
                        <a:gd name="T48" fmla="*/ 370 w 392"/>
                        <a:gd name="T49" fmla="*/ 3 h 644"/>
                        <a:gd name="T50" fmla="*/ 375 w 392"/>
                        <a:gd name="T51" fmla="*/ 7 h 644"/>
                        <a:gd name="T52" fmla="*/ 381 w 392"/>
                        <a:gd name="T53" fmla="*/ 11 h 644"/>
                        <a:gd name="T54" fmla="*/ 385 w 392"/>
                        <a:gd name="T55" fmla="*/ 17 h 644"/>
                        <a:gd name="T56" fmla="*/ 389 w 392"/>
                        <a:gd name="T57" fmla="*/ 22 h 644"/>
                        <a:gd name="T58" fmla="*/ 391 w 392"/>
                        <a:gd name="T59" fmla="*/ 30 h 644"/>
                        <a:gd name="T60" fmla="*/ 392 w 392"/>
                        <a:gd name="T61" fmla="*/ 37 h 644"/>
                        <a:gd name="T62" fmla="*/ 392 w 392"/>
                        <a:gd name="T63" fmla="*/ 607 h 644"/>
                        <a:gd name="T64" fmla="*/ 392 w 392"/>
                        <a:gd name="T65" fmla="*/ 607 h 644"/>
                        <a:gd name="T66" fmla="*/ 391 w 392"/>
                        <a:gd name="T67" fmla="*/ 615 h 644"/>
                        <a:gd name="T68" fmla="*/ 389 w 392"/>
                        <a:gd name="T69" fmla="*/ 622 h 644"/>
                        <a:gd name="T70" fmla="*/ 385 w 392"/>
                        <a:gd name="T71" fmla="*/ 628 h 644"/>
                        <a:gd name="T72" fmla="*/ 381 w 392"/>
                        <a:gd name="T73" fmla="*/ 633 h 644"/>
                        <a:gd name="T74" fmla="*/ 375 w 392"/>
                        <a:gd name="T75" fmla="*/ 637 h 644"/>
                        <a:gd name="T76" fmla="*/ 370 w 392"/>
                        <a:gd name="T77" fmla="*/ 641 h 644"/>
                        <a:gd name="T78" fmla="*/ 362 w 392"/>
                        <a:gd name="T79" fmla="*/ 643 h 644"/>
                        <a:gd name="T80" fmla="*/ 355 w 392"/>
                        <a:gd name="T81" fmla="*/ 64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2" h="644">
                          <a:moveTo>
                            <a:pt x="355" y="644"/>
                          </a:moveTo>
                          <a:lnTo>
                            <a:pt x="37" y="644"/>
                          </a:lnTo>
                          <a:lnTo>
                            <a:pt x="37" y="644"/>
                          </a:lnTo>
                          <a:lnTo>
                            <a:pt x="29" y="643"/>
                          </a:lnTo>
                          <a:lnTo>
                            <a:pt x="22" y="641"/>
                          </a:lnTo>
                          <a:lnTo>
                            <a:pt x="16" y="637"/>
                          </a:lnTo>
                          <a:lnTo>
                            <a:pt x="11" y="633"/>
                          </a:lnTo>
                          <a:lnTo>
                            <a:pt x="7" y="628"/>
                          </a:lnTo>
                          <a:lnTo>
                            <a:pt x="3" y="622"/>
                          </a:lnTo>
                          <a:lnTo>
                            <a:pt x="1" y="615"/>
                          </a:lnTo>
                          <a:lnTo>
                            <a:pt x="0" y="607"/>
                          </a:lnTo>
                          <a:lnTo>
                            <a:pt x="0" y="37"/>
                          </a:lnTo>
                          <a:lnTo>
                            <a:pt x="0" y="37"/>
                          </a:lnTo>
                          <a:lnTo>
                            <a:pt x="1" y="30"/>
                          </a:lnTo>
                          <a:lnTo>
                            <a:pt x="3" y="22"/>
                          </a:lnTo>
                          <a:lnTo>
                            <a:pt x="7" y="17"/>
                          </a:lnTo>
                          <a:lnTo>
                            <a:pt x="11" y="11"/>
                          </a:lnTo>
                          <a:lnTo>
                            <a:pt x="16" y="7"/>
                          </a:lnTo>
                          <a:lnTo>
                            <a:pt x="22" y="3"/>
                          </a:lnTo>
                          <a:lnTo>
                            <a:pt x="29" y="1"/>
                          </a:lnTo>
                          <a:lnTo>
                            <a:pt x="37" y="0"/>
                          </a:lnTo>
                          <a:lnTo>
                            <a:pt x="355" y="0"/>
                          </a:lnTo>
                          <a:lnTo>
                            <a:pt x="355" y="0"/>
                          </a:lnTo>
                          <a:lnTo>
                            <a:pt x="362" y="1"/>
                          </a:lnTo>
                          <a:lnTo>
                            <a:pt x="370" y="3"/>
                          </a:lnTo>
                          <a:lnTo>
                            <a:pt x="375" y="7"/>
                          </a:lnTo>
                          <a:lnTo>
                            <a:pt x="381" y="11"/>
                          </a:lnTo>
                          <a:lnTo>
                            <a:pt x="385" y="17"/>
                          </a:lnTo>
                          <a:lnTo>
                            <a:pt x="389" y="22"/>
                          </a:lnTo>
                          <a:lnTo>
                            <a:pt x="391" y="30"/>
                          </a:lnTo>
                          <a:lnTo>
                            <a:pt x="392" y="37"/>
                          </a:lnTo>
                          <a:lnTo>
                            <a:pt x="392" y="607"/>
                          </a:lnTo>
                          <a:lnTo>
                            <a:pt x="392" y="607"/>
                          </a:lnTo>
                          <a:lnTo>
                            <a:pt x="391" y="615"/>
                          </a:lnTo>
                          <a:lnTo>
                            <a:pt x="389" y="622"/>
                          </a:lnTo>
                          <a:lnTo>
                            <a:pt x="385" y="628"/>
                          </a:lnTo>
                          <a:lnTo>
                            <a:pt x="381" y="633"/>
                          </a:lnTo>
                          <a:lnTo>
                            <a:pt x="375" y="637"/>
                          </a:lnTo>
                          <a:lnTo>
                            <a:pt x="370" y="641"/>
                          </a:lnTo>
                          <a:lnTo>
                            <a:pt x="362" y="643"/>
                          </a:lnTo>
                          <a:lnTo>
                            <a:pt x="355" y="64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1" name="Freeform 182"/>
                    <p:cNvSpPr>
                      <a:spLocks/>
                    </p:cNvSpPr>
                    <p:nvPr/>
                  </p:nvSpPr>
                  <p:spPr bwMode="auto">
                    <a:xfrm>
                      <a:off x="2402" y="894"/>
                      <a:ext cx="164" cy="290"/>
                    </a:xfrm>
                    <a:custGeom>
                      <a:avLst/>
                      <a:gdLst>
                        <a:gd name="T0" fmla="*/ 5 w 328"/>
                        <a:gd name="T1" fmla="*/ 0 h 580"/>
                        <a:gd name="T2" fmla="*/ 5 w 328"/>
                        <a:gd name="T3" fmla="*/ 0 h 580"/>
                        <a:gd name="T4" fmla="*/ 2 w 328"/>
                        <a:gd name="T5" fmla="*/ 1 h 580"/>
                        <a:gd name="T6" fmla="*/ 1 w 328"/>
                        <a:gd name="T7" fmla="*/ 1 h 580"/>
                        <a:gd name="T8" fmla="*/ 0 w 328"/>
                        <a:gd name="T9" fmla="*/ 4 h 580"/>
                        <a:gd name="T10" fmla="*/ 0 w 328"/>
                        <a:gd name="T11" fmla="*/ 5 h 580"/>
                        <a:gd name="T12" fmla="*/ 0 w 328"/>
                        <a:gd name="T13" fmla="*/ 575 h 580"/>
                        <a:gd name="T14" fmla="*/ 0 w 328"/>
                        <a:gd name="T15" fmla="*/ 575 h 580"/>
                        <a:gd name="T16" fmla="*/ 0 w 328"/>
                        <a:gd name="T17" fmla="*/ 578 h 580"/>
                        <a:gd name="T18" fmla="*/ 1 w 328"/>
                        <a:gd name="T19" fmla="*/ 579 h 580"/>
                        <a:gd name="T20" fmla="*/ 2 w 328"/>
                        <a:gd name="T21" fmla="*/ 580 h 580"/>
                        <a:gd name="T22" fmla="*/ 5 w 328"/>
                        <a:gd name="T23" fmla="*/ 580 h 580"/>
                        <a:gd name="T24" fmla="*/ 323 w 328"/>
                        <a:gd name="T25" fmla="*/ 580 h 580"/>
                        <a:gd name="T26" fmla="*/ 323 w 328"/>
                        <a:gd name="T27" fmla="*/ 580 h 580"/>
                        <a:gd name="T28" fmla="*/ 324 w 328"/>
                        <a:gd name="T29" fmla="*/ 580 h 580"/>
                        <a:gd name="T30" fmla="*/ 327 w 328"/>
                        <a:gd name="T31" fmla="*/ 579 h 580"/>
                        <a:gd name="T32" fmla="*/ 327 w 328"/>
                        <a:gd name="T33" fmla="*/ 578 h 580"/>
                        <a:gd name="T34" fmla="*/ 328 w 328"/>
                        <a:gd name="T35" fmla="*/ 575 h 580"/>
                        <a:gd name="T36" fmla="*/ 328 w 328"/>
                        <a:gd name="T37" fmla="*/ 5 h 580"/>
                        <a:gd name="T38" fmla="*/ 328 w 328"/>
                        <a:gd name="T39" fmla="*/ 5 h 580"/>
                        <a:gd name="T40" fmla="*/ 327 w 328"/>
                        <a:gd name="T41" fmla="*/ 4 h 580"/>
                        <a:gd name="T42" fmla="*/ 327 w 328"/>
                        <a:gd name="T43" fmla="*/ 1 h 580"/>
                        <a:gd name="T44" fmla="*/ 324 w 328"/>
                        <a:gd name="T45" fmla="*/ 1 h 580"/>
                        <a:gd name="T46" fmla="*/ 323 w 328"/>
                        <a:gd name="T47" fmla="*/ 0 h 580"/>
                        <a:gd name="T48" fmla="*/ 5 w 328"/>
                        <a:gd name="T49"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8" h="580">
                          <a:moveTo>
                            <a:pt x="5" y="0"/>
                          </a:moveTo>
                          <a:lnTo>
                            <a:pt x="5" y="0"/>
                          </a:lnTo>
                          <a:lnTo>
                            <a:pt x="2" y="1"/>
                          </a:lnTo>
                          <a:lnTo>
                            <a:pt x="1" y="1"/>
                          </a:lnTo>
                          <a:lnTo>
                            <a:pt x="0" y="4"/>
                          </a:lnTo>
                          <a:lnTo>
                            <a:pt x="0" y="5"/>
                          </a:lnTo>
                          <a:lnTo>
                            <a:pt x="0" y="575"/>
                          </a:lnTo>
                          <a:lnTo>
                            <a:pt x="0" y="575"/>
                          </a:lnTo>
                          <a:lnTo>
                            <a:pt x="0" y="578"/>
                          </a:lnTo>
                          <a:lnTo>
                            <a:pt x="1" y="579"/>
                          </a:lnTo>
                          <a:lnTo>
                            <a:pt x="2" y="580"/>
                          </a:lnTo>
                          <a:lnTo>
                            <a:pt x="5" y="580"/>
                          </a:lnTo>
                          <a:lnTo>
                            <a:pt x="323" y="580"/>
                          </a:lnTo>
                          <a:lnTo>
                            <a:pt x="323" y="580"/>
                          </a:lnTo>
                          <a:lnTo>
                            <a:pt x="324" y="580"/>
                          </a:lnTo>
                          <a:lnTo>
                            <a:pt x="327" y="579"/>
                          </a:lnTo>
                          <a:lnTo>
                            <a:pt x="327" y="578"/>
                          </a:lnTo>
                          <a:lnTo>
                            <a:pt x="328" y="575"/>
                          </a:lnTo>
                          <a:lnTo>
                            <a:pt x="328" y="5"/>
                          </a:lnTo>
                          <a:lnTo>
                            <a:pt x="328" y="5"/>
                          </a:lnTo>
                          <a:lnTo>
                            <a:pt x="327" y="4"/>
                          </a:lnTo>
                          <a:lnTo>
                            <a:pt x="327" y="1"/>
                          </a:lnTo>
                          <a:lnTo>
                            <a:pt x="324" y="1"/>
                          </a:lnTo>
                          <a:lnTo>
                            <a:pt x="323" y="0"/>
                          </a:lnTo>
                          <a:lnTo>
                            <a:pt x="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2" name="Freeform 183"/>
                    <p:cNvSpPr>
                      <a:spLocks noEditPoints="1"/>
                    </p:cNvSpPr>
                    <p:nvPr/>
                  </p:nvSpPr>
                  <p:spPr bwMode="auto">
                    <a:xfrm>
                      <a:off x="2416" y="935"/>
                      <a:ext cx="136" cy="204"/>
                    </a:xfrm>
                    <a:custGeom>
                      <a:avLst/>
                      <a:gdLst>
                        <a:gd name="T0" fmla="*/ 274 w 274"/>
                        <a:gd name="T1" fmla="*/ 407 h 407"/>
                        <a:gd name="T2" fmla="*/ 0 w 274"/>
                        <a:gd name="T3" fmla="*/ 407 h 407"/>
                        <a:gd name="T4" fmla="*/ 0 w 274"/>
                        <a:gd name="T5" fmla="*/ 0 h 407"/>
                        <a:gd name="T6" fmla="*/ 274 w 274"/>
                        <a:gd name="T7" fmla="*/ 0 h 407"/>
                        <a:gd name="T8" fmla="*/ 274 w 274"/>
                        <a:gd name="T9" fmla="*/ 407 h 407"/>
                        <a:gd name="T10" fmla="*/ 22 w 274"/>
                        <a:gd name="T11" fmla="*/ 385 h 407"/>
                        <a:gd name="T12" fmla="*/ 252 w 274"/>
                        <a:gd name="T13" fmla="*/ 385 h 407"/>
                        <a:gd name="T14" fmla="*/ 252 w 274"/>
                        <a:gd name="T15" fmla="*/ 21 h 407"/>
                        <a:gd name="T16" fmla="*/ 22 w 274"/>
                        <a:gd name="T17" fmla="*/ 21 h 407"/>
                        <a:gd name="T18" fmla="*/ 22 w 274"/>
                        <a:gd name="T19" fmla="*/ 38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407">
                          <a:moveTo>
                            <a:pt x="274" y="407"/>
                          </a:moveTo>
                          <a:lnTo>
                            <a:pt x="0" y="407"/>
                          </a:lnTo>
                          <a:lnTo>
                            <a:pt x="0" y="0"/>
                          </a:lnTo>
                          <a:lnTo>
                            <a:pt x="274" y="0"/>
                          </a:lnTo>
                          <a:lnTo>
                            <a:pt x="274" y="407"/>
                          </a:lnTo>
                          <a:close/>
                          <a:moveTo>
                            <a:pt x="22" y="385"/>
                          </a:moveTo>
                          <a:lnTo>
                            <a:pt x="252" y="385"/>
                          </a:lnTo>
                          <a:lnTo>
                            <a:pt x="252" y="21"/>
                          </a:lnTo>
                          <a:lnTo>
                            <a:pt x="22" y="21"/>
                          </a:lnTo>
                          <a:lnTo>
                            <a:pt x="22" y="385"/>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3" name="Freeform 184"/>
                    <p:cNvSpPr>
                      <a:spLocks/>
                    </p:cNvSpPr>
                    <p:nvPr/>
                  </p:nvSpPr>
                  <p:spPr bwMode="auto">
                    <a:xfrm>
                      <a:off x="2469" y="1148"/>
                      <a:ext cx="29" cy="29"/>
                    </a:xfrm>
                    <a:custGeom>
                      <a:avLst/>
                      <a:gdLst>
                        <a:gd name="T0" fmla="*/ 58 w 58"/>
                        <a:gd name="T1" fmla="*/ 29 h 58"/>
                        <a:gd name="T2" fmla="*/ 58 w 58"/>
                        <a:gd name="T3" fmla="*/ 29 h 58"/>
                        <a:gd name="T4" fmla="*/ 58 w 58"/>
                        <a:gd name="T5" fmla="*/ 36 h 58"/>
                        <a:gd name="T6" fmla="*/ 57 w 58"/>
                        <a:gd name="T7" fmla="*/ 41 h 58"/>
                        <a:gd name="T8" fmla="*/ 54 w 58"/>
                        <a:gd name="T9" fmla="*/ 45 h 58"/>
                        <a:gd name="T10" fmla="*/ 50 w 58"/>
                        <a:gd name="T11" fmla="*/ 50 h 58"/>
                        <a:gd name="T12" fmla="*/ 46 w 58"/>
                        <a:gd name="T13" fmla="*/ 53 h 58"/>
                        <a:gd name="T14" fmla="*/ 41 w 58"/>
                        <a:gd name="T15" fmla="*/ 55 h 58"/>
                        <a:gd name="T16" fmla="*/ 36 w 58"/>
                        <a:gd name="T17" fmla="*/ 58 h 58"/>
                        <a:gd name="T18" fmla="*/ 29 w 58"/>
                        <a:gd name="T19" fmla="*/ 58 h 58"/>
                        <a:gd name="T20" fmla="*/ 29 w 58"/>
                        <a:gd name="T21" fmla="*/ 58 h 58"/>
                        <a:gd name="T22" fmla="*/ 24 w 58"/>
                        <a:gd name="T23" fmla="*/ 58 h 58"/>
                        <a:gd name="T24" fmla="*/ 19 w 58"/>
                        <a:gd name="T25" fmla="*/ 55 h 58"/>
                        <a:gd name="T26" fmla="*/ 14 w 58"/>
                        <a:gd name="T27" fmla="*/ 53 h 58"/>
                        <a:gd name="T28" fmla="*/ 10 w 58"/>
                        <a:gd name="T29" fmla="*/ 50 h 58"/>
                        <a:gd name="T30" fmla="*/ 6 w 58"/>
                        <a:gd name="T31" fmla="*/ 45 h 58"/>
                        <a:gd name="T32" fmla="*/ 3 w 58"/>
                        <a:gd name="T33" fmla="*/ 41 h 58"/>
                        <a:gd name="T34" fmla="*/ 2 w 58"/>
                        <a:gd name="T35" fmla="*/ 36 h 58"/>
                        <a:gd name="T36" fmla="*/ 0 w 58"/>
                        <a:gd name="T37" fmla="*/ 29 h 58"/>
                        <a:gd name="T38" fmla="*/ 0 w 58"/>
                        <a:gd name="T39" fmla="*/ 29 h 58"/>
                        <a:gd name="T40" fmla="*/ 2 w 58"/>
                        <a:gd name="T41" fmla="*/ 24 h 58"/>
                        <a:gd name="T42" fmla="*/ 3 w 58"/>
                        <a:gd name="T43" fmla="*/ 18 h 58"/>
                        <a:gd name="T44" fmla="*/ 6 w 58"/>
                        <a:gd name="T45" fmla="*/ 13 h 58"/>
                        <a:gd name="T46" fmla="*/ 10 w 58"/>
                        <a:gd name="T47" fmla="*/ 9 h 58"/>
                        <a:gd name="T48" fmla="*/ 14 w 58"/>
                        <a:gd name="T49" fmla="*/ 5 h 58"/>
                        <a:gd name="T50" fmla="*/ 19 w 58"/>
                        <a:gd name="T51" fmla="*/ 3 h 58"/>
                        <a:gd name="T52" fmla="*/ 24 w 58"/>
                        <a:gd name="T53" fmla="*/ 1 h 58"/>
                        <a:gd name="T54" fmla="*/ 29 w 58"/>
                        <a:gd name="T55" fmla="*/ 0 h 58"/>
                        <a:gd name="T56" fmla="*/ 29 w 58"/>
                        <a:gd name="T57" fmla="*/ 0 h 58"/>
                        <a:gd name="T58" fmla="*/ 36 w 58"/>
                        <a:gd name="T59" fmla="*/ 1 h 58"/>
                        <a:gd name="T60" fmla="*/ 41 w 58"/>
                        <a:gd name="T61" fmla="*/ 3 h 58"/>
                        <a:gd name="T62" fmla="*/ 46 w 58"/>
                        <a:gd name="T63" fmla="*/ 5 h 58"/>
                        <a:gd name="T64" fmla="*/ 50 w 58"/>
                        <a:gd name="T65" fmla="*/ 9 h 58"/>
                        <a:gd name="T66" fmla="*/ 54 w 58"/>
                        <a:gd name="T67" fmla="*/ 13 h 58"/>
                        <a:gd name="T68" fmla="*/ 57 w 58"/>
                        <a:gd name="T69" fmla="*/ 18 h 58"/>
                        <a:gd name="T70" fmla="*/ 58 w 58"/>
                        <a:gd name="T71" fmla="*/ 24 h 58"/>
                        <a:gd name="T72" fmla="*/ 58 w 58"/>
                        <a:gd name="T7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58">
                          <a:moveTo>
                            <a:pt x="58" y="29"/>
                          </a:moveTo>
                          <a:lnTo>
                            <a:pt x="58" y="29"/>
                          </a:lnTo>
                          <a:lnTo>
                            <a:pt x="58" y="36"/>
                          </a:lnTo>
                          <a:lnTo>
                            <a:pt x="57" y="41"/>
                          </a:lnTo>
                          <a:lnTo>
                            <a:pt x="54" y="45"/>
                          </a:lnTo>
                          <a:lnTo>
                            <a:pt x="50" y="50"/>
                          </a:lnTo>
                          <a:lnTo>
                            <a:pt x="46" y="53"/>
                          </a:lnTo>
                          <a:lnTo>
                            <a:pt x="41" y="55"/>
                          </a:lnTo>
                          <a:lnTo>
                            <a:pt x="36" y="58"/>
                          </a:lnTo>
                          <a:lnTo>
                            <a:pt x="29" y="58"/>
                          </a:lnTo>
                          <a:lnTo>
                            <a:pt x="29" y="58"/>
                          </a:lnTo>
                          <a:lnTo>
                            <a:pt x="24" y="58"/>
                          </a:lnTo>
                          <a:lnTo>
                            <a:pt x="19" y="55"/>
                          </a:lnTo>
                          <a:lnTo>
                            <a:pt x="14" y="53"/>
                          </a:lnTo>
                          <a:lnTo>
                            <a:pt x="10" y="50"/>
                          </a:lnTo>
                          <a:lnTo>
                            <a:pt x="6" y="45"/>
                          </a:lnTo>
                          <a:lnTo>
                            <a:pt x="3" y="41"/>
                          </a:lnTo>
                          <a:lnTo>
                            <a:pt x="2" y="36"/>
                          </a:lnTo>
                          <a:lnTo>
                            <a:pt x="0" y="29"/>
                          </a:lnTo>
                          <a:lnTo>
                            <a:pt x="0" y="29"/>
                          </a:lnTo>
                          <a:lnTo>
                            <a:pt x="2" y="24"/>
                          </a:lnTo>
                          <a:lnTo>
                            <a:pt x="3" y="18"/>
                          </a:lnTo>
                          <a:lnTo>
                            <a:pt x="6" y="13"/>
                          </a:lnTo>
                          <a:lnTo>
                            <a:pt x="10" y="9"/>
                          </a:lnTo>
                          <a:lnTo>
                            <a:pt x="14" y="5"/>
                          </a:lnTo>
                          <a:lnTo>
                            <a:pt x="19" y="3"/>
                          </a:lnTo>
                          <a:lnTo>
                            <a:pt x="24" y="1"/>
                          </a:lnTo>
                          <a:lnTo>
                            <a:pt x="29" y="0"/>
                          </a:lnTo>
                          <a:lnTo>
                            <a:pt x="29" y="0"/>
                          </a:lnTo>
                          <a:lnTo>
                            <a:pt x="36" y="1"/>
                          </a:lnTo>
                          <a:lnTo>
                            <a:pt x="41" y="3"/>
                          </a:lnTo>
                          <a:lnTo>
                            <a:pt x="46" y="5"/>
                          </a:lnTo>
                          <a:lnTo>
                            <a:pt x="50" y="9"/>
                          </a:lnTo>
                          <a:lnTo>
                            <a:pt x="54" y="13"/>
                          </a:lnTo>
                          <a:lnTo>
                            <a:pt x="57" y="18"/>
                          </a:lnTo>
                          <a:lnTo>
                            <a:pt x="58" y="24"/>
                          </a:lnTo>
                          <a:lnTo>
                            <a:pt x="58" y="29"/>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4" name="Freeform 185"/>
                    <p:cNvSpPr>
                      <a:spLocks/>
                    </p:cNvSpPr>
                    <p:nvPr/>
                  </p:nvSpPr>
                  <p:spPr bwMode="auto">
                    <a:xfrm>
                      <a:off x="2469" y="1148"/>
                      <a:ext cx="29" cy="29"/>
                    </a:xfrm>
                    <a:custGeom>
                      <a:avLst/>
                      <a:gdLst>
                        <a:gd name="T0" fmla="*/ 58 w 58"/>
                        <a:gd name="T1" fmla="*/ 29 h 58"/>
                        <a:gd name="T2" fmla="*/ 58 w 58"/>
                        <a:gd name="T3" fmla="*/ 29 h 58"/>
                        <a:gd name="T4" fmla="*/ 58 w 58"/>
                        <a:gd name="T5" fmla="*/ 36 h 58"/>
                        <a:gd name="T6" fmla="*/ 57 w 58"/>
                        <a:gd name="T7" fmla="*/ 41 h 58"/>
                        <a:gd name="T8" fmla="*/ 54 w 58"/>
                        <a:gd name="T9" fmla="*/ 45 h 58"/>
                        <a:gd name="T10" fmla="*/ 50 w 58"/>
                        <a:gd name="T11" fmla="*/ 50 h 58"/>
                        <a:gd name="T12" fmla="*/ 46 w 58"/>
                        <a:gd name="T13" fmla="*/ 53 h 58"/>
                        <a:gd name="T14" fmla="*/ 41 w 58"/>
                        <a:gd name="T15" fmla="*/ 55 h 58"/>
                        <a:gd name="T16" fmla="*/ 36 w 58"/>
                        <a:gd name="T17" fmla="*/ 58 h 58"/>
                        <a:gd name="T18" fmla="*/ 29 w 58"/>
                        <a:gd name="T19" fmla="*/ 58 h 58"/>
                        <a:gd name="T20" fmla="*/ 29 w 58"/>
                        <a:gd name="T21" fmla="*/ 58 h 58"/>
                        <a:gd name="T22" fmla="*/ 24 w 58"/>
                        <a:gd name="T23" fmla="*/ 58 h 58"/>
                        <a:gd name="T24" fmla="*/ 19 w 58"/>
                        <a:gd name="T25" fmla="*/ 55 h 58"/>
                        <a:gd name="T26" fmla="*/ 14 w 58"/>
                        <a:gd name="T27" fmla="*/ 53 h 58"/>
                        <a:gd name="T28" fmla="*/ 10 w 58"/>
                        <a:gd name="T29" fmla="*/ 50 h 58"/>
                        <a:gd name="T30" fmla="*/ 6 w 58"/>
                        <a:gd name="T31" fmla="*/ 45 h 58"/>
                        <a:gd name="T32" fmla="*/ 3 w 58"/>
                        <a:gd name="T33" fmla="*/ 41 h 58"/>
                        <a:gd name="T34" fmla="*/ 2 w 58"/>
                        <a:gd name="T35" fmla="*/ 36 h 58"/>
                        <a:gd name="T36" fmla="*/ 0 w 58"/>
                        <a:gd name="T37" fmla="*/ 29 h 58"/>
                        <a:gd name="T38" fmla="*/ 0 w 58"/>
                        <a:gd name="T39" fmla="*/ 29 h 58"/>
                        <a:gd name="T40" fmla="*/ 2 w 58"/>
                        <a:gd name="T41" fmla="*/ 24 h 58"/>
                        <a:gd name="T42" fmla="*/ 3 w 58"/>
                        <a:gd name="T43" fmla="*/ 18 h 58"/>
                        <a:gd name="T44" fmla="*/ 6 w 58"/>
                        <a:gd name="T45" fmla="*/ 13 h 58"/>
                        <a:gd name="T46" fmla="*/ 10 w 58"/>
                        <a:gd name="T47" fmla="*/ 9 h 58"/>
                        <a:gd name="T48" fmla="*/ 14 w 58"/>
                        <a:gd name="T49" fmla="*/ 5 h 58"/>
                        <a:gd name="T50" fmla="*/ 19 w 58"/>
                        <a:gd name="T51" fmla="*/ 3 h 58"/>
                        <a:gd name="T52" fmla="*/ 24 w 58"/>
                        <a:gd name="T53" fmla="*/ 1 h 58"/>
                        <a:gd name="T54" fmla="*/ 29 w 58"/>
                        <a:gd name="T55" fmla="*/ 0 h 58"/>
                        <a:gd name="T56" fmla="*/ 29 w 58"/>
                        <a:gd name="T57" fmla="*/ 0 h 58"/>
                        <a:gd name="T58" fmla="*/ 36 w 58"/>
                        <a:gd name="T59" fmla="*/ 1 h 58"/>
                        <a:gd name="T60" fmla="*/ 41 w 58"/>
                        <a:gd name="T61" fmla="*/ 3 h 58"/>
                        <a:gd name="T62" fmla="*/ 46 w 58"/>
                        <a:gd name="T63" fmla="*/ 5 h 58"/>
                        <a:gd name="T64" fmla="*/ 50 w 58"/>
                        <a:gd name="T65" fmla="*/ 9 h 58"/>
                        <a:gd name="T66" fmla="*/ 54 w 58"/>
                        <a:gd name="T67" fmla="*/ 13 h 58"/>
                        <a:gd name="T68" fmla="*/ 57 w 58"/>
                        <a:gd name="T69" fmla="*/ 18 h 58"/>
                        <a:gd name="T70" fmla="*/ 58 w 58"/>
                        <a:gd name="T71" fmla="*/ 24 h 58"/>
                        <a:gd name="T72" fmla="*/ 58 w 58"/>
                        <a:gd name="T7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58">
                          <a:moveTo>
                            <a:pt x="58" y="29"/>
                          </a:moveTo>
                          <a:lnTo>
                            <a:pt x="58" y="29"/>
                          </a:lnTo>
                          <a:lnTo>
                            <a:pt x="58" y="36"/>
                          </a:lnTo>
                          <a:lnTo>
                            <a:pt x="57" y="41"/>
                          </a:lnTo>
                          <a:lnTo>
                            <a:pt x="54" y="45"/>
                          </a:lnTo>
                          <a:lnTo>
                            <a:pt x="50" y="50"/>
                          </a:lnTo>
                          <a:lnTo>
                            <a:pt x="46" y="53"/>
                          </a:lnTo>
                          <a:lnTo>
                            <a:pt x="41" y="55"/>
                          </a:lnTo>
                          <a:lnTo>
                            <a:pt x="36" y="58"/>
                          </a:lnTo>
                          <a:lnTo>
                            <a:pt x="29" y="58"/>
                          </a:lnTo>
                          <a:lnTo>
                            <a:pt x="29" y="58"/>
                          </a:lnTo>
                          <a:lnTo>
                            <a:pt x="24" y="58"/>
                          </a:lnTo>
                          <a:lnTo>
                            <a:pt x="19" y="55"/>
                          </a:lnTo>
                          <a:lnTo>
                            <a:pt x="14" y="53"/>
                          </a:lnTo>
                          <a:lnTo>
                            <a:pt x="10" y="50"/>
                          </a:lnTo>
                          <a:lnTo>
                            <a:pt x="6" y="45"/>
                          </a:lnTo>
                          <a:lnTo>
                            <a:pt x="3" y="41"/>
                          </a:lnTo>
                          <a:lnTo>
                            <a:pt x="2" y="36"/>
                          </a:lnTo>
                          <a:lnTo>
                            <a:pt x="0" y="29"/>
                          </a:lnTo>
                          <a:lnTo>
                            <a:pt x="0" y="29"/>
                          </a:lnTo>
                          <a:lnTo>
                            <a:pt x="2" y="24"/>
                          </a:lnTo>
                          <a:lnTo>
                            <a:pt x="3" y="18"/>
                          </a:lnTo>
                          <a:lnTo>
                            <a:pt x="6" y="13"/>
                          </a:lnTo>
                          <a:lnTo>
                            <a:pt x="10" y="9"/>
                          </a:lnTo>
                          <a:lnTo>
                            <a:pt x="14" y="5"/>
                          </a:lnTo>
                          <a:lnTo>
                            <a:pt x="19" y="3"/>
                          </a:lnTo>
                          <a:lnTo>
                            <a:pt x="24" y="1"/>
                          </a:lnTo>
                          <a:lnTo>
                            <a:pt x="29" y="0"/>
                          </a:lnTo>
                          <a:lnTo>
                            <a:pt x="29" y="0"/>
                          </a:lnTo>
                          <a:lnTo>
                            <a:pt x="36" y="1"/>
                          </a:lnTo>
                          <a:lnTo>
                            <a:pt x="41" y="3"/>
                          </a:lnTo>
                          <a:lnTo>
                            <a:pt x="46" y="5"/>
                          </a:lnTo>
                          <a:lnTo>
                            <a:pt x="50" y="9"/>
                          </a:lnTo>
                          <a:lnTo>
                            <a:pt x="54" y="13"/>
                          </a:lnTo>
                          <a:lnTo>
                            <a:pt x="57" y="18"/>
                          </a:lnTo>
                          <a:lnTo>
                            <a:pt x="58" y="24"/>
                          </a:lnTo>
                          <a:lnTo>
                            <a:pt x="58" y="2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5" name="Freeform 186"/>
                    <p:cNvSpPr>
                      <a:spLocks/>
                    </p:cNvSpPr>
                    <p:nvPr/>
                  </p:nvSpPr>
                  <p:spPr bwMode="auto">
                    <a:xfrm>
                      <a:off x="2453" y="912"/>
                      <a:ext cx="62" cy="11"/>
                    </a:xfrm>
                    <a:custGeom>
                      <a:avLst/>
                      <a:gdLst>
                        <a:gd name="T0" fmla="*/ 114 w 124"/>
                        <a:gd name="T1" fmla="*/ 22 h 22"/>
                        <a:gd name="T2" fmla="*/ 11 w 124"/>
                        <a:gd name="T3" fmla="*/ 22 h 22"/>
                        <a:gd name="T4" fmla="*/ 11 w 124"/>
                        <a:gd name="T5" fmla="*/ 22 h 22"/>
                        <a:gd name="T6" fmla="*/ 7 w 124"/>
                        <a:gd name="T7" fmla="*/ 22 h 22"/>
                        <a:gd name="T8" fmla="*/ 4 w 124"/>
                        <a:gd name="T9" fmla="*/ 19 h 22"/>
                        <a:gd name="T10" fmla="*/ 2 w 124"/>
                        <a:gd name="T11" fmla="*/ 15 h 22"/>
                        <a:gd name="T12" fmla="*/ 0 w 124"/>
                        <a:gd name="T13" fmla="*/ 11 h 22"/>
                        <a:gd name="T14" fmla="*/ 0 w 124"/>
                        <a:gd name="T15" fmla="*/ 11 h 22"/>
                        <a:gd name="T16" fmla="*/ 2 w 124"/>
                        <a:gd name="T17" fmla="*/ 7 h 22"/>
                        <a:gd name="T18" fmla="*/ 4 w 124"/>
                        <a:gd name="T19" fmla="*/ 4 h 22"/>
                        <a:gd name="T20" fmla="*/ 7 w 124"/>
                        <a:gd name="T21" fmla="*/ 2 h 22"/>
                        <a:gd name="T22" fmla="*/ 11 w 124"/>
                        <a:gd name="T23" fmla="*/ 0 h 22"/>
                        <a:gd name="T24" fmla="*/ 114 w 124"/>
                        <a:gd name="T25" fmla="*/ 0 h 22"/>
                        <a:gd name="T26" fmla="*/ 114 w 124"/>
                        <a:gd name="T27" fmla="*/ 0 h 22"/>
                        <a:gd name="T28" fmla="*/ 118 w 124"/>
                        <a:gd name="T29" fmla="*/ 2 h 22"/>
                        <a:gd name="T30" fmla="*/ 122 w 124"/>
                        <a:gd name="T31" fmla="*/ 4 h 22"/>
                        <a:gd name="T32" fmla="*/ 124 w 124"/>
                        <a:gd name="T33" fmla="*/ 7 h 22"/>
                        <a:gd name="T34" fmla="*/ 124 w 124"/>
                        <a:gd name="T35" fmla="*/ 11 h 22"/>
                        <a:gd name="T36" fmla="*/ 124 w 124"/>
                        <a:gd name="T37" fmla="*/ 11 h 22"/>
                        <a:gd name="T38" fmla="*/ 124 w 124"/>
                        <a:gd name="T39" fmla="*/ 15 h 22"/>
                        <a:gd name="T40" fmla="*/ 122 w 124"/>
                        <a:gd name="T41" fmla="*/ 19 h 22"/>
                        <a:gd name="T42" fmla="*/ 118 w 124"/>
                        <a:gd name="T43" fmla="*/ 22 h 22"/>
                        <a:gd name="T44" fmla="*/ 114 w 124"/>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22">
                          <a:moveTo>
                            <a:pt x="114" y="22"/>
                          </a:moveTo>
                          <a:lnTo>
                            <a:pt x="11" y="22"/>
                          </a:lnTo>
                          <a:lnTo>
                            <a:pt x="11" y="22"/>
                          </a:lnTo>
                          <a:lnTo>
                            <a:pt x="7" y="22"/>
                          </a:lnTo>
                          <a:lnTo>
                            <a:pt x="4" y="19"/>
                          </a:lnTo>
                          <a:lnTo>
                            <a:pt x="2" y="15"/>
                          </a:lnTo>
                          <a:lnTo>
                            <a:pt x="0" y="11"/>
                          </a:lnTo>
                          <a:lnTo>
                            <a:pt x="0" y="11"/>
                          </a:lnTo>
                          <a:lnTo>
                            <a:pt x="2" y="7"/>
                          </a:lnTo>
                          <a:lnTo>
                            <a:pt x="4" y="4"/>
                          </a:lnTo>
                          <a:lnTo>
                            <a:pt x="7" y="2"/>
                          </a:lnTo>
                          <a:lnTo>
                            <a:pt x="11" y="0"/>
                          </a:lnTo>
                          <a:lnTo>
                            <a:pt x="114" y="0"/>
                          </a:lnTo>
                          <a:lnTo>
                            <a:pt x="114" y="0"/>
                          </a:lnTo>
                          <a:lnTo>
                            <a:pt x="118" y="2"/>
                          </a:lnTo>
                          <a:lnTo>
                            <a:pt x="122" y="4"/>
                          </a:lnTo>
                          <a:lnTo>
                            <a:pt x="124" y="7"/>
                          </a:lnTo>
                          <a:lnTo>
                            <a:pt x="124" y="11"/>
                          </a:lnTo>
                          <a:lnTo>
                            <a:pt x="124" y="11"/>
                          </a:lnTo>
                          <a:lnTo>
                            <a:pt x="124" y="15"/>
                          </a:lnTo>
                          <a:lnTo>
                            <a:pt x="122" y="19"/>
                          </a:lnTo>
                          <a:lnTo>
                            <a:pt x="118" y="22"/>
                          </a:lnTo>
                          <a:lnTo>
                            <a:pt x="114" y="22"/>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6" name="Freeform 187"/>
                    <p:cNvSpPr>
                      <a:spLocks/>
                    </p:cNvSpPr>
                    <p:nvPr/>
                  </p:nvSpPr>
                  <p:spPr bwMode="auto">
                    <a:xfrm>
                      <a:off x="2453" y="912"/>
                      <a:ext cx="62" cy="11"/>
                    </a:xfrm>
                    <a:custGeom>
                      <a:avLst/>
                      <a:gdLst>
                        <a:gd name="T0" fmla="*/ 114 w 124"/>
                        <a:gd name="T1" fmla="*/ 22 h 22"/>
                        <a:gd name="T2" fmla="*/ 11 w 124"/>
                        <a:gd name="T3" fmla="*/ 22 h 22"/>
                        <a:gd name="T4" fmla="*/ 11 w 124"/>
                        <a:gd name="T5" fmla="*/ 22 h 22"/>
                        <a:gd name="T6" fmla="*/ 7 w 124"/>
                        <a:gd name="T7" fmla="*/ 22 h 22"/>
                        <a:gd name="T8" fmla="*/ 4 w 124"/>
                        <a:gd name="T9" fmla="*/ 19 h 22"/>
                        <a:gd name="T10" fmla="*/ 2 w 124"/>
                        <a:gd name="T11" fmla="*/ 15 h 22"/>
                        <a:gd name="T12" fmla="*/ 0 w 124"/>
                        <a:gd name="T13" fmla="*/ 11 h 22"/>
                        <a:gd name="T14" fmla="*/ 0 w 124"/>
                        <a:gd name="T15" fmla="*/ 11 h 22"/>
                        <a:gd name="T16" fmla="*/ 2 w 124"/>
                        <a:gd name="T17" fmla="*/ 7 h 22"/>
                        <a:gd name="T18" fmla="*/ 4 w 124"/>
                        <a:gd name="T19" fmla="*/ 4 h 22"/>
                        <a:gd name="T20" fmla="*/ 7 w 124"/>
                        <a:gd name="T21" fmla="*/ 2 h 22"/>
                        <a:gd name="T22" fmla="*/ 11 w 124"/>
                        <a:gd name="T23" fmla="*/ 0 h 22"/>
                        <a:gd name="T24" fmla="*/ 114 w 124"/>
                        <a:gd name="T25" fmla="*/ 0 h 22"/>
                        <a:gd name="T26" fmla="*/ 114 w 124"/>
                        <a:gd name="T27" fmla="*/ 0 h 22"/>
                        <a:gd name="T28" fmla="*/ 118 w 124"/>
                        <a:gd name="T29" fmla="*/ 2 h 22"/>
                        <a:gd name="T30" fmla="*/ 122 w 124"/>
                        <a:gd name="T31" fmla="*/ 4 h 22"/>
                        <a:gd name="T32" fmla="*/ 124 w 124"/>
                        <a:gd name="T33" fmla="*/ 7 h 22"/>
                        <a:gd name="T34" fmla="*/ 124 w 124"/>
                        <a:gd name="T35" fmla="*/ 11 h 22"/>
                        <a:gd name="T36" fmla="*/ 124 w 124"/>
                        <a:gd name="T37" fmla="*/ 11 h 22"/>
                        <a:gd name="T38" fmla="*/ 124 w 124"/>
                        <a:gd name="T39" fmla="*/ 15 h 22"/>
                        <a:gd name="T40" fmla="*/ 122 w 124"/>
                        <a:gd name="T41" fmla="*/ 19 h 22"/>
                        <a:gd name="T42" fmla="*/ 118 w 124"/>
                        <a:gd name="T43" fmla="*/ 22 h 22"/>
                        <a:gd name="T44" fmla="*/ 114 w 124"/>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22">
                          <a:moveTo>
                            <a:pt x="114" y="22"/>
                          </a:moveTo>
                          <a:lnTo>
                            <a:pt x="11" y="22"/>
                          </a:lnTo>
                          <a:lnTo>
                            <a:pt x="11" y="22"/>
                          </a:lnTo>
                          <a:lnTo>
                            <a:pt x="7" y="22"/>
                          </a:lnTo>
                          <a:lnTo>
                            <a:pt x="4" y="19"/>
                          </a:lnTo>
                          <a:lnTo>
                            <a:pt x="2" y="15"/>
                          </a:lnTo>
                          <a:lnTo>
                            <a:pt x="0" y="11"/>
                          </a:lnTo>
                          <a:lnTo>
                            <a:pt x="0" y="11"/>
                          </a:lnTo>
                          <a:lnTo>
                            <a:pt x="2" y="7"/>
                          </a:lnTo>
                          <a:lnTo>
                            <a:pt x="4" y="4"/>
                          </a:lnTo>
                          <a:lnTo>
                            <a:pt x="7" y="2"/>
                          </a:lnTo>
                          <a:lnTo>
                            <a:pt x="11" y="0"/>
                          </a:lnTo>
                          <a:lnTo>
                            <a:pt x="114" y="0"/>
                          </a:lnTo>
                          <a:lnTo>
                            <a:pt x="114" y="0"/>
                          </a:lnTo>
                          <a:lnTo>
                            <a:pt x="118" y="2"/>
                          </a:lnTo>
                          <a:lnTo>
                            <a:pt x="122" y="4"/>
                          </a:lnTo>
                          <a:lnTo>
                            <a:pt x="124" y="7"/>
                          </a:lnTo>
                          <a:lnTo>
                            <a:pt x="124" y="11"/>
                          </a:lnTo>
                          <a:lnTo>
                            <a:pt x="124" y="11"/>
                          </a:lnTo>
                          <a:lnTo>
                            <a:pt x="124" y="15"/>
                          </a:lnTo>
                          <a:lnTo>
                            <a:pt x="122" y="19"/>
                          </a:lnTo>
                          <a:lnTo>
                            <a:pt x="118" y="22"/>
                          </a:lnTo>
                          <a:lnTo>
                            <a:pt x="114" y="2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grpSp>
            <p:sp>
              <p:nvSpPr>
                <p:cNvPr id="173" name="Rectangle 127"/>
                <p:cNvSpPr>
                  <a:spLocks noChangeArrowheads="1"/>
                </p:cNvSpPr>
                <p:nvPr/>
              </p:nvSpPr>
              <p:spPr bwMode="auto">
                <a:xfrm>
                  <a:off x="514807" y="4864997"/>
                  <a:ext cx="538234" cy="254578"/>
                </a:xfrm>
                <a:prstGeom prst="rect">
                  <a:avLst/>
                </a:prstGeom>
                <a:noFill/>
                <a:ln w="9525">
                  <a:noFill/>
                  <a:miter lim="800000"/>
                  <a:headEnd/>
                  <a:tailEnd/>
                </a:ln>
              </p:spPr>
              <p:txBody>
                <a:bodyPr wrap="none">
                  <a:spAutoFit/>
                </a:bodyPr>
                <a:lstStyle/>
                <a:p>
                  <a:pPr algn="ctr">
                    <a:lnSpc>
                      <a:spcPct val="90000"/>
                    </a:lnSpc>
                    <a:spcBef>
                      <a:spcPts val="400"/>
                    </a:spcBef>
                  </a:pPr>
                  <a:r>
                    <a:rPr lang="en-US" sz="800" b="1" kern="0" dirty="0">
                      <a:solidFill>
                        <a:srgbClr val="404040"/>
                      </a:solidFill>
                    </a:rPr>
                    <a:t>Users</a:t>
                  </a:r>
                  <a:endParaRPr lang="en-US" sz="1000" b="1" kern="0" dirty="0">
                    <a:solidFill>
                      <a:srgbClr val="404040"/>
                    </a:solidFill>
                  </a:endParaRPr>
                </a:p>
              </p:txBody>
            </p:sp>
          </p:grpSp>
          <p:grpSp>
            <p:nvGrpSpPr>
              <p:cNvPr id="154" name="Group 153"/>
              <p:cNvGrpSpPr/>
              <p:nvPr/>
            </p:nvGrpSpPr>
            <p:grpSpPr>
              <a:xfrm>
                <a:off x="930897" y="4224399"/>
                <a:ext cx="940159" cy="1110308"/>
                <a:chOff x="1012112" y="4333123"/>
                <a:chExt cx="940159" cy="1110308"/>
              </a:xfrm>
            </p:grpSpPr>
            <p:sp>
              <p:nvSpPr>
                <p:cNvPr id="155" name="Rectangle 127"/>
                <p:cNvSpPr>
                  <a:spLocks noChangeArrowheads="1"/>
                </p:cNvSpPr>
                <p:nvPr/>
              </p:nvSpPr>
              <p:spPr bwMode="auto">
                <a:xfrm>
                  <a:off x="1012112" y="4864997"/>
                  <a:ext cx="940159" cy="578434"/>
                </a:xfrm>
                <a:prstGeom prst="rect">
                  <a:avLst/>
                </a:prstGeom>
                <a:noFill/>
                <a:ln w="9525">
                  <a:noFill/>
                  <a:miter lim="800000"/>
                  <a:headEnd/>
                  <a:tailEnd/>
                </a:ln>
              </p:spPr>
              <p:txBody>
                <a:bodyPr wrap="square">
                  <a:spAutoFit/>
                </a:bodyPr>
                <a:lstStyle/>
                <a:p>
                  <a:pPr algn="ctr"/>
                  <a:r>
                    <a:rPr lang="en-US" sz="800" b="1" kern="0" dirty="0">
                      <a:solidFill>
                        <a:srgbClr val="404040"/>
                      </a:solidFill>
                    </a:rPr>
                    <a:t>On-Premise or Cloud</a:t>
                  </a:r>
                </a:p>
                <a:p>
                  <a:pPr algn="ctr"/>
                  <a:r>
                    <a:rPr lang="en-US" sz="800" b="1" kern="0" dirty="0">
                      <a:solidFill>
                        <a:srgbClr val="404040"/>
                      </a:solidFill>
                    </a:rPr>
                    <a:t>Email Server</a:t>
                  </a:r>
                </a:p>
              </p:txBody>
            </p:sp>
            <p:grpSp>
              <p:nvGrpSpPr>
                <p:cNvPr id="156" name="Group 155"/>
                <p:cNvGrpSpPr/>
                <p:nvPr/>
              </p:nvGrpSpPr>
              <p:grpSpPr>
                <a:xfrm>
                  <a:off x="1315469" y="4333123"/>
                  <a:ext cx="332451" cy="510323"/>
                  <a:chOff x="1560605" y="5238862"/>
                  <a:chExt cx="395195" cy="606638"/>
                </a:xfrm>
              </p:grpSpPr>
              <p:grpSp>
                <p:nvGrpSpPr>
                  <p:cNvPr id="157" name="Group 190"/>
                  <p:cNvGrpSpPr>
                    <a:grpSpLocks noChangeAspect="1"/>
                  </p:cNvGrpSpPr>
                  <p:nvPr/>
                </p:nvGrpSpPr>
                <p:grpSpPr bwMode="auto">
                  <a:xfrm>
                    <a:off x="1560605" y="5238862"/>
                    <a:ext cx="304800" cy="606638"/>
                    <a:chOff x="1609" y="1589"/>
                    <a:chExt cx="206" cy="410"/>
                  </a:xfrm>
                </p:grpSpPr>
                <p:sp>
                  <p:nvSpPr>
                    <p:cNvPr id="161" name="AutoShape 189"/>
                    <p:cNvSpPr>
                      <a:spLocks noChangeAspect="1" noChangeArrowheads="1" noTextEdit="1"/>
                    </p:cNvSpPr>
                    <p:nvPr/>
                  </p:nvSpPr>
                  <p:spPr bwMode="auto">
                    <a:xfrm>
                      <a:off x="1609" y="1589"/>
                      <a:ext cx="206" cy="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62" name="Rectangle 191"/>
                    <p:cNvSpPr>
                      <a:spLocks noChangeArrowheads="1"/>
                    </p:cNvSpPr>
                    <p:nvPr/>
                  </p:nvSpPr>
                  <p:spPr bwMode="auto">
                    <a:xfrm>
                      <a:off x="1620" y="1617"/>
                      <a:ext cx="187" cy="37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63" name="Freeform 192"/>
                    <p:cNvSpPr>
                      <a:spLocks noEditPoints="1"/>
                    </p:cNvSpPr>
                    <p:nvPr/>
                  </p:nvSpPr>
                  <p:spPr bwMode="auto">
                    <a:xfrm>
                      <a:off x="1609" y="1589"/>
                      <a:ext cx="206" cy="410"/>
                    </a:xfrm>
                    <a:custGeom>
                      <a:avLst/>
                      <a:gdLst>
                        <a:gd name="T0" fmla="*/ 24 w 412"/>
                        <a:gd name="T1" fmla="*/ 0 h 820"/>
                        <a:gd name="T2" fmla="*/ 20 w 412"/>
                        <a:gd name="T3" fmla="*/ 0 h 820"/>
                        <a:gd name="T4" fmla="*/ 8 w 412"/>
                        <a:gd name="T5" fmla="*/ 8 h 820"/>
                        <a:gd name="T6" fmla="*/ 0 w 412"/>
                        <a:gd name="T7" fmla="*/ 20 h 820"/>
                        <a:gd name="T8" fmla="*/ 0 w 412"/>
                        <a:gd name="T9" fmla="*/ 796 h 820"/>
                        <a:gd name="T10" fmla="*/ 0 w 412"/>
                        <a:gd name="T11" fmla="*/ 800 h 820"/>
                        <a:gd name="T12" fmla="*/ 8 w 412"/>
                        <a:gd name="T13" fmla="*/ 812 h 820"/>
                        <a:gd name="T14" fmla="*/ 20 w 412"/>
                        <a:gd name="T15" fmla="*/ 820 h 820"/>
                        <a:gd name="T16" fmla="*/ 388 w 412"/>
                        <a:gd name="T17" fmla="*/ 820 h 820"/>
                        <a:gd name="T18" fmla="*/ 392 w 412"/>
                        <a:gd name="T19" fmla="*/ 820 h 820"/>
                        <a:gd name="T20" fmla="*/ 404 w 412"/>
                        <a:gd name="T21" fmla="*/ 812 h 820"/>
                        <a:gd name="T22" fmla="*/ 410 w 412"/>
                        <a:gd name="T23" fmla="*/ 800 h 820"/>
                        <a:gd name="T24" fmla="*/ 412 w 412"/>
                        <a:gd name="T25" fmla="*/ 24 h 820"/>
                        <a:gd name="T26" fmla="*/ 410 w 412"/>
                        <a:gd name="T27" fmla="*/ 20 h 820"/>
                        <a:gd name="T28" fmla="*/ 404 w 412"/>
                        <a:gd name="T29" fmla="*/ 8 h 820"/>
                        <a:gd name="T30" fmla="*/ 392 w 412"/>
                        <a:gd name="T31" fmla="*/ 0 h 820"/>
                        <a:gd name="T32" fmla="*/ 220 w 412"/>
                        <a:gd name="T33" fmla="*/ 787 h 820"/>
                        <a:gd name="T34" fmla="*/ 190 w 412"/>
                        <a:gd name="T35" fmla="*/ 714 h 820"/>
                        <a:gd name="T36" fmla="*/ 220 w 412"/>
                        <a:gd name="T37" fmla="*/ 787 h 820"/>
                        <a:gd name="T38" fmla="*/ 36 w 412"/>
                        <a:gd name="T39" fmla="*/ 667 h 820"/>
                        <a:gd name="T40" fmla="*/ 376 w 412"/>
                        <a:gd name="T41" fmla="*/ 600 h 820"/>
                        <a:gd name="T42" fmla="*/ 376 w 412"/>
                        <a:gd name="T43" fmla="*/ 565 h 820"/>
                        <a:gd name="T44" fmla="*/ 36 w 412"/>
                        <a:gd name="T45" fmla="*/ 497 h 820"/>
                        <a:gd name="T46" fmla="*/ 376 w 412"/>
                        <a:gd name="T47" fmla="*/ 565 h 820"/>
                        <a:gd name="T48" fmla="*/ 36 w 412"/>
                        <a:gd name="T49" fmla="*/ 462 h 820"/>
                        <a:gd name="T50" fmla="*/ 376 w 412"/>
                        <a:gd name="T51" fmla="*/ 394 h 820"/>
                        <a:gd name="T52" fmla="*/ 376 w 412"/>
                        <a:gd name="T53" fmla="*/ 356 h 820"/>
                        <a:gd name="T54" fmla="*/ 36 w 412"/>
                        <a:gd name="T55" fmla="*/ 288 h 820"/>
                        <a:gd name="T56" fmla="*/ 376 w 412"/>
                        <a:gd name="T57" fmla="*/ 356 h 820"/>
                        <a:gd name="T58" fmla="*/ 36 w 412"/>
                        <a:gd name="T59" fmla="*/ 254 h 820"/>
                        <a:gd name="T60" fmla="*/ 376 w 412"/>
                        <a:gd name="T61" fmla="*/ 186 h 820"/>
                        <a:gd name="T62" fmla="*/ 376 w 412"/>
                        <a:gd name="T63" fmla="*/ 151 h 820"/>
                        <a:gd name="T64" fmla="*/ 36 w 412"/>
                        <a:gd name="T65" fmla="*/ 83 h 820"/>
                        <a:gd name="T66" fmla="*/ 376 w 412"/>
                        <a:gd name="T67" fmla="*/ 1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2" h="820">
                          <a:moveTo>
                            <a:pt x="388" y="0"/>
                          </a:moveTo>
                          <a:lnTo>
                            <a:pt x="24" y="0"/>
                          </a:lnTo>
                          <a:lnTo>
                            <a:pt x="24" y="0"/>
                          </a:lnTo>
                          <a:lnTo>
                            <a:pt x="20" y="0"/>
                          </a:lnTo>
                          <a:lnTo>
                            <a:pt x="15" y="2"/>
                          </a:lnTo>
                          <a:lnTo>
                            <a:pt x="8" y="8"/>
                          </a:lnTo>
                          <a:lnTo>
                            <a:pt x="2" y="15"/>
                          </a:lnTo>
                          <a:lnTo>
                            <a:pt x="0" y="20"/>
                          </a:lnTo>
                          <a:lnTo>
                            <a:pt x="0" y="24"/>
                          </a:lnTo>
                          <a:lnTo>
                            <a:pt x="0" y="796"/>
                          </a:lnTo>
                          <a:lnTo>
                            <a:pt x="0" y="796"/>
                          </a:lnTo>
                          <a:lnTo>
                            <a:pt x="0" y="800"/>
                          </a:lnTo>
                          <a:lnTo>
                            <a:pt x="2" y="805"/>
                          </a:lnTo>
                          <a:lnTo>
                            <a:pt x="8" y="812"/>
                          </a:lnTo>
                          <a:lnTo>
                            <a:pt x="15" y="818"/>
                          </a:lnTo>
                          <a:lnTo>
                            <a:pt x="20" y="820"/>
                          </a:lnTo>
                          <a:lnTo>
                            <a:pt x="24" y="820"/>
                          </a:lnTo>
                          <a:lnTo>
                            <a:pt x="388" y="820"/>
                          </a:lnTo>
                          <a:lnTo>
                            <a:pt x="388" y="820"/>
                          </a:lnTo>
                          <a:lnTo>
                            <a:pt x="392" y="820"/>
                          </a:lnTo>
                          <a:lnTo>
                            <a:pt x="397" y="818"/>
                          </a:lnTo>
                          <a:lnTo>
                            <a:pt x="404" y="812"/>
                          </a:lnTo>
                          <a:lnTo>
                            <a:pt x="409" y="805"/>
                          </a:lnTo>
                          <a:lnTo>
                            <a:pt x="410" y="800"/>
                          </a:lnTo>
                          <a:lnTo>
                            <a:pt x="412" y="796"/>
                          </a:lnTo>
                          <a:lnTo>
                            <a:pt x="412" y="24"/>
                          </a:lnTo>
                          <a:lnTo>
                            <a:pt x="412" y="24"/>
                          </a:lnTo>
                          <a:lnTo>
                            <a:pt x="410" y="20"/>
                          </a:lnTo>
                          <a:lnTo>
                            <a:pt x="409" y="15"/>
                          </a:lnTo>
                          <a:lnTo>
                            <a:pt x="404" y="8"/>
                          </a:lnTo>
                          <a:lnTo>
                            <a:pt x="397" y="2"/>
                          </a:lnTo>
                          <a:lnTo>
                            <a:pt x="392" y="0"/>
                          </a:lnTo>
                          <a:lnTo>
                            <a:pt x="388" y="0"/>
                          </a:lnTo>
                          <a:close/>
                          <a:moveTo>
                            <a:pt x="220" y="787"/>
                          </a:moveTo>
                          <a:lnTo>
                            <a:pt x="190" y="787"/>
                          </a:lnTo>
                          <a:lnTo>
                            <a:pt x="190" y="714"/>
                          </a:lnTo>
                          <a:lnTo>
                            <a:pt x="220" y="714"/>
                          </a:lnTo>
                          <a:lnTo>
                            <a:pt x="220" y="787"/>
                          </a:lnTo>
                          <a:close/>
                          <a:moveTo>
                            <a:pt x="376" y="667"/>
                          </a:moveTo>
                          <a:lnTo>
                            <a:pt x="36" y="667"/>
                          </a:lnTo>
                          <a:lnTo>
                            <a:pt x="36" y="600"/>
                          </a:lnTo>
                          <a:lnTo>
                            <a:pt x="376" y="600"/>
                          </a:lnTo>
                          <a:lnTo>
                            <a:pt x="376" y="667"/>
                          </a:lnTo>
                          <a:close/>
                          <a:moveTo>
                            <a:pt x="376" y="565"/>
                          </a:moveTo>
                          <a:lnTo>
                            <a:pt x="36" y="565"/>
                          </a:lnTo>
                          <a:lnTo>
                            <a:pt x="36" y="497"/>
                          </a:lnTo>
                          <a:lnTo>
                            <a:pt x="376" y="497"/>
                          </a:lnTo>
                          <a:lnTo>
                            <a:pt x="376" y="565"/>
                          </a:lnTo>
                          <a:close/>
                          <a:moveTo>
                            <a:pt x="376" y="462"/>
                          </a:moveTo>
                          <a:lnTo>
                            <a:pt x="36" y="462"/>
                          </a:lnTo>
                          <a:lnTo>
                            <a:pt x="36" y="394"/>
                          </a:lnTo>
                          <a:lnTo>
                            <a:pt x="376" y="394"/>
                          </a:lnTo>
                          <a:lnTo>
                            <a:pt x="376" y="462"/>
                          </a:lnTo>
                          <a:close/>
                          <a:moveTo>
                            <a:pt x="376" y="356"/>
                          </a:moveTo>
                          <a:lnTo>
                            <a:pt x="36" y="356"/>
                          </a:lnTo>
                          <a:lnTo>
                            <a:pt x="36" y="288"/>
                          </a:lnTo>
                          <a:lnTo>
                            <a:pt x="376" y="288"/>
                          </a:lnTo>
                          <a:lnTo>
                            <a:pt x="376" y="356"/>
                          </a:lnTo>
                          <a:close/>
                          <a:moveTo>
                            <a:pt x="376" y="254"/>
                          </a:moveTo>
                          <a:lnTo>
                            <a:pt x="36" y="254"/>
                          </a:lnTo>
                          <a:lnTo>
                            <a:pt x="36" y="186"/>
                          </a:lnTo>
                          <a:lnTo>
                            <a:pt x="376" y="186"/>
                          </a:lnTo>
                          <a:lnTo>
                            <a:pt x="376" y="254"/>
                          </a:lnTo>
                          <a:close/>
                          <a:moveTo>
                            <a:pt x="376" y="151"/>
                          </a:moveTo>
                          <a:lnTo>
                            <a:pt x="36" y="151"/>
                          </a:lnTo>
                          <a:lnTo>
                            <a:pt x="36" y="83"/>
                          </a:lnTo>
                          <a:lnTo>
                            <a:pt x="376" y="83"/>
                          </a:lnTo>
                          <a:lnTo>
                            <a:pt x="376" y="151"/>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64" name="Freeform 193"/>
                    <p:cNvSpPr>
                      <a:spLocks/>
                    </p:cNvSpPr>
                    <p:nvPr/>
                  </p:nvSpPr>
                  <p:spPr bwMode="auto">
                    <a:xfrm>
                      <a:off x="1609" y="1589"/>
                      <a:ext cx="206" cy="410"/>
                    </a:xfrm>
                    <a:custGeom>
                      <a:avLst/>
                      <a:gdLst>
                        <a:gd name="T0" fmla="*/ 388 w 412"/>
                        <a:gd name="T1" fmla="*/ 0 h 820"/>
                        <a:gd name="T2" fmla="*/ 24 w 412"/>
                        <a:gd name="T3" fmla="*/ 0 h 820"/>
                        <a:gd name="T4" fmla="*/ 24 w 412"/>
                        <a:gd name="T5" fmla="*/ 0 h 820"/>
                        <a:gd name="T6" fmla="*/ 20 w 412"/>
                        <a:gd name="T7" fmla="*/ 0 h 820"/>
                        <a:gd name="T8" fmla="*/ 15 w 412"/>
                        <a:gd name="T9" fmla="*/ 2 h 820"/>
                        <a:gd name="T10" fmla="*/ 8 w 412"/>
                        <a:gd name="T11" fmla="*/ 8 h 820"/>
                        <a:gd name="T12" fmla="*/ 2 w 412"/>
                        <a:gd name="T13" fmla="*/ 15 h 820"/>
                        <a:gd name="T14" fmla="*/ 0 w 412"/>
                        <a:gd name="T15" fmla="*/ 20 h 820"/>
                        <a:gd name="T16" fmla="*/ 0 w 412"/>
                        <a:gd name="T17" fmla="*/ 24 h 820"/>
                        <a:gd name="T18" fmla="*/ 0 w 412"/>
                        <a:gd name="T19" fmla="*/ 796 h 820"/>
                        <a:gd name="T20" fmla="*/ 0 w 412"/>
                        <a:gd name="T21" fmla="*/ 796 h 820"/>
                        <a:gd name="T22" fmla="*/ 0 w 412"/>
                        <a:gd name="T23" fmla="*/ 800 h 820"/>
                        <a:gd name="T24" fmla="*/ 2 w 412"/>
                        <a:gd name="T25" fmla="*/ 805 h 820"/>
                        <a:gd name="T26" fmla="*/ 8 w 412"/>
                        <a:gd name="T27" fmla="*/ 812 h 820"/>
                        <a:gd name="T28" fmla="*/ 15 w 412"/>
                        <a:gd name="T29" fmla="*/ 818 h 820"/>
                        <a:gd name="T30" fmla="*/ 20 w 412"/>
                        <a:gd name="T31" fmla="*/ 820 h 820"/>
                        <a:gd name="T32" fmla="*/ 24 w 412"/>
                        <a:gd name="T33" fmla="*/ 820 h 820"/>
                        <a:gd name="T34" fmla="*/ 388 w 412"/>
                        <a:gd name="T35" fmla="*/ 820 h 820"/>
                        <a:gd name="T36" fmla="*/ 388 w 412"/>
                        <a:gd name="T37" fmla="*/ 820 h 820"/>
                        <a:gd name="T38" fmla="*/ 392 w 412"/>
                        <a:gd name="T39" fmla="*/ 820 h 820"/>
                        <a:gd name="T40" fmla="*/ 397 w 412"/>
                        <a:gd name="T41" fmla="*/ 818 h 820"/>
                        <a:gd name="T42" fmla="*/ 404 w 412"/>
                        <a:gd name="T43" fmla="*/ 812 h 820"/>
                        <a:gd name="T44" fmla="*/ 409 w 412"/>
                        <a:gd name="T45" fmla="*/ 805 h 820"/>
                        <a:gd name="T46" fmla="*/ 410 w 412"/>
                        <a:gd name="T47" fmla="*/ 800 h 820"/>
                        <a:gd name="T48" fmla="*/ 412 w 412"/>
                        <a:gd name="T49" fmla="*/ 796 h 820"/>
                        <a:gd name="T50" fmla="*/ 412 w 412"/>
                        <a:gd name="T51" fmla="*/ 24 h 820"/>
                        <a:gd name="T52" fmla="*/ 412 w 412"/>
                        <a:gd name="T53" fmla="*/ 24 h 820"/>
                        <a:gd name="T54" fmla="*/ 410 w 412"/>
                        <a:gd name="T55" fmla="*/ 20 h 820"/>
                        <a:gd name="T56" fmla="*/ 409 w 412"/>
                        <a:gd name="T57" fmla="*/ 15 h 820"/>
                        <a:gd name="T58" fmla="*/ 404 w 412"/>
                        <a:gd name="T59" fmla="*/ 8 h 820"/>
                        <a:gd name="T60" fmla="*/ 397 w 412"/>
                        <a:gd name="T61" fmla="*/ 2 h 820"/>
                        <a:gd name="T62" fmla="*/ 392 w 412"/>
                        <a:gd name="T63" fmla="*/ 0 h 820"/>
                        <a:gd name="T64" fmla="*/ 388 w 412"/>
                        <a:gd name="T65"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820">
                          <a:moveTo>
                            <a:pt x="388" y="0"/>
                          </a:moveTo>
                          <a:lnTo>
                            <a:pt x="24" y="0"/>
                          </a:lnTo>
                          <a:lnTo>
                            <a:pt x="24" y="0"/>
                          </a:lnTo>
                          <a:lnTo>
                            <a:pt x="20" y="0"/>
                          </a:lnTo>
                          <a:lnTo>
                            <a:pt x="15" y="2"/>
                          </a:lnTo>
                          <a:lnTo>
                            <a:pt x="8" y="8"/>
                          </a:lnTo>
                          <a:lnTo>
                            <a:pt x="2" y="15"/>
                          </a:lnTo>
                          <a:lnTo>
                            <a:pt x="0" y="20"/>
                          </a:lnTo>
                          <a:lnTo>
                            <a:pt x="0" y="24"/>
                          </a:lnTo>
                          <a:lnTo>
                            <a:pt x="0" y="796"/>
                          </a:lnTo>
                          <a:lnTo>
                            <a:pt x="0" y="796"/>
                          </a:lnTo>
                          <a:lnTo>
                            <a:pt x="0" y="800"/>
                          </a:lnTo>
                          <a:lnTo>
                            <a:pt x="2" y="805"/>
                          </a:lnTo>
                          <a:lnTo>
                            <a:pt x="8" y="812"/>
                          </a:lnTo>
                          <a:lnTo>
                            <a:pt x="15" y="818"/>
                          </a:lnTo>
                          <a:lnTo>
                            <a:pt x="20" y="820"/>
                          </a:lnTo>
                          <a:lnTo>
                            <a:pt x="24" y="820"/>
                          </a:lnTo>
                          <a:lnTo>
                            <a:pt x="388" y="820"/>
                          </a:lnTo>
                          <a:lnTo>
                            <a:pt x="388" y="820"/>
                          </a:lnTo>
                          <a:lnTo>
                            <a:pt x="392" y="820"/>
                          </a:lnTo>
                          <a:lnTo>
                            <a:pt x="397" y="818"/>
                          </a:lnTo>
                          <a:lnTo>
                            <a:pt x="404" y="812"/>
                          </a:lnTo>
                          <a:lnTo>
                            <a:pt x="409" y="805"/>
                          </a:lnTo>
                          <a:lnTo>
                            <a:pt x="410" y="800"/>
                          </a:lnTo>
                          <a:lnTo>
                            <a:pt x="412" y="796"/>
                          </a:lnTo>
                          <a:lnTo>
                            <a:pt x="412" y="24"/>
                          </a:lnTo>
                          <a:lnTo>
                            <a:pt x="412" y="24"/>
                          </a:lnTo>
                          <a:lnTo>
                            <a:pt x="410" y="20"/>
                          </a:lnTo>
                          <a:lnTo>
                            <a:pt x="409" y="15"/>
                          </a:lnTo>
                          <a:lnTo>
                            <a:pt x="404" y="8"/>
                          </a:lnTo>
                          <a:lnTo>
                            <a:pt x="397" y="2"/>
                          </a:lnTo>
                          <a:lnTo>
                            <a:pt x="392" y="0"/>
                          </a:lnTo>
                          <a:lnTo>
                            <a:pt x="38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65" name="Rectangle 194"/>
                    <p:cNvSpPr>
                      <a:spLocks noChangeArrowheads="1"/>
                    </p:cNvSpPr>
                    <p:nvPr/>
                  </p:nvSpPr>
                  <p:spPr bwMode="auto">
                    <a:xfrm>
                      <a:off x="1704" y="1946"/>
                      <a:ext cx="15" cy="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66" name="Rectangle 195"/>
                    <p:cNvSpPr>
                      <a:spLocks noChangeArrowheads="1"/>
                    </p:cNvSpPr>
                    <p:nvPr/>
                  </p:nvSpPr>
                  <p:spPr bwMode="auto">
                    <a:xfrm>
                      <a:off x="1627" y="1889"/>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67" name="Rectangle 196"/>
                    <p:cNvSpPr>
                      <a:spLocks noChangeArrowheads="1"/>
                    </p:cNvSpPr>
                    <p:nvPr/>
                  </p:nvSpPr>
                  <p:spPr bwMode="auto">
                    <a:xfrm>
                      <a:off x="1627" y="1837"/>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68" name="Rectangle 197"/>
                    <p:cNvSpPr>
                      <a:spLocks noChangeArrowheads="1"/>
                    </p:cNvSpPr>
                    <p:nvPr/>
                  </p:nvSpPr>
                  <p:spPr bwMode="auto">
                    <a:xfrm>
                      <a:off x="1627" y="1786"/>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69" name="Rectangle 198"/>
                    <p:cNvSpPr>
                      <a:spLocks noChangeArrowheads="1"/>
                    </p:cNvSpPr>
                    <p:nvPr/>
                  </p:nvSpPr>
                  <p:spPr bwMode="auto">
                    <a:xfrm>
                      <a:off x="1627" y="1733"/>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70" name="Rectangle 199"/>
                    <p:cNvSpPr>
                      <a:spLocks noChangeArrowheads="1"/>
                    </p:cNvSpPr>
                    <p:nvPr/>
                  </p:nvSpPr>
                  <p:spPr bwMode="auto">
                    <a:xfrm>
                      <a:off x="1627" y="1682"/>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71" name="Rectangle 200"/>
                    <p:cNvSpPr>
                      <a:spLocks noChangeArrowheads="1"/>
                    </p:cNvSpPr>
                    <p:nvPr/>
                  </p:nvSpPr>
                  <p:spPr bwMode="auto">
                    <a:xfrm>
                      <a:off x="1627" y="1631"/>
                      <a:ext cx="170" cy="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grpSp>
                <p:nvGrpSpPr>
                  <p:cNvPr id="158" name="Group 157"/>
                  <p:cNvGrpSpPr/>
                  <p:nvPr/>
                </p:nvGrpSpPr>
                <p:grpSpPr>
                  <a:xfrm>
                    <a:off x="1701800" y="5341844"/>
                    <a:ext cx="254000" cy="187185"/>
                    <a:chOff x="5581020" y="5461026"/>
                    <a:chExt cx="942018" cy="694218"/>
                  </a:xfrm>
                </p:grpSpPr>
                <p:sp>
                  <p:nvSpPr>
                    <p:cNvPr id="159" name="Rectangle 287"/>
                    <p:cNvSpPr>
                      <a:spLocks noChangeArrowheads="1"/>
                    </p:cNvSpPr>
                    <p:nvPr/>
                  </p:nvSpPr>
                  <p:spPr bwMode="auto">
                    <a:xfrm>
                      <a:off x="5581020" y="5461026"/>
                      <a:ext cx="942018" cy="694218"/>
                    </a:xfrm>
                    <a:prstGeom prst="roundRect">
                      <a:avLst>
                        <a:gd name="adj" fmla="val 5691"/>
                      </a:avLst>
                    </a:prstGeom>
                    <a:solidFill>
                      <a:srgbClr val="FFFFFF"/>
                    </a:solidFill>
                    <a:ln w="25400">
                      <a:solidFill>
                        <a:srgbClr val="828282"/>
                      </a:solidFill>
                      <a:miter lim="800000"/>
                      <a:headEnd/>
                      <a:tailEnd/>
                    </a:ln>
                  </p:spPr>
                  <p:txBody>
                    <a:bodyPr vert="horz" wrap="square" lIns="91416" tIns="45708" rIns="91416" bIns="45708" numCol="1" anchor="t" anchorCtr="0" compatLnSpc="1">
                      <a:prstTxWarp prst="textNoShape">
                        <a:avLst/>
                      </a:prstTxWarp>
                    </a:bodyPr>
                    <a:lstStyle/>
                    <a:p>
                      <a:endParaRPr lang="en-US" sz="1799" dirty="0"/>
                    </a:p>
                  </p:txBody>
                </p:sp>
                <p:sp>
                  <p:nvSpPr>
                    <p:cNvPr id="160" name="Freeform 288"/>
                    <p:cNvSpPr>
                      <a:spLocks/>
                    </p:cNvSpPr>
                    <p:nvPr/>
                  </p:nvSpPr>
                  <p:spPr bwMode="auto">
                    <a:xfrm>
                      <a:off x="5632093" y="5512099"/>
                      <a:ext cx="762316" cy="302656"/>
                    </a:xfrm>
                    <a:custGeom>
                      <a:avLst/>
                      <a:gdLst>
                        <a:gd name="T0" fmla="*/ 510 w 806"/>
                        <a:gd name="T1" fmla="*/ 258 h 320"/>
                        <a:gd name="T2" fmla="*/ 0 w 806"/>
                        <a:gd name="T3" fmla="*/ 0 h 320"/>
                        <a:gd name="T4" fmla="*/ 502 w 806"/>
                        <a:gd name="T5" fmla="*/ 320 h 320"/>
                        <a:gd name="T6" fmla="*/ 806 w 806"/>
                        <a:gd name="T7" fmla="*/ 96 h 320"/>
                        <a:gd name="T8" fmla="*/ 806 w 806"/>
                        <a:gd name="T9" fmla="*/ 78 h 320"/>
                        <a:gd name="T10" fmla="*/ 510 w 806"/>
                        <a:gd name="T11" fmla="*/ 258 h 320"/>
                      </a:gdLst>
                      <a:ahLst/>
                      <a:cxnLst>
                        <a:cxn ang="0">
                          <a:pos x="T0" y="T1"/>
                        </a:cxn>
                        <a:cxn ang="0">
                          <a:pos x="T2" y="T3"/>
                        </a:cxn>
                        <a:cxn ang="0">
                          <a:pos x="T4" y="T5"/>
                        </a:cxn>
                        <a:cxn ang="0">
                          <a:pos x="T6" y="T7"/>
                        </a:cxn>
                        <a:cxn ang="0">
                          <a:pos x="T8" y="T9"/>
                        </a:cxn>
                        <a:cxn ang="0">
                          <a:pos x="T10" y="T11"/>
                        </a:cxn>
                      </a:cxnLst>
                      <a:rect l="0" t="0" r="r" b="b"/>
                      <a:pathLst>
                        <a:path w="806" h="320">
                          <a:moveTo>
                            <a:pt x="510" y="258"/>
                          </a:moveTo>
                          <a:lnTo>
                            <a:pt x="0" y="0"/>
                          </a:lnTo>
                          <a:lnTo>
                            <a:pt x="502" y="320"/>
                          </a:lnTo>
                          <a:lnTo>
                            <a:pt x="806" y="96"/>
                          </a:lnTo>
                          <a:lnTo>
                            <a:pt x="806" y="78"/>
                          </a:lnTo>
                          <a:lnTo>
                            <a:pt x="510" y="25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grpSp>
          </p:grpSp>
        </p:grpSp>
      </p:grpSp>
      <p:grpSp>
        <p:nvGrpSpPr>
          <p:cNvPr id="520" name="Group 519"/>
          <p:cNvGrpSpPr/>
          <p:nvPr/>
        </p:nvGrpSpPr>
        <p:grpSpPr>
          <a:xfrm>
            <a:off x="3663707" y="4650302"/>
            <a:ext cx="3082684" cy="1842838"/>
            <a:chOff x="3581400" y="4497284"/>
            <a:chExt cx="3083487" cy="1843318"/>
          </a:xfrm>
        </p:grpSpPr>
        <p:grpSp>
          <p:nvGrpSpPr>
            <p:cNvPr id="74" name="Group 73"/>
            <p:cNvGrpSpPr/>
            <p:nvPr/>
          </p:nvGrpSpPr>
          <p:grpSpPr>
            <a:xfrm>
              <a:off x="3581400" y="5105400"/>
              <a:ext cx="3083487" cy="1235202"/>
              <a:chOff x="3460728" y="5105400"/>
              <a:chExt cx="3083487" cy="1235202"/>
            </a:xfrm>
          </p:grpSpPr>
          <p:grpSp>
            <p:nvGrpSpPr>
              <p:cNvPr id="73" name="Group 72"/>
              <p:cNvGrpSpPr/>
              <p:nvPr/>
            </p:nvGrpSpPr>
            <p:grpSpPr>
              <a:xfrm>
                <a:off x="3460728" y="5105400"/>
                <a:ext cx="3083487" cy="562611"/>
                <a:chOff x="3460728" y="5105400"/>
                <a:chExt cx="3083487" cy="562611"/>
              </a:xfrm>
            </p:grpSpPr>
            <p:grpSp>
              <p:nvGrpSpPr>
                <p:cNvPr id="66" name="Group 65"/>
                <p:cNvGrpSpPr/>
                <p:nvPr/>
              </p:nvGrpSpPr>
              <p:grpSpPr>
                <a:xfrm>
                  <a:off x="3460728" y="5105400"/>
                  <a:ext cx="635464" cy="535201"/>
                  <a:chOff x="3338344" y="5105400"/>
                  <a:chExt cx="635464" cy="535201"/>
                </a:xfrm>
              </p:grpSpPr>
              <p:pic>
                <p:nvPicPr>
                  <p:cNvPr id="275" name="Picture 274"/>
                  <p:cNvPicPr>
                    <a:picLocks noChangeAspect="1"/>
                  </p:cNvPicPr>
                  <p:nvPr/>
                </p:nvPicPr>
                <p:blipFill>
                  <a:blip r:embed="rId4"/>
                  <a:stretch>
                    <a:fillRect/>
                  </a:stretch>
                </p:blipFill>
                <p:spPr>
                  <a:xfrm>
                    <a:off x="3338344" y="5375748"/>
                    <a:ext cx="635464" cy="264853"/>
                  </a:xfrm>
                  <a:prstGeom prst="rect">
                    <a:avLst/>
                  </a:prstGeom>
                </p:spPr>
              </p:pic>
              <p:sp>
                <p:nvSpPr>
                  <p:cNvPr id="276" name="Rectangle 275"/>
                  <p:cNvSpPr/>
                  <p:nvPr/>
                </p:nvSpPr>
                <p:spPr>
                  <a:xfrm>
                    <a:off x="3505200" y="5105400"/>
                    <a:ext cx="301752" cy="216982"/>
                  </a:xfrm>
                  <a:prstGeom prst="rect">
                    <a:avLst/>
                  </a:prstGeom>
                </p:spPr>
                <p:txBody>
                  <a:bodyPr wrap="square" lIns="45708" rIns="45708">
                    <a:spAutoFit/>
                  </a:bodyPr>
                  <a:lstStyle/>
                  <a:p>
                    <a:pPr algn="ctr">
                      <a:lnSpc>
                        <a:spcPct val="90000"/>
                      </a:lnSpc>
                    </a:pPr>
                    <a:r>
                      <a:rPr lang="en-US" sz="900" b="1" dirty="0">
                        <a:solidFill>
                          <a:schemeClr val="bg1"/>
                        </a:solidFill>
                        <a:latin typeface="Symantec Sans" charset="0"/>
                        <a:ea typeface="Symantec Sans" charset="0"/>
                        <a:cs typeface="Symantec Sans" charset="0"/>
                      </a:rPr>
                      <a:t>File</a:t>
                    </a:r>
                    <a:endParaRPr lang="en-US" sz="1000" b="1" dirty="0">
                      <a:solidFill>
                        <a:schemeClr val="bg1"/>
                      </a:solidFill>
                      <a:latin typeface="Symantec Sans" charset="0"/>
                      <a:ea typeface="Symantec Sans" charset="0"/>
                      <a:cs typeface="Symantec Sans" charset="0"/>
                    </a:endParaRPr>
                  </a:p>
                </p:txBody>
              </p:sp>
            </p:grpSp>
            <p:grpSp>
              <p:nvGrpSpPr>
                <p:cNvPr id="67" name="Group 66"/>
                <p:cNvGrpSpPr/>
                <p:nvPr/>
              </p:nvGrpSpPr>
              <p:grpSpPr>
                <a:xfrm>
                  <a:off x="4392088" y="5105400"/>
                  <a:ext cx="585216" cy="529817"/>
                  <a:chOff x="4290366" y="5105400"/>
                  <a:chExt cx="585216" cy="529817"/>
                </a:xfrm>
              </p:grpSpPr>
              <p:pic>
                <p:nvPicPr>
                  <p:cNvPr id="272" name="Picture 271"/>
                  <p:cNvPicPr>
                    <a:picLocks noChangeAspect="1"/>
                  </p:cNvPicPr>
                  <p:nvPr/>
                </p:nvPicPr>
                <p:blipFill>
                  <a:blip r:embed="rId5"/>
                  <a:stretch>
                    <a:fillRect/>
                  </a:stretch>
                </p:blipFill>
                <p:spPr>
                  <a:xfrm>
                    <a:off x="4296552" y="5381131"/>
                    <a:ext cx="572845" cy="254086"/>
                  </a:xfrm>
                  <a:prstGeom prst="rect">
                    <a:avLst/>
                  </a:prstGeom>
                </p:spPr>
              </p:pic>
              <p:sp>
                <p:nvSpPr>
                  <p:cNvPr id="273" name="Rectangle 272"/>
                  <p:cNvSpPr/>
                  <p:nvPr/>
                </p:nvSpPr>
                <p:spPr>
                  <a:xfrm>
                    <a:off x="4290366" y="5105400"/>
                    <a:ext cx="585216" cy="341721"/>
                  </a:xfrm>
                  <a:prstGeom prst="rect">
                    <a:avLst/>
                  </a:prstGeom>
                </p:spPr>
                <p:txBody>
                  <a:bodyPr wrap="square" lIns="45708" rIns="45708">
                    <a:spAutoFit/>
                  </a:bodyPr>
                  <a:lstStyle/>
                  <a:p>
                    <a:pPr>
                      <a:lnSpc>
                        <a:spcPct val="90000"/>
                      </a:lnSpc>
                    </a:pPr>
                    <a:r>
                      <a:rPr lang="en-US" sz="900" b="1" dirty="0">
                        <a:solidFill>
                          <a:schemeClr val="bg1"/>
                        </a:solidFill>
                        <a:latin typeface="Symantec Sans" charset="0"/>
                        <a:ea typeface="Symantec Sans" charset="0"/>
                        <a:cs typeface="Symantec Sans" charset="0"/>
                      </a:rPr>
                      <a:t>IP &amp; URL</a:t>
                    </a:r>
                  </a:p>
                </p:txBody>
              </p:sp>
            </p:grpSp>
            <p:grpSp>
              <p:nvGrpSpPr>
                <p:cNvPr id="68" name="Group 67"/>
                <p:cNvGrpSpPr/>
                <p:nvPr/>
              </p:nvGrpSpPr>
              <p:grpSpPr>
                <a:xfrm>
                  <a:off x="5273199" y="5105400"/>
                  <a:ext cx="1271016" cy="562611"/>
                  <a:chOff x="5150815" y="5105400"/>
                  <a:chExt cx="1271016" cy="562611"/>
                </a:xfrm>
              </p:grpSpPr>
              <p:pic>
                <p:nvPicPr>
                  <p:cNvPr id="269" name="Picture 268"/>
                  <p:cNvPicPr>
                    <a:picLocks noChangeAspect="1"/>
                  </p:cNvPicPr>
                  <p:nvPr/>
                </p:nvPicPr>
                <p:blipFill>
                  <a:blip r:embed="rId6"/>
                  <a:stretch>
                    <a:fillRect/>
                  </a:stretch>
                </p:blipFill>
                <p:spPr>
                  <a:xfrm>
                    <a:off x="5527188" y="5348338"/>
                    <a:ext cx="518271" cy="319673"/>
                  </a:xfrm>
                  <a:prstGeom prst="rect">
                    <a:avLst/>
                  </a:prstGeom>
                </p:spPr>
              </p:pic>
              <p:sp>
                <p:nvSpPr>
                  <p:cNvPr id="270" name="Rectangle 269"/>
                  <p:cNvSpPr/>
                  <p:nvPr/>
                </p:nvSpPr>
                <p:spPr>
                  <a:xfrm>
                    <a:off x="5150815" y="5105400"/>
                    <a:ext cx="1271016" cy="216982"/>
                  </a:xfrm>
                  <a:prstGeom prst="rect">
                    <a:avLst/>
                  </a:prstGeom>
                </p:spPr>
                <p:txBody>
                  <a:bodyPr wrap="square" lIns="45708" rIns="45708">
                    <a:spAutoFit/>
                  </a:bodyPr>
                  <a:lstStyle/>
                  <a:p>
                    <a:pPr>
                      <a:lnSpc>
                        <a:spcPct val="90000"/>
                      </a:lnSpc>
                    </a:pPr>
                    <a:r>
                      <a:rPr lang="en-US" sz="900" b="1" dirty="0">
                        <a:solidFill>
                          <a:schemeClr val="bg1"/>
                        </a:solidFill>
                        <a:latin typeface="Symantec Sans" charset="0"/>
                        <a:ea typeface="Symantec Sans" charset="0"/>
                        <a:cs typeface="Symantec Sans" charset="0"/>
                      </a:rPr>
                      <a:t>Senders &amp; Recipients</a:t>
                    </a:r>
                  </a:p>
                </p:txBody>
              </p:sp>
            </p:grpSp>
          </p:grpSp>
          <p:grpSp>
            <p:nvGrpSpPr>
              <p:cNvPr id="72" name="Group 71"/>
              <p:cNvGrpSpPr/>
              <p:nvPr/>
            </p:nvGrpSpPr>
            <p:grpSpPr>
              <a:xfrm>
                <a:off x="3628837" y="5755786"/>
                <a:ext cx="2238563" cy="584816"/>
                <a:chOff x="3628837" y="5755786"/>
                <a:chExt cx="2238563" cy="584816"/>
              </a:xfrm>
            </p:grpSpPr>
            <p:grpSp>
              <p:nvGrpSpPr>
                <p:cNvPr id="70" name="Group 69"/>
                <p:cNvGrpSpPr/>
                <p:nvPr/>
              </p:nvGrpSpPr>
              <p:grpSpPr>
                <a:xfrm>
                  <a:off x="4691535" y="5755786"/>
                  <a:ext cx="1175865" cy="584816"/>
                  <a:chOff x="4925923" y="5755786"/>
                  <a:chExt cx="1175865" cy="584816"/>
                </a:xfrm>
              </p:grpSpPr>
              <p:pic>
                <p:nvPicPr>
                  <p:cNvPr id="266" name="Picture 26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01972" y="5976517"/>
                    <a:ext cx="423767" cy="364085"/>
                  </a:xfrm>
                  <a:prstGeom prst="rect">
                    <a:avLst/>
                  </a:prstGeom>
                </p:spPr>
              </p:pic>
              <p:sp>
                <p:nvSpPr>
                  <p:cNvPr id="267" name="Rectangle 266"/>
                  <p:cNvSpPr/>
                  <p:nvPr/>
                </p:nvSpPr>
                <p:spPr>
                  <a:xfrm>
                    <a:off x="4925923" y="5755786"/>
                    <a:ext cx="1175865" cy="216982"/>
                  </a:xfrm>
                  <a:prstGeom prst="rect">
                    <a:avLst/>
                  </a:prstGeom>
                </p:spPr>
                <p:txBody>
                  <a:bodyPr wrap="square" lIns="45708" rIns="45708">
                    <a:spAutoFit/>
                  </a:bodyPr>
                  <a:lstStyle/>
                  <a:p>
                    <a:pPr algn="ctr">
                      <a:lnSpc>
                        <a:spcPct val="90000"/>
                      </a:lnSpc>
                    </a:pPr>
                    <a:r>
                      <a:rPr lang="en-US" sz="900" b="1" dirty="0">
                        <a:solidFill>
                          <a:schemeClr val="bg1"/>
                        </a:solidFill>
                        <a:latin typeface="Symantec Sans" charset="0"/>
                        <a:ea typeface="Symantec Sans" charset="0"/>
                        <a:cs typeface="Symantec Sans" charset="0"/>
                      </a:rPr>
                      <a:t>Malware Behavior</a:t>
                    </a:r>
                  </a:p>
                </p:txBody>
              </p:sp>
            </p:grpSp>
            <p:grpSp>
              <p:nvGrpSpPr>
                <p:cNvPr id="69" name="Group 68"/>
                <p:cNvGrpSpPr/>
                <p:nvPr/>
              </p:nvGrpSpPr>
              <p:grpSpPr>
                <a:xfrm>
                  <a:off x="3628837" y="5755787"/>
                  <a:ext cx="985837" cy="575089"/>
                  <a:chOff x="3705905" y="5755787"/>
                  <a:chExt cx="985837" cy="575089"/>
                </a:xfrm>
              </p:grpSpPr>
              <p:pic>
                <p:nvPicPr>
                  <p:cNvPr id="263" name="Picture 262"/>
                  <p:cNvPicPr>
                    <a:picLocks noChangeAspect="1"/>
                  </p:cNvPicPr>
                  <p:nvPr/>
                </p:nvPicPr>
                <p:blipFill>
                  <a:blip r:embed="rId8"/>
                  <a:stretch>
                    <a:fillRect/>
                  </a:stretch>
                </p:blipFill>
                <p:spPr>
                  <a:xfrm>
                    <a:off x="4012272" y="5986244"/>
                    <a:ext cx="373103" cy="344632"/>
                  </a:xfrm>
                  <a:prstGeom prst="rect">
                    <a:avLst/>
                  </a:prstGeom>
                </p:spPr>
              </p:pic>
              <p:sp>
                <p:nvSpPr>
                  <p:cNvPr id="264" name="Rectangle 263"/>
                  <p:cNvSpPr/>
                  <p:nvPr/>
                </p:nvSpPr>
                <p:spPr>
                  <a:xfrm>
                    <a:off x="3705905" y="5755787"/>
                    <a:ext cx="985837" cy="216982"/>
                  </a:xfrm>
                  <a:prstGeom prst="rect">
                    <a:avLst/>
                  </a:prstGeom>
                </p:spPr>
                <p:txBody>
                  <a:bodyPr wrap="square" lIns="45708" rIns="45708">
                    <a:spAutoFit/>
                  </a:bodyPr>
                  <a:lstStyle/>
                  <a:p>
                    <a:pPr algn="ctr" defTabSz="1314056">
                      <a:lnSpc>
                        <a:spcPct val="90000"/>
                      </a:lnSpc>
                    </a:pPr>
                    <a:r>
                      <a:rPr lang="en-US" sz="900" b="1" dirty="0">
                        <a:solidFill>
                          <a:schemeClr val="bg1"/>
                        </a:solidFill>
                        <a:latin typeface="Symantec Sans" charset="0"/>
                        <a:ea typeface="Symantec Sans" charset="0"/>
                        <a:cs typeface="Symantec Sans" charset="0"/>
                      </a:rPr>
                      <a:t>Threat Context</a:t>
                    </a:r>
                  </a:p>
                </p:txBody>
              </p:sp>
            </p:grpSp>
          </p:grpSp>
        </p:grpSp>
        <p:grpSp>
          <p:nvGrpSpPr>
            <p:cNvPr id="82" name="Group 81"/>
            <p:cNvGrpSpPr/>
            <p:nvPr/>
          </p:nvGrpSpPr>
          <p:grpSpPr>
            <a:xfrm>
              <a:off x="3912458" y="4497284"/>
              <a:ext cx="2514989" cy="452701"/>
              <a:chOff x="3912458" y="4497284"/>
              <a:chExt cx="2514989" cy="452701"/>
            </a:xfrm>
          </p:grpSpPr>
          <p:cxnSp>
            <p:nvCxnSpPr>
              <p:cNvPr id="301" name="Straight Arrow Connector 300"/>
              <p:cNvCxnSpPr/>
              <p:nvPr/>
            </p:nvCxnSpPr>
            <p:spPr>
              <a:xfrm flipH="1">
                <a:off x="5178471" y="4497284"/>
                <a:ext cx="697" cy="452701"/>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H="1">
                <a:off x="6426750" y="4497284"/>
                <a:ext cx="697" cy="452701"/>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flipH="1">
                <a:off x="3912458" y="4497284"/>
                <a:ext cx="697" cy="452701"/>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grpSp>
        <p:nvGrpSpPr>
          <p:cNvPr id="517" name="Group 516"/>
          <p:cNvGrpSpPr/>
          <p:nvPr/>
        </p:nvGrpSpPr>
        <p:grpSpPr>
          <a:xfrm>
            <a:off x="1942385" y="3090504"/>
            <a:ext cx="1250473" cy="266666"/>
            <a:chOff x="1950541" y="2933665"/>
            <a:chExt cx="1250799" cy="266735"/>
          </a:xfrm>
        </p:grpSpPr>
        <p:sp>
          <p:nvSpPr>
            <p:cNvPr id="302" name="Rectangle 127"/>
            <p:cNvSpPr>
              <a:spLocks noChangeArrowheads="1"/>
            </p:cNvSpPr>
            <p:nvPr/>
          </p:nvSpPr>
          <p:spPr bwMode="auto">
            <a:xfrm>
              <a:off x="1950541" y="2933665"/>
              <a:ext cx="1250799" cy="230892"/>
            </a:xfrm>
            <a:prstGeom prst="rect">
              <a:avLst/>
            </a:prstGeom>
            <a:noFill/>
            <a:ln w="9525">
              <a:noFill/>
              <a:miter lim="800000"/>
              <a:headEnd/>
              <a:tailEnd/>
            </a:ln>
          </p:spPr>
          <p:txBody>
            <a:bodyPr wrap="square">
              <a:spAutoFit/>
            </a:bodyPr>
            <a:lstStyle/>
            <a:p>
              <a:pPr algn="ctr">
                <a:spcBef>
                  <a:spcPct val="50000"/>
                </a:spcBef>
              </a:pPr>
              <a:r>
                <a:rPr lang="en-US" sz="900" b="1" dirty="0">
                  <a:solidFill>
                    <a:srgbClr val="FFC000"/>
                  </a:solidFill>
                </a:rPr>
                <a:t>Inbound/Outbound</a:t>
              </a:r>
              <a:endParaRPr lang="en-US" sz="1000" b="1" dirty="0">
                <a:solidFill>
                  <a:srgbClr val="FFC000"/>
                </a:solidFill>
              </a:endParaRPr>
            </a:p>
          </p:txBody>
        </p:sp>
        <p:cxnSp>
          <p:nvCxnSpPr>
            <p:cNvPr id="303" name="Straight Connector 302"/>
            <p:cNvCxnSpPr/>
            <p:nvPr/>
          </p:nvCxnSpPr>
          <p:spPr>
            <a:xfrm>
              <a:off x="2027384" y="3200400"/>
              <a:ext cx="1070016" cy="0"/>
            </a:xfrm>
            <a:prstGeom prst="line">
              <a:avLst/>
            </a:prstGeom>
            <a:ln w="38100">
              <a:solidFill>
                <a:srgbClr val="FFC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13" name="Group 512"/>
          <p:cNvGrpSpPr/>
          <p:nvPr/>
        </p:nvGrpSpPr>
        <p:grpSpPr>
          <a:xfrm>
            <a:off x="6531827" y="5551532"/>
            <a:ext cx="2092944" cy="590752"/>
            <a:chOff x="6519403" y="5422112"/>
            <a:chExt cx="2093489" cy="590906"/>
          </a:xfrm>
        </p:grpSpPr>
        <p:cxnSp>
          <p:nvCxnSpPr>
            <p:cNvPr id="265" name="Straight Arrow Connector 264"/>
            <p:cNvCxnSpPr/>
            <p:nvPr/>
          </p:nvCxnSpPr>
          <p:spPr>
            <a:xfrm flipV="1">
              <a:off x="6668227" y="5710144"/>
              <a:ext cx="1828800" cy="0"/>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0" name="Rectangle 299"/>
            <p:cNvSpPr/>
            <p:nvPr/>
          </p:nvSpPr>
          <p:spPr>
            <a:xfrm>
              <a:off x="6519403" y="5422112"/>
              <a:ext cx="2093489" cy="258600"/>
            </a:xfrm>
            <a:prstGeom prst="rect">
              <a:avLst/>
            </a:prstGeom>
            <a:noFill/>
            <a:ln w="9525">
              <a:noFill/>
              <a:miter lim="800000"/>
              <a:headEnd/>
              <a:tailEnd/>
            </a:ln>
          </p:spPr>
          <p:txBody>
            <a:bodyPr wrap="none">
              <a:spAutoFit/>
            </a:bodyPr>
            <a:lstStyle/>
            <a:p>
              <a:pPr algn="ctr">
                <a:lnSpc>
                  <a:spcPct val="90000"/>
                </a:lnSpc>
                <a:spcBef>
                  <a:spcPts val="400"/>
                </a:spcBef>
              </a:pPr>
              <a:r>
                <a:rPr lang="en-US" sz="1200" b="1" dirty="0">
                  <a:solidFill>
                    <a:srgbClr val="FFC000"/>
                  </a:solidFill>
                </a:rPr>
                <a:t>Advanced Email Analytics</a:t>
              </a:r>
            </a:p>
          </p:txBody>
        </p:sp>
        <p:sp>
          <p:nvSpPr>
            <p:cNvPr id="304" name="Rectangle 303"/>
            <p:cNvSpPr/>
            <p:nvPr/>
          </p:nvSpPr>
          <p:spPr>
            <a:xfrm>
              <a:off x="6747439" y="5754419"/>
              <a:ext cx="1637415" cy="258599"/>
            </a:xfrm>
            <a:prstGeom prst="rect">
              <a:avLst/>
            </a:prstGeom>
            <a:noFill/>
            <a:ln w="9525">
              <a:noFill/>
              <a:miter lim="800000"/>
              <a:headEnd/>
              <a:tailEnd/>
            </a:ln>
          </p:spPr>
          <p:txBody>
            <a:bodyPr wrap="none">
              <a:spAutoFit/>
            </a:bodyPr>
            <a:lstStyle/>
            <a:p>
              <a:pPr algn="ctr">
                <a:lnSpc>
                  <a:spcPct val="90000"/>
                </a:lnSpc>
                <a:spcBef>
                  <a:spcPts val="400"/>
                </a:spcBef>
              </a:pPr>
              <a:r>
                <a:rPr lang="en-US" sz="1200" b="1" dirty="0">
                  <a:solidFill>
                    <a:srgbClr val="FFC000"/>
                  </a:solidFill>
                </a:rPr>
                <a:t>Over 60 Data Points</a:t>
              </a:r>
            </a:p>
          </p:txBody>
        </p:sp>
      </p:grpSp>
      <p:grpSp>
        <p:nvGrpSpPr>
          <p:cNvPr id="521" name="Group 520"/>
          <p:cNvGrpSpPr/>
          <p:nvPr/>
        </p:nvGrpSpPr>
        <p:grpSpPr>
          <a:xfrm>
            <a:off x="8746825" y="5290394"/>
            <a:ext cx="2316523" cy="870742"/>
            <a:chOff x="8884274" y="5287517"/>
            <a:chExt cx="2317126" cy="870969"/>
          </a:xfrm>
        </p:grpSpPr>
        <p:grpSp>
          <p:nvGrpSpPr>
            <p:cNvPr id="505" name="Group 504"/>
            <p:cNvGrpSpPr/>
            <p:nvPr/>
          </p:nvGrpSpPr>
          <p:grpSpPr>
            <a:xfrm>
              <a:off x="8884274" y="5397956"/>
              <a:ext cx="658368" cy="650090"/>
              <a:chOff x="1723047" y="5533678"/>
              <a:chExt cx="658368" cy="650090"/>
            </a:xfrm>
          </p:grpSpPr>
          <p:pic>
            <p:nvPicPr>
              <p:cNvPr id="506" name="Picture 4" descr="Image result for splunk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4195" y="5533678"/>
                <a:ext cx="576072" cy="223971"/>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6" descr="Image result for arcsight logo"/>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691" b="27306"/>
              <a:stretch/>
            </p:blipFill>
            <p:spPr bwMode="auto">
              <a:xfrm>
                <a:off x="1723047" y="5751956"/>
                <a:ext cx="658368" cy="228600"/>
              </a:xfrm>
              <a:prstGeom prst="rect">
                <a:avLst/>
              </a:prstGeom>
              <a:noFill/>
              <a:extLst>
                <a:ext uri="{909E8E84-426E-40DD-AFC4-6F175D3DCCD1}">
                  <a14:hiddenFill xmlns:a14="http://schemas.microsoft.com/office/drawing/2010/main">
                    <a:solidFill>
                      <a:srgbClr val="FFFFFF"/>
                    </a:solidFill>
                  </a14:hiddenFill>
                </a:ext>
              </a:extLst>
            </p:spPr>
          </p:pic>
          <p:pic>
            <p:nvPicPr>
              <p:cNvPr id="508" name="Picture 16" descr="Image result for qradar logo"/>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58076"/>
              <a:stretch/>
            </p:blipFill>
            <p:spPr bwMode="auto">
              <a:xfrm>
                <a:off x="1723047" y="5974863"/>
                <a:ext cx="658368" cy="2089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9658469" y="5287517"/>
              <a:ext cx="877824" cy="870969"/>
              <a:chOff x="9649449" y="5181601"/>
              <a:chExt cx="877824" cy="870969"/>
            </a:xfrm>
          </p:grpSpPr>
          <p:pic>
            <p:nvPicPr>
              <p:cNvPr id="503" name="Picture 18" descr="Image result for servicenow logo"/>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9972" t="45450" r="9362" b="26614"/>
              <a:stretch/>
            </p:blipFill>
            <p:spPr bwMode="auto">
              <a:xfrm>
                <a:off x="9649449" y="5892966"/>
                <a:ext cx="877824" cy="159604"/>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p:cNvGrpSpPr/>
              <p:nvPr/>
            </p:nvGrpSpPr>
            <p:grpSpPr>
              <a:xfrm>
                <a:off x="9703877" y="5181601"/>
                <a:ext cx="768968" cy="652212"/>
                <a:chOff x="9720094" y="5181601"/>
                <a:chExt cx="768968" cy="652212"/>
              </a:xfrm>
            </p:grpSpPr>
            <p:pic>
              <p:nvPicPr>
                <p:cNvPr id="292" name="Picture 31" descr="Symantec_Advanced_Threat_Protection_1024_HERO.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75985" y="5181601"/>
                  <a:ext cx="457187" cy="445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3" name="TextBox 292"/>
                <p:cNvSpPr txBox="1"/>
                <p:nvPr/>
              </p:nvSpPr>
              <p:spPr>
                <a:xfrm>
                  <a:off x="9720094" y="5707081"/>
                  <a:ext cx="768968" cy="126732"/>
                </a:xfrm>
                <a:prstGeom prst="rect">
                  <a:avLst/>
                </a:prstGeom>
                <a:noFill/>
              </p:spPr>
              <p:txBody>
                <a:bodyPr wrap="none" lIns="0" tIns="0" rIns="0" bIns="0" rtlCol="0">
                  <a:noAutofit/>
                </a:bodyPr>
                <a:lstStyle/>
                <a:p>
                  <a:pPr>
                    <a:lnSpc>
                      <a:spcPct val="90000"/>
                    </a:lnSpc>
                  </a:pPr>
                  <a:r>
                    <a:rPr lang="en-US" sz="900" b="1" dirty="0">
                      <a:solidFill>
                        <a:schemeClr val="bg1"/>
                      </a:solidFill>
                      <a:latin typeface="Symantec Sans" charset="0"/>
                      <a:ea typeface="Symantec Sans" charset="0"/>
                      <a:cs typeface="Symantec Sans" charset="0"/>
                    </a:rPr>
                    <a:t>ATP Platform</a:t>
                  </a:r>
                </a:p>
              </p:txBody>
            </p:sp>
          </p:grpSp>
        </p:grpSp>
        <p:grpSp>
          <p:nvGrpSpPr>
            <p:cNvPr id="79" name="Group 78"/>
            <p:cNvGrpSpPr/>
            <p:nvPr/>
          </p:nvGrpSpPr>
          <p:grpSpPr>
            <a:xfrm>
              <a:off x="10652120" y="5382776"/>
              <a:ext cx="549280" cy="680451"/>
              <a:chOff x="10652120" y="5181601"/>
              <a:chExt cx="549280" cy="680451"/>
            </a:xfrm>
          </p:grpSpPr>
          <p:sp>
            <p:nvSpPr>
              <p:cNvPr id="294" name="Rounded Rectangle 293"/>
              <p:cNvSpPr/>
              <p:nvPr/>
            </p:nvSpPr>
            <p:spPr bwMode="gray">
              <a:xfrm>
                <a:off x="10652120" y="5675903"/>
                <a:ext cx="549280" cy="186149"/>
              </a:xfrm>
              <a:prstGeom prst="round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r>
                  <a:rPr lang="en-US" sz="900" b="1" dirty="0">
                    <a:solidFill>
                      <a:schemeClr val="bg1"/>
                    </a:solidFill>
                    <a:latin typeface="Symantec Sans" charset="0"/>
                    <a:ea typeface="Symantec Sans" charset="0"/>
                    <a:cs typeface="Symantec Sans" charset="0"/>
                  </a:rPr>
                  <a:t>MSS</a:t>
                </a:r>
                <a:endParaRPr lang="en-US" sz="1000" b="1" dirty="0">
                  <a:solidFill>
                    <a:schemeClr val="bg1"/>
                  </a:solidFill>
                  <a:latin typeface="Symantec Sans" charset="0"/>
                  <a:ea typeface="Symantec Sans" charset="0"/>
                  <a:cs typeface="Symantec Sans" charset="0"/>
                </a:endParaRPr>
              </a:p>
            </p:txBody>
          </p:sp>
          <p:pic>
            <p:nvPicPr>
              <p:cNvPr id="295" name="Picture 294" descr="C:\Users\Lana\Personal\Scott\03_PARTS\PARTS_1_analysts_working_closeu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10714185" y="5181601"/>
                <a:ext cx="425150" cy="4428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516" name="Group 515"/>
          <p:cNvGrpSpPr/>
          <p:nvPr/>
        </p:nvGrpSpPr>
        <p:grpSpPr>
          <a:xfrm>
            <a:off x="3232151" y="1714723"/>
            <a:ext cx="3979899" cy="2956159"/>
            <a:chOff x="3240644" y="1557528"/>
            <a:chExt cx="3980936" cy="2956929"/>
          </a:xfrm>
        </p:grpSpPr>
        <p:sp>
          <p:nvSpPr>
            <p:cNvPr id="10" name="Rounded Rectangle 9"/>
            <p:cNvSpPr/>
            <p:nvPr/>
          </p:nvSpPr>
          <p:spPr bwMode="gray">
            <a:xfrm>
              <a:off x="3240644" y="1954464"/>
              <a:ext cx="3946825" cy="2181337"/>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23" name="Rectangle 22"/>
            <p:cNvSpPr/>
            <p:nvPr/>
          </p:nvSpPr>
          <p:spPr>
            <a:xfrm>
              <a:off x="3336271" y="1706926"/>
              <a:ext cx="1675896" cy="230892"/>
            </a:xfrm>
            <a:prstGeom prst="rect">
              <a:avLst/>
            </a:prstGeom>
            <a:noFill/>
            <a:ln w="9525">
              <a:noFill/>
              <a:miter lim="800000"/>
              <a:headEnd/>
              <a:tailEnd/>
            </a:ln>
          </p:spPr>
          <p:txBody>
            <a:bodyPr wrap="none">
              <a:spAutoFit/>
            </a:bodyPr>
            <a:lstStyle/>
            <a:p>
              <a:pPr algn="ctr">
                <a:lnSpc>
                  <a:spcPct val="90000"/>
                </a:lnSpc>
                <a:spcBef>
                  <a:spcPts val="400"/>
                </a:spcBef>
              </a:pPr>
              <a:r>
                <a:rPr lang="en-US" sz="1000" b="1" dirty="0">
                  <a:solidFill>
                    <a:schemeClr val="bg1"/>
                  </a:solidFill>
                </a:rPr>
                <a:t>Advanced Threat Protection</a:t>
              </a:r>
            </a:p>
          </p:txBody>
        </p:sp>
        <p:sp>
          <p:nvSpPr>
            <p:cNvPr id="26" name="Rectangle 25"/>
            <p:cNvSpPr/>
            <p:nvPr/>
          </p:nvSpPr>
          <p:spPr>
            <a:xfrm>
              <a:off x="5997890" y="4129636"/>
              <a:ext cx="920684" cy="384821"/>
            </a:xfrm>
            <a:prstGeom prst="rect">
              <a:avLst/>
            </a:prstGeom>
            <a:noFill/>
            <a:ln w="9525">
              <a:noFill/>
              <a:miter lim="800000"/>
              <a:headEnd/>
              <a:tailEnd/>
            </a:ln>
          </p:spPr>
          <p:txBody>
            <a:bodyPr wrap="none">
              <a:spAutoFit/>
            </a:bodyPr>
            <a:lstStyle/>
            <a:p>
              <a:pPr algn="ctr">
                <a:lnSpc>
                  <a:spcPct val="90000"/>
                </a:lnSpc>
              </a:pPr>
              <a:r>
                <a:rPr lang="en-US" sz="1000" b="1" dirty="0">
                  <a:solidFill>
                    <a:schemeClr val="bg1"/>
                  </a:solidFill>
                </a:rPr>
                <a:t>Anti-Spam</a:t>
              </a:r>
            </a:p>
            <a:p>
              <a:pPr algn="ctr"/>
              <a:r>
                <a:rPr lang="en-US" sz="1000" b="1" dirty="0">
                  <a:solidFill>
                    <a:schemeClr val="bg1"/>
                  </a:solidFill>
                </a:rPr>
                <a:t>Anti-Malware</a:t>
              </a:r>
            </a:p>
          </p:txBody>
        </p:sp>
        <p:sp>
          <p:nvSpPr>
            <p:cNvPr id="28" name="Rectangle 27"/>
            <p:cNvSpPr/>
            <p:nvPr/>
          </p:nvSpPr>
          <p:spPr>
            <a:xfrm>
              <a:off x="5490022" y="1557528"/>
              <a:ext cx="1731558" cy="384821"/>
            </a:xfrm>
            <a:prstGeom prst="rect">
              <a:avLst/>
            </a:prstGeom>
            <a:noFill/>
            <a:ln w="9525">
              <a:noFill/>
              <a:miter lim="800000"/>
              <a:headEnd/>
              <a:tailEnd/>
            </a:ln>
          </p:spPr>
          <p:txBody>
            <a:bodyPr wrap="square">
              <a:spAutoFit/>
            </a:bodyPr>
            <a:lstStyle/>
            <a:p>
              <a:pPr algn="ctr">
                <a:lnSpc>
                  <a:spcPct val="90000"/>
                </a:lnSpc>
              </a:pPr>
              <a:r>
                <a:rPr lang="en-US" sz="1000" b="1" dirty="0">
                  <a:solidFill>
                    <a:schemeClr val="bg1"/>
                  </a:solidFill>
                </a:rPr>
                <a:t>Data Protection</a:t>
              </a:r>
            </a:p>
            <a:p>
              <a:pPr algn="ctr"/>
              <a:r>
                <a:rPr lang="en-US" sz="1000" b="1" dirty="0">
                  <a:solidFill>
                    <a:schemeClr val="bg1"/>
                  </a:solidFill>
                </a:rPr>
                <a:t>Policy-Based Encryption</a:t>
              </a:r>
            </a:p>
          </p:txBody>
        </p:sp>
        <p:grpSp>
          <p:nvGrpSpPr>
            <p:cNvPr id="515" name="Group 514"/>
            <p:cNvGrpSpPr/>
            <p:nvPr/>
          </p:nvGrpSpPr>
          <p:grpSpPr>
            <a:xfrm>
              <a:off x="3341781" y="2590800"/>
              <a:ext cx="3844534" cy="1016284"/>
              <a:chOff x="3323954" y="2606413"/>
              <a:chExt cx="3844534" cy="1016284"/>
            </a:xfrm>
          </p:grpSpPr>
          <p:grpSp>
            <p:nvGrpSpPr>
              <p:cNvPr id="416" name="Group 415"/>
              <p:cNvGrpSpPr>
                <a:grpSpLocks noChangeAspect="1"/>
              </p:cNvGrpSpPr>
              <p:nvPr/>
            </p:nvGrpSpPr>
            <p:grpSpPr>
              <a:xfrm>
                <a:off x="3323954" y="2606413"/>
                <a:ext cx="1584386" cy="1016284"/>
                <a:chOff x="3520017" y="2383510"/>
                <a:chExt cx="2169582" cy="1627416"/>
              </a:xfrm>
            </p:grpSpPr>
            <p:sp>
              <p:nvSpPr>
                <p:cNvPr id="417" name="Freeform 6"/>
                <p:cNvSpPr>
                  <a:spLocks/>
                </p:cNvSpPr>
                <p:nvPr/>
              </p:nvSpPr>
              <p:spPr bwMode="auto">
                <a:xfrm>
                  <a:off x="3520017" y="2383510"/>
                  <a:ext cx="2169582" cy="1627416"/>
                </a:xfrm>
                <a:custGeom>
                  <a:avLst/>
                  <a:gdLst>
                    <a:gd name="T0" fmla="*/ 1504 w 4682"/>
                    <a:gd name="T1" fmla="*/ 240 h 3512"/>
                    <a:gd name="T2" fmla="*/ 1750 w 4682"/>
                    <a:gd name="T3" fmla="*/ 80 h 3512"/>
                    <a:gd name="T4" fmla="*/ 1972 w 4682"/>
                    <a:gd name="T5" fmla="*/ 16 h 3512"/>
                    <a:gd name="T6" fmla="*/ 2210 w 4682"/>
                    <a:gd name="T7" fmla="*/ 0 h 3512"/>
                    <a:gd name="T8" fmla="*/ 2474 w 4682"/>
                    <a:gd name="T9" fmla="*/ 44 h 3512"/>
                    <a:gd name="T10" fmla="*/ 2732 w 4682"/>
                    <a:gd name="T11" fmla="*/ 174 h 3512"/>
                    <a:gd name="T12" fmla="*/ 2830 w 4682"/>
                    <a:gd name="T13" fmla="*/ 240 h 3512"/>
                    <a:gd name="T14" fmla="*/ 3052 w 4682"/>
                    <a:gd name="T15" fmla="*/ 116 h 3512"/>
                    <a:gd name="T16" fmla="*/ 3232 w 4682"/>
                    <a:gd name="T17" fmla="*/ 94 h 3512"/>
                    <a:gd name="T18" fmla="*/ 3368 w 4682"/>
                    <a:gd name="T19" fmla="*/ 156 h 3512"/>
                    <a:gd name="T20" fmla="*/ 3500 w 4682"/>
                    <a:gd name="T21" fmla="*/ 306 h 3512"/>
                    <a:gd name="T22" fmla="*/ 3534 w 4682"/>
                    <a:gd name="T23" fmla="*/ 422 h 3512"/>
                    <a:gd name="T24" fmla="*/ 3834 w 4682"/>
                    <a:gd name="T25" fmla="*/ 446 h 3512"/>
                    <a:gd name="T26" fmla="*/ 4110 w 4682"/>
                    <a:gd name="T27" fmla="*/ 532 h 3512"/>
                    <a:gd name="T28" fmla="*/ 4346 w 4682"/>
                    <a:gd name="T29" fmla="*/ 682 h 3512"/>
                    <a:gd name="T30" fmla="*/ 4508 w 4682"/>
                    <a:gd name="T31" fmla="*/ 878 h 3512"/>
                    <a:gd name="T32" fmla="*/ 4622 w 4682"/>
                    <a:gd name="T33" fmla="*/ 1120 h 3512"/>
                    <a:gd name="T34" fmla="*/ 4674 w 4682"/>
                    <a:gd name="T35" fmla="*/ 1346 h 3512"/>
                    <a:gd name="T36" fmla="*/ 4670 w 4682"/>
                    <a:gd name="T37" fmla="*/ 1620 h 3512"/>
                    <a:gd name="T38" fmla="*/ 4552 w 4682"/>
                    <a:gd name="T39" fmla="*/ 1962 h 3512"/>
                    <a:gd name="T40" fmla="*/ 4380 w 4682"/>
                    <a:gd name="T41" fmla="*/ 2210 h 3512"/>
                    <a:gd name="T42" fmla="*/ 4204 w 4682"/>
                    <a:gd name="T43" fmla="*/ 2380 h 3512"/>
                    <a:gd name="T44" fmla="*/ 4198 w 4682"/>
                    <a:gd name="T45" fmla="*/ 2624 h 3512"/>
                    <a:gd name="T46" fmla="*/ 4122 w 4682"/>
                    <a:gd name="T47" fmla="*/ 2846 h 3512"/>
                    <a:gd name="T48" fmla="*/ 3994 w 4682"/>
                    <a:gd name="T49" fmla="*/ 3014 h 3512"/>
                    <a:gd name="T50" fmla="*/ 3844 w 4682"/>
                    <a:gd name="T51" fmla="*/ 3122 h 3512"/>
                    <a:gd name="T52" fmla="*/ 3666 w 4682"/>
                    <a:gd name="T53" fmla="*/ 3182 h 3512"/>
                    <a:gd name="T54" fmla="*/ 3430 w 4682"/>
                    <a:gd name="T55" fmla="*/ 3178 h 3512"/>
                    <a:gd name="T56" fmla="*/ 3254 w 4682"/>
                    <a:gd name="T57" fmla="*/ 3126 h 3512"/>
                    <a:gd name="T58" fmla="*/ 3074 w 4682"/>
                    <a:gd name="T59" fmla="*/ 3310 h 3512"/>
                    <a:gd name="T60" fmla="*/ 2824 w 4682"/>
                    <a:gd name="T61" fmla="*/ 3468 h 3512"/>
                    <a:gd name="T62" fmla="*/ 2646 w 4682"/>
                    <a:gd name="T63" fmla="*/ 3510 h 3512"/>
                    <a:gd name="T64" fmla="*/ 2448 w 4682"/>
                    <a:gd name="T65" fmla="*/ 3498 h 3512"/>
                    <a:gd name="T66" fmla="*/ 2250 w 4682"/>
                    <a:gd name="T67" fmla="*/ 3430 h 3512"/>
                    <a:gd name="T68" fmla="*/ 2008 w 4682"/>
                    <a:gd name="T69" fmla="*/ 3252 h 3512"/>
                    <a:gd name="T70" fmla="*/ 1908 w 4682"/>
                    <a:gd name="T71" fmla="*/ 3186 h 3512"/>
                    <a:gd name="T72" fmla="*/ 1748 w 4682"/>
                    <a:gd name="T73" fmla="*/ 3254 h 3512"/>
                    <a:gd name="T74" fmla="*/ 1576 w 4682"/>
                    <a:gd name="T75" fmla="*/ 3248 h 3512"/>
                    <a:gd name="T76" fmla="*/ 1410 w 4682"/>
                    <a:gd name="T77" fmla="*/ 3152 h 3512"/>
                    <a:gd name="T78" fmla="*/ 1330 w 4682"/>
                    <a:gd name="T79" fmla="*/ 3032 h 3512"/>
                    <a:gd name="T80" fmla="*/ 1190 w 4682"/>
                    <a:gd name="T81" fmla="*/ 3040 h 3512"/>
                    <a:gd name="T82" fmla="*/ 876 w 4682"/>
                    <a:gd name="T83" fmla="*/ 3016 h 3512"/>
                    <a:gd name="T84" fmla="*/ 668 w 4682"/>
                    <a:gd name="T85" fmla="*/ 2936 h 3512"/>
                    <a:gd name="T86" fmla="*/ 486 w 4682"/>
                    <a:gd name="T87" fmla="*/ 2780 h 3512"/>
                    <a:gd name="T88" fmla="*/ 382 w 4682"/>
                    <a:gd name="T89" fmla="*/ 2606 h 3512"/>
                    <a:gd name="T90" fmla="*/ 324 w 4682"/>
                    <a:gd name="T91" fmla="*/ 2392 h 3512"/>
                    <a:gd name="T92" fmla="*/ 330 w 4682"/>
                    <a:gd name="T93" fmla="*/ 2066 h 3512"/>
                    <a:gd name="T94" fmla="*/ 318 w 4682"/>
                    <a:gd name="T95" fmla="*/ 1920 h 3512"/>
                    <a:gd name="T96" fmla="*/ 114 w 4682"/>
                    <a:gd name="T97" fmla="*/ 1740 h 3512"/>
                    <a:gd name="T98" fmla="*/ 26 w 4682"/>
                    <a:gd name="T99" fmla="*/ 1586 h 3512"/>
                    <a:gd name="T100" fmla="*/ 2 w 4682"/>
                    <a:gd name="T101" fmla="*/ 1392 h 3512"/>
                    <a:gd name="T102" fmla="*/ 48 w 4682"/>
                    <a:gd name="T103" fmla="*/ 1216 h 3512"/>
                    <a:gd name="T104" fmla="*/ 152 w 4682"/>
                    <a:gd name="T105" fmla="*/ 1054 h 3512"/>
                    <a:gd name="T106" fmla="*/ 342 w 4682"/>
                    <a:gd name="T107" fmla="*/ 914 h 3512"/>
                    <a:gd name="T108" fmla="*/ 516 w 4682"/>
                    <a:gd name="T109" fmla="*/ 852 h 3512"/>
                    <a:gd name="T110" fmla="*/ 570 w 4682"/>
                    <a:gd name="T111" fmla="*/ 620 h 3512"/>
                    <a:gd name="T112" fmla="*/ 690 w 4682"/>
                    <a:gd name="T113" fmla="*/ 412 h 3512"/>
                    <a:gd name="T114" fmla="*/ 824 w 4682"/>
                    <a:gd name="T115" fmla="*/ 308 h 3512"/>
                    <a:gd name="T116" fmla="*/ 962 w 4682"/>
                    <a:gd name="T117" fmla="*/ 260 h 3512"/>
                    <a:gd name="T118" fmla="*/ 1256 w 4682"/>
                    <a:gd name="T119" fmla="*/ 260 h 3512"/>
                    <a:gd name="T120" fmla="*/ 1438 w 4682"/>
                    <a:gd name="T121" fmla="*/ 316 h 3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82" h="3512">
                      <a:moveTo>
                        <a:pt x="1438" y="316"/>
                      </a:moveTo>
                      <a:lnTo>
                        <a:pt x="1438" y="316"/>
                      </a:lnTo>
                      <a:lnTo>
                        <a:pt x="1448" y="302"/>
                      </a:lnTo>
                      <a:lnTo>
                        <a:pt x="1462" y="286"/>
                      </a:lnTo>
                      <a:lnTo>
                        <a:pt x="1480" y="264"/>
                      </a:lnTo>
                      <a:lnTo>
                        <a:pt x="1504" y="240"/>
                      </a:lnTo>
                      <a:lnTo>
                        <a:pt x="1534" y="212"/>
                      </a:lnTo>
                      <a:lnTo>
                        <a:pt x="1570" y="182"/>
                      </a:lnTo>
                      <a:lnTo>
                        <a:pt x="1614" y="152"/>
                      </a:lnTo>
                      <a:lnTo>
                        <a:pt x="1662" y="122"/>
                      </a:lnTo>
                      <a:lnTo>
                        <a:pt x="1718" y="94"/>
                      </a:lnTo>
                      <a:lnTo>
                        <a:pt x="1750" y="80"/>
                      </a:lnTo>
                      <a:lnTo>
                        <a:pt x="1782" y="68"/>
                      </a:lnTo>
                      <a:lnTo>
                        <a:pt x="1816" y="56"/>
                      </a:lnTo>
                      <a:lnTo>
                        <a:pt x="1852" y="44"/>
                      </a:lnTo>
                      <a:lnTo>
                        <a:pt x="1890" y="34"/>
                      </a:lnTo>
                      <a:lnTo>
                        <a:pt x="1930" y="24"/>
                      </a:lnTo>
                      <a:lnTo>
                        <a:pt x="1972" y="16"/>
                      </a:lnTo>
                      <a:lnTo>
                        <a:pt x="2016" y="10"/>
                      </a:lnTo>
                      <a:lnTo>
                        <a:pt x="2060" y="6"/>
                      </a:lnTo>
                      <a:lnTo>
                        <a:pt x="2108" y="2"/>
                      </a:lnTo>
                      <a:lnTo>
                        <a:pt x="2158" y="0"/>
                      </a:lnTo>
                      <a:lnTo>
                        <a:pt x="2210" y="0"/>
                      </a:lnTo>
                      <a:lnTo>
                        <a:pt x="2210" y="0"/>
                      </a:lnTo>
                      <a:lnTo>
                        <a:pt x="2246" y="2"/>
                      </a:lnTo>
                      <a:lnTo>
                        <a:pt x="2282" y="6"/>
                      </a:lnTo>
                      <a:lnTo>
                        <a:pt x="2318" y="10"/>
                      </a:lnTo>
                      <a:lnTo>
                        <a:pt x="2352" y="14"/>
                      </a:lnTo>
                      <a:lnTo>
                        <a:pt x="2414" y="28"/>
                      </a:lnTo>
                      <a:lnTo>
                        <a:pt x="2474" y="44"/>
                      </a:lnTo>
                      <a:lnTo>
                        <a:pt x="2528" y="62"/>
                      </a:lnTo>
                      <a:lnTo>
                        <a:pt x="2578" y="84"/>
                      </a:lnTo>
                      <a:lnTo>
                        <a:pt x="2624" y="106"/>
                      </a:lnTo>
                      <a:lnTo>
                        <a:pt x="2664" y="128"/>
                      </a:lnTo>
                      <a:lnTo>
                        <a:pt x="2700" y="152"/>
                      </a:lnTo>
                      <a:lnTo>
                        <a:pt x="2732" y="174"/>
                      </a:lnTo>
                      <a:lnTo>
                        <a:pt x="2758" y="194"/>
                      </a:lnTo>
                      <a:lnTo>
                        <a:pt x="2780" y="212"/>
                      </a:lnTo>
                      <a:lnTo>
                        <a:pt x="2808" y="240"/>
                      </a:lnTo>
                      <a:lnTo>
                        <a:pt x="2818" y="250"/>
                      </a:lnTo>
                      <a:lnTo>
                        <a:pt x="2818" y="250"/>
                      </a:lnTo>
                      <a:lnTo>
                        <a:pt x="2830" y="240"/>
                      </a:lnTo>
                      <a:lnTo>
                        <a:pt x="2864" y="216"/>
                      </a:lnTo>
                      <a:lnTo>
                        <a:pt x="2914" y="182"/>
                      </a:lnTo>
                      <a:lnTo>
                        <a:pt x="2944" y="164"/>
                      </a:lnTo>
                      <a:lnTo>
                        <a:pt x="2978" y="146"/>
                      </a:lnTo>
                      <a:lnTo>
                        <a:pt x="3014" y="130"/>
                      </a:lnTo>
                      <a:lnTo>
                        <a:pt x="3052" y="116"/>
                      </a:lnTo>
                      <a:lnTo>
                        <a:pt x="3090" y="104"/>
                      </a:lnTo>
                      <a:lnTo>
                        <a:pt x="3130" y="96"/>
                      </a:lnTo>
                      <a:lnTo>
                        <a:pt x="3172" y="92"/>
                      </a:lnTo>
                      <a:lnTo>
                        <a:pt x="3192" y="90"/>
                      </a:lnTo>
                      <a:lnTo>
                        <a:pt x="3212" y="92"/>
                      </a:lnTo>
                      <a:lnTo>
                        <a:pt x="3232" y="94"/>
                      </a:lnTo>
                      <a:lnTo>
                        <a:pt x="3252" y="98"/>
                      </a:lnTo>
                      <a:lnTo>
                        <a:pt x="3272" y="104"/>
                      </a:lnTo>
                      <a:lnTo>
                        <a:pt x="3290" y="112"/>
                      </a:lnTo>
                      <a:lnTo>
                        <a:pt x="3290" y="112"/>
                      </a:lnTo>
                      <a:lnTo>
                        <a:pt x="3332" y="134"/>
                      </a:lnTo>
                      <a:lnTo>
                        <a:pt x="3368" y="156"/>
                      </a:lnTo>
                      <a:lnTo>
                        <a:pt x="3400" y="180"/>
                      </a:lnTo>
                      <a:lnTo>
                        <a:pt x="3428" y="206"/>
                      </a:lnTo>
                      <a:lnTo>
                        <a:pt x="3450" y="230"/>
                      </a:lnTo>
                      <a:lnTo>
                        <a:pt x="3470" y="256"/>
                      </a:lnTo>
                      <a:lnTo>
                        <a:pt x="3486" y="282"/>
                      </a:lnTo>
                      <a:lnTo>
                        <a:pt x="3500" y="306"/>
                      </a:lnTo>
                      <a:lnTo>
                        <a:pt x="3510" y="330"/>
                      </a:lnTo>
                      <a:lnTo>
                        <a:pt x="3518" y="352"/>
                      </a:lnTo>
                      <a:lnTo>
                        <a:pt x="3528" y="388"/>
                      </a:lnTo>
                      <a:lnTo>
                        <a:pt x="3532" y="412"/>
                      </a:lnTo>
                      <a:lnTo>
                        <a:pt x="3534" y="422"/>
                      </a:lnTo>
                      <a:lnTo>
                        <a:pt x="3534" y="422"/>
                      </a:lnTo>
                      <a:lnTo>
                        <a:pt x="3564" y="422"/>
                      </a:lnTo>
                      <a:lnTo>
                        <a:pt x="3598" y="422"/>
                      </a:lnTo>
                      <a:lnTo>
                        <a:pt x="3644" y="424"/>
                      </a:lnTo>
                      <a:lnTo>
                        <a:pt x="3700" y="428"/>
                      </a:lnTo>
                      <a:lnTo>
                        <a:pt x="3764" y="436"/>
                      </a:lnTo>
                      <a:lnTo>
                        <a:pt x="3834" y="446"/>
                      </a:lnTo>
                      <a:lnTo>
                        <a:pt x="3910" y="464"/>
                      </a:lnTo>
                      <a:lnTo>
                        <a:pt x="3950" y="474"/>
                      </a:lnTo>
                      <a:lnTo>
                        <a:pt x="3990" y="486"/>
                      </a:lnTo>
                      <a:lnTo>
                        <a:pt x="4030" y="500"/>
                      </a:lnTo>
                      <a:lnTo>
                        <a:pt x="4070" y="516"/>
                      </a:lnTo>
                      <a:lnTo>
                        <a:pt x="4110" y="532"/>
                      </a:lnTo>
                      <a:lnTo>
                        <a:pt x="4152" y="552"/>
                      </a:lnTo>
                      <a:lnTo>
                        <a:pt x="4192" y="574"/>
                      </a:lnTo>
                      <a:lnTo>
                        <a:pt x="4232" y="598"/>
                      </a:lnTo>
                      <a:lnTo>
                        <a:pt x="4270" y="624"/>
                      </a:lnTo>
                      <a:lnTo>
                        <a:pt x="4308" y="652"/>
                      </a:lnTo>
                      <a:lnTo>
                        <a:pt x="4346" y="682"/>
                      </a:lnTo>
                      <a:lnTo>
                        <a:pt x="4382" y="716"/>
                      </a:lnTo>
                      <a:lnTo>
                        <a:pt x="4416" y="752"/>
                      </a:lnTo>
                      <a:lnTo>
                        <a:pt x="4448" y="792"/>
                      </a:lnTo>
                      <a:lnTo>
                        <a:pt x="4478" y="834"/>
                      </a:lnTo>
                      <a:lnTo>
                        <a:pt x="4508" y="878"/>
                      </a:lnTo>
                      <a:lnTo>
                        <a:pt x="4508" y="878"/>
                      </a:lnTo>
                      <a:lnTo>
                        <a:pt x="4532" y="920"/>
                      </a:lnTo>
                      <a:lnTo>
                        <a:pt x="4552" y="960"/>
                      </a:lnTo>
                      <a:lnTo>
                        <a:pt x="4572" y="1002"/>
                      </a:lnTo>
                      <a:lnTo>
                        <a:pt x="4590" y="1042"/>
                      </a:lnTo>
                      <a:lnTo>
                        <a:pt x="4606" y="1080"/>
                      </a:lnTo>
                      <a:lnTo>
                        <a:pt x="4622" y="1120"/>
                      </a:lnTo>
                      <a:lnTo>
                        <a:pt x="4634" y="1160"/>
                      </a:lnTo>
                      <a:lnTo>
                        <a:pt x="4646" y="1198"/>
                      </a:lnTo>
                      <a:lnTo>
                        <a:pt x="4654" y="1236"/>
                      </a:lnTo>
                      <a:lnTo>
                        <a:pt x="4662" y="1272"/>
                      </a:lnTo>
                      <a:lnTo>
                        <a:pt x="4670" y="1310"/>
                      </a:lnTo>
                      <a:lnTo>
                        <a:pt x="4674" y="1346"/>
                      </a:lnTo>
                      <a:lnTo>
                        <a:pt x="4678" y="1382"/>
                      </a:lnTo>
                      <a:lnTo>
                        <a:pt x="4680" y="1418"/>
                      </a:lnTo>
                      <a:lnTo>
                        <a:pt x="4682" y="1452"/>
                      </a:lnTo>
                      <a:lnTo>
                        <a:pt x="4682" y="1486"/>
                      </a:lnTo>
                      <a:lnTo>
                        <a:pt x="4678" y="1554"/>
                      </a:lnTo>
                      <a:lnTo>
                        <a:pt x="4670" y="1620"/>
                      </a:lnTo>
                      <a:lnTo>
                        <a:pt x="4658" y="1682"/>
                      </a:lnTo>
                      <a:lnTo>
                        <a:pt x="4642" y="1742"/>
                      </a:lnTo>
                      <a:lnTo>
                        <a:pt x="4624" y="1802"/>
                      </a:lnTo>
                      <a:lnTo>
                        <a:pt x="4602" y="1858"/>
                      </a:lnTo>
                      <a:lnTo>
                        <a:pt x="4578" y="1910"/>
                      </a:lnTo>
                      <a:lnTo>
                        <a:pt x="4552" y="1962"/>
                      </a:lnTo>
                      <a:lnTo>
                        <a:pt x="4524" y="2010"/>
                      </a:lnTo>
                      <a:lnTo>
                        <a:pt x="4496" y="2056"/>
                      </a:lnTo>
                      <a:lnTo>
                        <a:pt x="4468" y="2098"/>
                      </a:lnTo>
                      <a:lnTo>
                        <a:pt x="4438" y="2138"/>
                      </a:lnTo>
                      <a:lnTo>
                        <a:pt x="4408" y="2176"/>
                      </a:lnTo>
                      <a:lnTo>
                        <a:pt x="4380" y="2210"/>
                      </a:lnTo>
                      <a:lnTo>
                        <a:pt x="4352" y="2242"/>
                      </a:lnTo>
                      <a:lnTo>
                        <a:pt x="4324" y="2270"/>
                      </a:lnTo>
                      <a:lnTo>
                        <a:pt x="4276" y="2318"/>
                      </a:lnTo>
                      <a:lnTo>
                        <a:pt x="4238" y="2352"/>
                      </a:lnTo>
                      <a:lnTo>
                        <a:pt x="4204" y="2380"/>
                      </a:lnTo>
                      <a:lnTo>
                        <a:pt x="4204" y="2380"/>
                      </a:lnTo>
                      <a:lnTo>
                        <a:pt x="4206" y="2398"/>
                      </a:lnTo>
                      <a:lnTo>
                        <a:pt x="4210" y="2450"/>
                      </a:lnTo>
                      <a:lnTo>
                        <a:pt x="4210" y="2486"/>
                      </a:lnTo>
                      <a:lnTo>
                        <a:pt x="4210" y="2526"/>
                      </a:lnTo>
                      <a:lnTo>
                        <a:pt x="4206" y="2574"/>
                      </a:lnTo>
                      <a:lnTo>
                        <a:pt x="4198" y="2624"/>
                      </a:lnTo>
                      <a:lnTo>
                        <a:pt x="4188" y="2676"/>
                      </a:lnTo>
                      <a:lnTo>
                        <a:pt x="4172" y="2732"/>
                      </a:lnTo>
                      <a:lnTo>
                        <a:pt x="4162" y="2760"/>
                      </a:lnTo>
                      <a:lnTo>
                        <a:pt x="4150" y="2788"/>
                      </a:lnTo>
                      <a:lnTo>
                        <a:pt x="4136" y="2818"/>
                      </a:lnTo>
                      <a:lnTo>
                        <a:pt x="4122" y="2846"/>
                      </a:lnTo>
                      <a:lnTo>
                        <a:pt x="4106" y="2874"/>
                      </a:lnTo>
                      <a:lnTo>
                        <a:pt x="4088" y="2904"/>
                      </a:lnTo>
                      <a:lnTo>
                        <a:pt x="4068" y="2932"/>
                      </a:lnTo>
                      <a:lnTo>
                        <a:pt x="4046" y="2960"/>
                      </a:lnTo>
                      <a:lnTo>
                        <a:pt x="4020" y="2986"/>
                      </a:lnTo>
                      <a:lnTo>
                        <a:pt x="3994" y="3014"/>
                      </a:lnTo>
                      <a:lnTo>
                        <a:pt x="3966" y="3040"/>
                      </a:lnTo>
                      <a:lnTo>
                        <a:pt x="3934" y="3064"/>
                      </a:lnTo>
                      <a:lnTo>
                        <a:pt x="3934" y="3064"/>
                      </a:lnTo>
                      <a:lnTo>
                        <a:pt x="3904" y="3086"/>
                      </a:lnTo>
                      <a:lnTo>
                        <a:pt x="3874" y="3104"/>
                      </a:lnTo>
                      <a:lnTo>
                        <a:pt x="3844" y="3122"/>
                      </a:lnTo>
                      <a:lnTo>
                        <a:pt x="3814" y="3136"/>
                      </a:lnTo>
                      <a:lnTo>
                        <a:pt x="3784" y="3150"/>
                      </a:lnTo>
                      <a:lnTo>
                        <a:pt x="3754" y="3160"/>
                      </a:lnTo>
                      <a:lnTo>
                        <a:pt x="3724" y="3168"/>
                      </a:lnTo>
                      <a:lnTo>
                        <a:pt x="3696" y="3176"/>
                      </a:lnTo>
                      <a:lnTo>
                        <a:pt x="3666" y="3182"/>
                      </a:lnTo>
                      <a:lnTo>
                        <a:pt x="3636" y="3186"/>
                      </a:lnTo>
                      <a:lnTo>
                        <a:pt x="3608" y="3188"/>
                      </a:lnTo>
                      <a:lnTo>
                        <a:pt x="3580" y="3190"/>
                      </a:lnTo>
                      <a:lnTo>
                        <a:pt x="3526" y="3190"/>
                      </a:lnTo>
                      <a:lnTo>
                        <a:pt x="3476" y="3186"/>
                      </a:lnTo>
                      <a:lnTo>
                        <a:pt x="3430" y="3178"/>
                      </a:lnTo>
                      <a:lnTo>
                        <a:pt x="3386" y="3170"/>
                      </a:lnTo>
                      <a:lnTo>
                        <a:pt x="3348" y="3160"/>
                      </a:lnTo>
                      <a:lnTo>
                        <a:pt x="3316" y="3150"/>
                      </a:lnTo>
                      <a:lnTo>
                        <a:pt x="3272" y="3132"/>
                      </a:lnTo>
                      <a:lnTo>
                        <a:pt x="3254" y="3126"/>
                      </a:lnTo>
                      <a:lnTo>
                        <a:pt x="3254" y="3126"/>
                      </a:lnTo>
                      <a:lnTo>
                        <a:pt x="3242" y="3142"/>
                      </a:lnTo>
                      <a:lnTo>
                        <a:pt x="3206" y="3182"/>
                      </a:lnTo>
                      <a:lnTo>
                        <a:pt x="3180" y="3210"/>
                      </a:lnTo>
                      <a:lnTo>
                        <a:pt x="3148" y="3242"/>
                      </a:lnTo>
                      <a:lnTo>
                        <a:pt x="3114" y="3276"/>
                      </a:lnTo>
                      <a:lnTo>
                        <a:pt x="3074" y="3310"/>
                      </a:lnTo>
                      <a:lnTo>
                        <a:pt x="3030" y="3344"/>
                      </a:lnTo>
                      <a:lnTo>
                        <a:pt x="2984" y="3380"/>
                      </a:lnTo>
                      <a:lnTo>
                        <a:pt x="2934" y="3412"/>
                      </a:lnTo>
                      <a:lnTo>
                        <a:pt x="2880" y="3442"/>
                      </a:lnTo>
                      <a:lnTo>
                        <a:pt x="2852" y="3454"/>
                      </a:lnTo>
                      <a:lnTo>
                        <a:pt x="2824" y="3468"/>
                      </a:lnTo>
                      <a:lnTo>
                        <a:pt x="2796" y="3478"/>
                      </a:lnTo>
                      <a:lnTo>
                        <a:pt x="2766" y="3488"/>
                      </a:lnTo>
                      <a:lnTo>
                        <a:pt x="2738" y="3496"/>
                      </a:lnTo>
                      <a:lnTo>
                        <a:pt x="2708" y="3502"/>
                      </a:lnTo>
                      <a:lnTo>
                        <a:pt x="2676" y="3508"/>
                      </a:lnTo>
                      <a:lnTo>
                        <a:pt x="2646" y="3510"/>
                      </a:lnTo>
                      <a:lnTo>
                        <a:pt x="2646" y="3510"/>
                      </a:lnTo>
                      <a:lnTo>
                        <a:pt x="2604" y="3512"/>
                      </a:lnTo>
                      <a:lnTo>
                        <a:pt x="2562" y="3512"/>
                      </a:lnTo>
                      <a:lnTo>
                        <a:pt x="2524" y="3510"/>
                      </a:lnTo>
                      <a:lnTo>
                        <a:pt x="2484" y="3504"/>
                      </a:lnTo>
                      <a:lnTo>
                        <a:pt x="2448" y="3498"/>
                      </a:lnTo>
                      <a:lnTo>
                        <a:pt x="2412" y="3490"/>
                      </a:lnTo>
                      <a:lnTo>
                        <a:pt x="2376" y="3480"/>
                      </a:lnTo>
                      <a:lnTo>
                        <a:pt x="2342" y="3470"/>
                      </a:lnTo>
                      <a:lnTo>
                        <a:pt x="2310" y="3458"/>
                      </a:lnTo>
                      <a:lnTo>
                        <a:pt x="2280" y="3444"/>
                      </a:lnTo>
                      <a:lnTo>
                        <a:pt x="2250" y="3430"/>
                      </a:lnTo>
                      <a:lnTo>
                        <a:pt x="2220" y="3416"/>
                      </a:lnTo>
                      <a:lnTo>
                        <a:pt x="2168" y="3384"/>
                      </a:lnTo>
                      <a:lnTo>
                        <a:pt x="2120" y="3350"/>
                      </a:lnTo>
                      <a:lnTo>
                        <a:pt x="2078" y="3316"/>
                      </a:lnTo>
                      <a:lnTo>
                        <a:pt x="2040" y="3284"/>
                      </a:lnTo>
                      <a:lnTo>
                        <a:pt x="2008" y="3252"/>
                      </a:lnTo>
                      <a:lnTo>
                        <a:pt x="1982" y="3224"/>
                      </a:lnTo>
                      <a:lnTo>
                        <a:pt x="1948" y="3182"/>
                      </a:lnTo>
                      <a:lnTo>
                        <a:pt x="1936" y="3166"/>
                      </a:lnTo>
                      <a:lnTo>
                        <a:pt x="1936" y="3166"/>
                      </a:lnTo>
                      <a:lnTo>
                        <a:pt x="1928" y="3172"/>
                      </a:lnTo>
                      <a:lnTo>
                        <a:pt x="1908" y="3186"/>
                      </a:lnTo>
                      <a:lnTo>
                        <a:pt x="1876" y="3206"/>
                      </a:lnTo>
                      <a:lnTo>
                        <a:pt x="1854" y="3218"/>
                      </a:lnTo>
                      <a:lnTo>
                        <a:pt x="1832" y="3228"/>
                      </a:lnTo>
                      <a:lnTo>
                        <a:pt x="1806" y="3238"/>
                      </a:lnTo>
                      <a:lnTo>
                        <a:pt x="1778" y="3246"/>
                      </a:lnTo>
                      <a:lnTo>
                        <a:pt x="1748" y="3254"/>
                      </a:lnTo>
                      <a:lnTo>
                        <a:pt x="1718" y="3258"/>
                      </a:lnTo>
                      <a:lnTo>
                        <a:pt x="1684" y="3260"/>
                      </a:lnTo>
                      <a:lnTo>
                        <a:pt x="1650" y="3260"/>
                      </a:lnTo>
                      <a:lnTo>
                        <a:pt x="1614" y="3256"/>
                      </a:lnTo>
                      <a:lnTo>
                        <a:pt x="1576" y="3248"/>
                      </a:lnTo>
                      <a:lnTo>
                        <a:pt x="1576" y="3248"/>
                      </a:lnTo>
                      <a:lnTo>
                        <a:pt x="1540" y="3236"/>
                      </a:lnTo>
                      <a:lnTo>
                        <a:pt x="1508" y="3222"/>
                      </a:lnTo>
                      <a:lnTo>
                        <a:pt x="1480" y="3206"/>
                      </a:lnTo>
                      <a:lnTo>
                        <a:pt x="1454" y="3188"/>
                      </a:lnTo>
                      <a:lnTo>
                        <a:pt x="1430" y="3170"/>
                      </a:lnTo>
                      <a:lnTo>
                        <a:pt x="1410" y="3152"/>
                      </a:lnTo>
                      <a:lnTo>
                        <a:pt x="1392" y="3134"/>
                      </a:lnTo>
                      <a:lnTo>
                        <a:pt x="1378" y="3114"/>
                      </a:lnTo>
                      <a:lnTo>
                        <a:pt x="1364" y="3096"/>
                      </a:lnTo>
                      <a:lnTo>
                        <a:pt x="1354" y="3080"/>
                      </a:lnTo>
                      <a:lnTo>
                        <a:pt x="1338" y="3050"/>
                      </a:lnTo>
                      <a:lnTo>
                        <a:pt x="1330" y="3032"/>
                      </a:lnTo>
                      <a:lnTo>
                        <a:pt x="1328" y="3024"/>
                      </a:lnTo>
                      <a:lnTo>
                        <a:pt x="1328" y="3024"/>
                      </a:lnTo>
                      <a:lnTo>
                        <a:pt x="1302" y="3028"/>
                      </a:lnTo>
                      <a:lnTo>
                        <a:pt x="1274" y="3032"/>
                      </a:lnTo>
                      <a:lnTo>
                        <a:pt x="1236" y="3036"/>
                      </a:lnTo>
                      <a:lnTo>
                        <a:pt x="1190" y="3040"/>
                      </a:lnTo>
                      <a:lnTo>
                        <a:pt x="1136" y="3042"/>
                      </a:lnTo>
                      <a:lnTo>
                        <a:pt x="1076" y="3042"/>
                      </a:lnTo>
                      <a:lnTo>
                        <a:pt x="1012" y="3038"/>
                      </a:lnTo>
                      <a:lnTo>
                        <a:pt x="946" y="3030"/>
                      </a:lnTo>
                      <a:lnTo>
                        <a:pt x="912" y="3024"/>
                      </a:lnTo>
                      <a:lnTo>
                        <a:pt x="876" y="3016"/>
                      </a:lnTo>
                      <a:lnTo>
                        <a:pt x="842" y="3006"/>
                      </a:lnTo>
                      <a:lnTo>
                        <a:pt x="806" y="2996"/>
                      </a:lnTo>
                      <a:lnTo>
                        <a:pt x="772" y="2984"/>
                      </a:lnTo>
                      <a:lnTo>
                        <a:pt x="736" y="2970"/>
                      </a:lnTo>
                      <a:lnTo>
                        <a:pt x="702" y="2954"/>
                      </a:lnTo>
                      <a:lnTo>
                        <a:pt x="668" y="2936"/>
                      </a:lnTo>
                      <a:lnTo>
                        <a:pt x="636" y="2916"/>
                      </a:lnTo>
                      <a:lnTo>
                        <a:pt x="604" y="2894"/>
                      </a:lnTo>
                      <a:lnTo>
                        <a:pt x="572" y="2870"/>
                      </a:lnTo>
                      <a:lnTo>
                        <a:pt x="542" y="2842"/>
                      </a:lnTo>
                      <a:lnTo>
                        <a:pt x="512" y="2812"/>
                      </a:lnTo>
                      <a:lnTo>
                        <a:pt x="486" y="2780"/>
                      </a:lnTo>
                      <a:lnTo>
                        <a:pt x="486" y="2780"/>
                      </a:lnTo>
                      <a:lnTo>
                        <a:pt x="460" y="2746"/>
                      </a:lnTo>
                      <a:lnTo>
                        <a:pt x="438" y="2712"/>
                      </a:lnTo>
                      <a:lnTo>
                        <a:pt x="416" y="2676"/>
                      </a:lnTo>
                      <a:lnTo>
                        <a:pt x="398" y="2642"/>
                      </a:lnTo>
                      <a:lnTo>
                        <a:pt x="382" y="2606"/>
                      </a:lnTo>
                      <a:lnTo>
                        <a:pt x="368" y="2570"/>
                      </a:lnTo>
                      <a:lnTo>
                        <a:pt x="356" y="2534"/>
                      </a:lnTo>
                      <a:lnTo>
                        <a:pt x="346" y="2498"/>
                      </a:lnTo>
                      <a:lnTo>
                        <a:pt x="338" y="2462"/>
                      </a:lnTo>
                      <a:lnTo>
                        <a:pt x="330" y="2426"/>
                      </a:lnTo>
                      <a:lnTo>
                        <a:pt x="324" y="2392"/>
                      </a:lnTo>
                      <a:lnTo>
                        <a:pt x="320" y="2358"/>
                      </a:lnTo>
                      <a:lnTo>
                        <a:pt x="316" y="2290"/>
                      </a:lnTo>
                      <a:lnTo>
                        <a:pt x="316" y="2226"/>
                      </a:lnTo>
                      <a:lnTo>
                        <a:pt x="318" y="2168"/>
                      </a:lnTo>
                      <a:lnTo>
                        <a:pt x="324" y="2114"/>
                      </a:lnTo>
                      <a:lnTo>
                        <a:pt x="330" y="2066"/>
                      </a:lnTo>
                      <a:lnTo>
                        <a:pt x="338" y="2024"/>
                      </a:lnTo>
                      <a:lnTo>
                        <a:pt x="352" y="1964"/>
                      </a:lnTo>
                      <a:lnTo>
                        <a:pt x="358" y="1944"/>
                      </a:lnTo>
                      <a:lnTo>
                        <a:pt x="358" y="1944"/>
                      </a:lnTo>
                      <a:lnTo>
                        <a:pt x="340" y="1934"/>
                      </a:lnTo>
                      <a:lnTo>
                        <a:pt x="318" y="1920"/>
                      </a:lnTo>
                      <a:lnTo>
                        <a:pt x="292" y="1902"/>
                      </a:lnTo>
                      <a:lnTo>
                        <a:pt x="260" y="1880"/>
                      </a:lnTo>
                      <a:lnTo>
                        <a:pt x="224" y="1852"/>
                      </a:lnTo>
                      <a:lnTo>
                        <a:pt x="188" y="1820"/>
                      </a:lnTo>
                      <a:lnTo>
                        <a:pt x="150" y="1782"/>
                      </a:lnTo>
                      <a:lnTo>
                        <a:pt x="114" y="1740"/>
                      </a:lnTo>
                      <a:lnTo>
                        <a:pt x="96" y="1718"/>
                      </a:lnTo>
                      <a:lnTo>
                        <a:pt x="80" y="1694"/>
                      </a:lnTo>
                      <a:lnTo>
                        <a:pt x="66" y="1668"/>
                      </a:lnTo>
                      <a:lnTo>
                        <a:pt x="50" y="1642"/>
                      </a:lnTo>
                      <a:lnTo>
                        <a:pt x="38" y="1614"/>
                      </a:lnTo>
                      <a:lnTo>
                        <a:pt x="26" y="1586"/>
                      </a:lnTo>
                      <a:lnTo>
                        <a:pt x="18" y="1556"/>
                      </a:lnTo>
                      <a:lnTo>
                        <a:pt x="10" y="1526"/>
                      </a:lnTo>
                      <a:lnTo>
                        <a:pt x="4" y="1494"/>
                      </a:lnTo>
                      <a:lnTo>
                        <a:pt x="0" y="1462"/>
                      </a:lnTo>
                      <a:lnTo>
                        <a:pt x="0" y="1428"/>
                      </a:lnTo>
                      <a:lnTo>
                        <a:pt x="2" y="1392"/>
                      </a:lnTo>
                      <a:lnTo>
                        <a:pt x="6" y="1356"/>
                      </a:lnTo>
                      <a:lnTo>
                        <a:pt x="14" y="1320"/>
                      </a:lnTo>
                      <a:lnTo>
                        <a:pt x="14" y="1320"/>
                      </a:lnTo>
                      <a:lnTo>
                        <a:pt x="24" y="1284"/>
                      </a:lnTo>
                      <a:lnTo>
                        <a:pt x="36" y="1248"/>
                      </a:lnTo>
                      <a:lnTo>
                        <a:pt x="48" y="1216"/>
                      </a:lnTo>
                      <a:lnTo>
                        <a:pt x="62" y="1184"/>
                      </a:lnTo>
                      <a:lnTo>
                        <a:pt x="78" y="1156"/>
                      </a:lnTo>
                      <a:lnTo>
                        <a:pt x="96" y="1128"/>
                      </a:lnTo>
                      <a:lnTo>
                        <a:pt x="114" y="1102"/>
                      </a:lnTo>
                      <a:lnTo>
                        <a:pt x="132" y="1078"/>
                      </a:lnTo>
                      <a:lnTo>
                        <a:pt x="152" y="1054"/>
                      </a:lnTo>
                      <a:lnTo>
                        <a:pt x="172" y="1034"/>
                      </a:lnTo>
                      <a:lnTo>
                        <a:pt x="194" y="1014"/>
                      </a:lnTo>
                      <a:lnTo>
                        <a:pt x="214" y="996"/>
                      </a:lnTo>
                      <a:lnTo>
                        <a:pt x="258" y="964"/>
                      </a:lnTo>
                      <a:lnTo>
                        <a:pt x="300" y="936"/>
                      </a:lnTo>
                      <a:lnTo>
                        <a:pt x="342" y="914"/>
                      </a:lnTo>
                      <a:lnTo>
                        <a:pt x="382" y="894"/>
                      </a:lnTo>
                      <a:lnTo>
                        <a:pt x="418" y="880"/>
                      </a:lnTo>
                      <a:lnTo>
                        <a:pt x="450" y="870"/>
                      </a:lnTo>
                      <a:lnTo>
                        <a:pt x="498" y="856"/>
                      </a:lnTo>
                      <a:lnTo>
                        <a:pt x="516" y="852"/>
                      </a:lnTo>
                      <a:lnTo>
                        <a:pt x="516" y="852"/>
                      </a:lnTo>
                      <a:lnTo>
                        <a:pt x="518" y="834"/>
                      </a:lnTo>
                      <a:lnTo>
                        <a:pt x="526" y="782"/>
                      </a:lnTo>
                      <a:lnTo>
                        <a:pt x="534" y="748"/>
                      </a:lnTo>
                      <a:lnTo>
                        <a:pt x="542" y="708"/>
                      </a:lnTo>
                      <a:lnTo>
                        <a:pt x="556" y="666"/>
                      </a:lnTo>
                      <a:lnTo>
                        <a:pt x="570" y="620"/>
                      </a:lnTo>
                      <a:lnTo>
                        <a:pt x="590" y="572"/>
                      </a:lnTo>
                      <a:lnTo>
                        <a:pt x="614" y="526"/>
                      </a:lnTo>
                      <a:lnTo>
                        <a:pt x="640" y="478"/>
                      </a:lnTo>
                      <a:lnTo>
                        <a:pt x="656" y="456"/>
                      </a:lnTo>
                      <a:lnTo>
                        <a:pt x="672" y="434"/>
                      </a:lnTo>
                      <a:lnTo>
                        <a:pt x="690" y="412"/>
                      </a:lnTo>
                      <a:lnTo>
                        <a:pt x="708" y="392"/>
                      </a:lnTo>
                      <a:lnTo>
                        <a:pt x="728" y="372"/>
                      </a:lnTo>
                      <a:lnTo>
                        <a:pt x="750" y="354"/>
                      </a:lnTo>
                      <a:lnTo>
                        <a:pt x="774" y="336"/>
                      </a:lnTo>
                      <a:lnTo>
                        <a:pt x="798" y="322"/>
                      </a:lnTo>
                      <a:lnTo>
                        <a:pt x="824" y="308"/>
                      </a:lnTo>
                      <a:lnTo>
                        <a:pt x="850" y="296"/>
                      </a:lnTo>
                      <a:lnTo>
                        <a:pt x="850" y="296"/>
                      </a:lnTo>
                      <a:lnTo>
                        <a:pt x="878" y="284"/>
                      </a:lnTo>
                      <a:lnTo>
                        <a:pt x="906" y="276"/>
                      </a:lnTo>
                      <a:lnTo>
                        <a:pt x="934" y="268"/>
                      </a:lnTo>
                      <a:lnTo>
                        <a:pt x="962" y="260"/>
                      </a:lnTo>
                      <a:lnTo>
                        <a:pt x="1016" y="252"/>
                      </a:lnTo>
                      <a:lnTo>
                        <a:pt x="1068" y="246"/>
                      </a:lnTo>
                      <a:lnTo>
                        <a:pt x="1120" y="246"/>
                      </a:lnTo>
                      <a:lnTo>
                        <a:pt x="1168" y="248"/>
                      </a:lnTo>
                      <a:lnTo>
                        <a:pt x="1214" y="252"/>
                      </a:lnTo>
                      <a:lnTo>
                        <a:pt x="1256" y="260"/>
                      </a:lnTo>
                      <a:lnTo>
                        <a:pt x="1296" y="268"/>
                      </a:lnTo>
                      <a:lnTo>
                        <a:pt x="1332" y="276"/>
                      </a:lnTo>
                      <a:lnTo>
                        <a:pt x="1362" y="286"/>
                      </a:lnTo>
                      <a:lnTo>
                        <a:pt x="1390" y="296"/>
                      </a:lnTo>
                      <a:lnTo>
                        <a:pt x="1426" y="310"/>
                      </a:lnTo>
                      <a:lnTo>
                        <a:pt x="1438" y="316"/>
                      </a:lnTo>
                      <a:lnTo>
                        <a:pt x="1438" y="316"/>
                      </a:lnTo>
                      <a:close/>
                    </a:path>
                  </a:pathLst>
                </a:custGeom>
                <a:solidFill>
                  <a:srgbClr val="FFFFFF"/>
                </a:solidFill>
                <a:ln w="38100">
                  <a:solidFill>
                    <a:srgbClr val="C4C4C4">
                      <a:lumMod val="60000"/>
                      <a:lumOff val="40000"/>
                    </a:srgbClr>
                  </a:solidFill>
                </a:ln>
              </p:spPr>
              <p:txBody>
                <a:bodyPr vert="horz" wrap="square" lIns="91416" tIns="45708" rIns="91416" bIns="45708" numCol="1" anchor="t" anchorCtr="0" compatLnSpc="1">
                  <a:prstTxWarp prst="textNoShape">
                    <a:avLst/>
                  </a:prstTxWarp>
                </a:bodyPr>
                <a:lstStyle/>
                <a:p>
                  <a:pPr defTabSz="914126">
                    <a:defRPr/>
                  </a:pPr>
                  <a:endParaRPr lang="en-US" sz="1799" kern="0" dirty="0">
                    <a:solidFill>
                      <a:srgbClr val="404040"/>
                    </a:solidFill>
                  </a:endParaRPr>
                </a:p>
              </p:txBody>
            </p:sp>
            <p:pic>
              <p:nvPicPr>
                <p:cNvPr id="418" name="Picture 2" descr="http://www.tribeca-it.com/media/12798/symcloud_rgb.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3925338" y="2956903"/>
                  <a:ext cx="1510178" cy="28615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19" name="Group 418"/>
              <p:cNvGrpSpPr/>
              <p:nvPr/>
            </p:nvGrpSpPr>
            <p:grpSpPr>
              <a:xfrm>
                <a:off x="5353441" y="2819400"/>
                <a:ext cx="1815047" cy="468481"/>
                <a:chOff x="5231057" y="2904463"/>
                <a:chExt cx="1815047" cy="468481"/>
              </a:xfrm>
            </p:grpSpPr>
            <p:grpSp>
              <p:nvGrpSpPr>
                <p:cNvPr id="420" name="Group 419"/>
                <p:cNvGrpSpPr/>
                <p:nvPr/>
              </p:nvGrpSpPr>
              <p:grpSpPr>
                <a:xfrm>
                  <a:off x="5231057" y="2904463"/>
                  <a:ext cx="1815047" cy="468481"/>
                  <a:chOff x="4340101" y="2127868"/>
                  <a:chExt cx="1209635" cy="471488"/>
                </a:xfrm>
              </p:grpSpPr>
              <p:grpSp>
                <p:nvGrpSpPr>
                  <p:cNvPr id="422" name="Group 188"/>
                  <p:cNvGrpSpPr>
                    <a:grpSpLocks noChangeAspect="1"/>
                  </p:cNvGrpSpPr>
                  <p:nvPr/>
                </p:nvGrpSpPr>
                <p:grpSpPr bwMode="auto">
                  <a:xfrm>
                    <a:off x="4340101" y="2127868"/>
                    <a:ext cx="1143000" cy="471488"/>
                    <a:chOff x="5219" y="1944"/>
                    <a:chExt cx="720" cy="297"/>
                  </a:xfrm>
                </p:grpSpPr>
                <p:sp>
                  <p:nvSpPr>
                    <p:cNvPr id="424" name="AutoShape 187"/>
                    <p:cNvSpPr>
                      <a:spLocks noChangeAspect="1" noChangeArrowheads="1" noTextEdit="1"/>
                    </p:cNvSpPr>
                    <p:nvPr/>
                  </p:nvSpPr>
                  <p:spPr bwMode="auto">
                    <a:xfrm>
                      <a:off x="5219" y="1948"/>
                      <a:ext cx="720" cy="2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25" name="Freeform 189"/>
                    <p:cNvSpPr>
                      <a:spLocks/>
                    </p:cNvSpPr>
                    <p:nvPr/>
                  </p:nvSpPr>
                  <p:spPr bwMode="auto">
                    <a:xfrm>
                      <a:off x="5227" y="1944"/>
                      <a:ext cx="704" cy="180"/>
                    </a:xfrm>
                    <a:custGeom>
                      <a:avLst/>
                      <a:gdLst>
                        <a:gd name="T0" fmla="*/ 0 w 1406"/>
                        <a:gd name="T1" fmla="*/ 551 h 568"/>
                        <a:gd name="T2" fmla="*/ 3 w 1406"/>
                        <a:gd name="T3" fmla="*/ 381 h 568"/>
                        <a:gd name="T4" fmla="*/ 89 w 1406"/>
                        <a:gd name="T5" fmla="*/ 0 h 568"/>
                        <a:gd name="T6" fmla="*/ 1320 w 1406"/>
                        <a:gd name="T7" fmla="*/ 2 h 568"/>
                        <a:gd name="T8" fmla="*/ 1406 w 1406"/>
                        <a:gd name="T9" fmla="*/ 400 h 568"/>
                        <a:gd name="T10" fmla="*/ 1396 w 1406"/>
                        <a:gd name="T11" fmla="*/ 568 h 568"/>
                        <a:gd name="T12" fmla="*/ 0 w 1406"/>
                        <a:gd name="T13" fmla="*/ 551 h 568"/>
                      </a:gdLst>
                      <a:ahLst/>
                      <a:cxnLst>
                        <a:cxn ang="0">
                          <a:pos x="T0" y="T1"/>
                        </a:cxn>
                        <a:cxn ang="0">
                          <a:pos x="T2" y="T3"/>
                        </a:cxn>
                        <a:cxn ang="0">
                          <a:pos x="T4" y="T5"/>
                        </a:cxn>
                        <a:cxn ang="0">
                          <a:pos x="T6" y="T7"/>
                        </a:cxn>
                        <a:cxn ang="0">
                          <a:pos x="T8" y="T9"/>
                        </a:cxn>
                        <a:cxn ang="0">
                          <a:pos x="T10" y="T11"/>
                        </a:cxn>
                        <a:cxn ang="0">
                          <a:pos x="T12" y="T13"/>
                        </a:cxn>
                      </a:cxnLst>
                      <a:rect l="0" t="0" r="r" b="b"/>
                      <a:pathLst>
                        <a:path w="1406" h="568">
                          <a:moveTo>
                            <a:pt x="0" y="551"/>
                          </a:moveTo>
                          <a:lnTo>
                            <a:pt x="3" y="381"/>
                          </a:lnTo>
                          <a:lnTo>
                            <a:pt x="89" y="0"/>
                          </a:lnTo>
                          <a:lnTo>
                            <a:pt x="1320" y="2"/>
                          </a:lnTo>
                          <a:lnTo>
                            <a:pt x="1406" y="400"/>
                          </a:lnTo>
                          <a:lnTo>
                            <a:pt x="1396" y="568"/>
                          </a:lnTo>
                          <a:lnTo>
                            <a:pt x="0" y="5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26" name="Freeform 190"/>
                    <p:cNvSpPr>
                      <a:spLocks noEditPoints="1"/>
                    </p:cNvSpPr>
                    <p:nvPr/>
                  </p:nvSpPr>
                  <p:spPr bwMode="auto">
                    <a:xfrm>
                      <a:off x="5219" y="2146"/>
                      <a:ext cx="720" cy="95"/>
                    </a:xfrm>
                    <a:custGeom>
                      <a:avLst/>
                      <a:gdLst>
                        <a:gd name="T0" fmla="*/ 1420 w 1440"/>
                        <a:gd name="T1" fmla="*/ 190 h 190"/>
                        <a:gd name="T2" fmla="*/ 20 w 1440"/>
                        <a:gd name="T3" fmla="*/ 190 h 190"/>
                        <a:gd name="T4" fmla="*/ 20 w 1440"/>
                        <a:gd name="T5" fmla="*/ 190 h 190"/>
                        <a:gd name="T6" fmla="*/ 12 w 1440"/>
                        <a:gd name="T7" fmla="*/ 188 h 190"/>
                        <a:gd name="T8" fmla="*/ 7 w 1440"/>
                        <a:gd name="T9" fmla="*/ 185 h 190"/>
                        <a:gd name="T10" fmla="*/ 2 w 1440"/>
                        <a:gd name="T11" fmla="*/ 178 h 190"/>
                        <a:gd name="T12" fmla="*/ 0 w 1440"/>
                        <a:gd name="T13" fmla="*/ 170 h 190"/>
                        <a:gd name="T14" fmla="*/ 0 w 1440"/>
                        <a:gd name="T15" fmla="*/ 21 h 190"/>
                        <a:gd name="T16" fmla="*/ 0 w 1440"/>
                        <a:gd name="T17" fmla="*/ 21 h 190"/>
                        <a:gd name="T18" fmla="*/ 2 w 1440"/>
                        <a:gd name="T19" fmla="*/ 14 h 190"/>
                        <a:gd name="T20" fmla="*/ 7 w 1440"/>
                        <a:gd name="T21" fmla="*/ 7 h 190"/>
                        <a:gd name="T22" fmla="*/ 12 w 1440"/>
                        <a:gd name="T23" fmla="*/ 2 h 190"/>
                        <a:gd name="T24" fmla="*/ 20 w 1440"/>
                        <a:gd name="T25" fmla="*/ 0 h 190"/>
                        <a:gd name="T26" fmla="*/ 1420 w 1440"/>
                        <a:gd name="T27" fmla="*/ 0 h 190"/>
                        <a:gd name="T28" fmla="*/ 1420 w 1440"/>
                        <a:gd name="T29" fmla="*/ 0 h 190"/>
                        <a:gd name="T30" fmla="*/ 1428 w 1440"/>
                        <a:gd name="T31" fmla="*/ 2 h 190"/>
                        <a:gd name="T32" fmla="*/ 1435 w 1440"/>
                        <a:gd name="T33" fmla="*/ 7 h 190"/>
                        <a:gd name="T34" fmla="*/ 1438 w 1440"/>
                        <a:gd name="T35" fmla="*/ 14 h 190"/>
                        <a:gd name="T36" fmla="*/ 1440 w 1440"/>
                        <a:gd name="T37" fmla="*/ 21 h 190"/>
                        <a:gd name="T38" fmla="*/ 1440 w 1440"/>
                        <a:gd name="T39" fmla="*/ 170 h 190"/>
                        <a:gd name="T40" fmla="*/ 1440 w 1440"/>
                        <a:gd name="T41" fmla="*/ 170 h 190"/>
                        <a:gd name="T42" fmla="*/ 1438 w 1440"/>
                        <a:gd name="T43" fmla="*/ 178 h 190"/>
                        <a:gd name="T44" fmla="*/ 1435 w 1440"/>
                        <a:gd name="T45" fmla="*/ 185 h 190"/>
                        <a:gd name="T46" fmla="*/ 1428 w 1440"/>
                        <a:gd name="T47" fmla="*/ 188 h 190"/>
                        <a:gd name="T48" fmla="*/ 1420 w 1440"/>
                        <a:gd name="T49" fmla="*/ 190 h 190"/>
                        <a:gd name="T50" fmla="*/ 41 w 1440"/>
                        <a:gd name="T51" fmla="*/ 149 h 190"/>
                        <a:gd name="T52" fmla="*/ 1399 w 1440"/>
                        <a:gd name="T53" fmla="*/ 149 h 190"/>
                        <a:gd name="T54" fmla="*/ 1399 w 1440"/>
                        <a:gd name="T55" fmla="*/ 41 h 190"/>
                        <a:gd name="T56" fmla="*/ 41 w 1440"/>
                        <a:gd name="T57" fmla="*/ 41 h 190"/>
                        <a:gd name="T58" fmla="*/ 41 w 1440"/>
                        <a:gd name="T59" fmla="*/ 14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0" h="190">
                          <a:moveTo>
                            <a:pt x="1420" y="190"/>
                          </a:moveTo>
                          <a:lnTo>
                            <a:pt x="20" y="190"/>
                          </a:lnTo>
                          <a:lnTo>
                            <a:pt x="20" y="190"/>
                          </a:lnTo>
                          <a:lnTo>
                            <a:pt x="12" y="188"/>
                          </a:lnTo>
                          <a:lnTo>
                            <a:pt x="7" y="185"/>
                          </a:lnTo>
                          <a:lnTo>
                            <a:pt x="2" y="178"/>
                          </a:lnTo>
                          <a:lnTo>
                            <a:pt x="0" y="170"/>
                          </a:lnTo>
                          <a:lnTo>
                            <a:pt x="0" y="21"/>
                          </a:lnTo>
                          <a:lnTo>
                            <a:pt x="0" y="21"/>
                          </a:lnTo>
                          <a:lnTo>
                            <a:pt x="2" y="14"/>
                          </a:lnTo>
                          <a:lnTo>
                            <a:pt x="7" y="7"/>
                          </a:lnTo>
                          <a:lnTo>
                            <a:pt x="12" y="2"/>
                          </a:lnTo>
                          <a:lnTo>
                            <a:pt x="20" y="0"/>
                          </a:lnTo>
                          <a:lnTo>
                            <a:pt x="1420" y="0"/>
                          </a:lnTo>
                          <a:lnTo>
                            <a:pt x="1420" y="0"/>
                          </a:lnTo>
                          <a:lnTo>
                            <a:pt x="1428" y="2"/>
                          </a:lnTo>
                          <a:lnTo>
                            <a:pt x="1435" y="7"/>
                          </a:lnTo>
                          <a:lnTo>
                            <a:pt x="1438" y="14"/>
                          </a:lnTo>
                          <a:lnTo>
                            <a:pt x="1440" y="21"/>
                          </a:lnTo>
                          <a:lnTo>
                            <a:pt x="1440" y="170"/>
                          </a:lnTo>
                          <a:lnTo>
                            <a:pt x="1440" y="170"/>
                          </a:lnTo>
                          <a:lnTo>
                            <a:pt x="1438" y="178"/>
                          </a:lnTo>
                          <a:lnTo>
                            <a:pt x="1435" y="185"/>
                          </a:lnTo>
                          <a:lnTo>
                            <a:pt x="1428" y="188"/>
                          </a:lnTo>
                          <a:lnTo>
                            <a:pt x="1420" y="190"/>
                          </a:lnTo>
                          <a:close/>
                          <a:moveTo>
                            <a:pt x="41" y="149"/>
                          </a:moveTo>
                          <a:lnTo>
                            <a:pt x="1399" y="149"/>
                          </a:lnTo>
                          <a:lnTo>
                            <a:pt x="1399" y="41"/>
                          </a:lnTo>
                          <a:lnTo>
                            <a:pt x="41" y="41"/>
                          </a:lnTo>
                          <a:lnTo>
                            <a:pt x="41" y="14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27" name="Freeform 191"/>
                    <p:cNvSpPr>
                      <a:spLocks/>
                    </p:cNvSpPr>
                    <p:nvPr/>
                  </p:nvSpPr>
                  <p:spPr bwMode="auto">
                    <a:xfrm>
                      <a:off x="5219" y="2146"/>
                      <a:ext cx="720" cy="95"/>
                    </a:xfrm>
                    <a:custGeom>
                      <a:avLst/>
                      <a:gdLst>
                        <a:gd name="T0" fmla="*/ 1420 w 1440"/>
                        <a:gd name="T1" fmla="*/ 190 h 190"/>
                        <a:gd name="T2" fmla="*/ 20 w 1440"/>
                        <a:gd name="T3" fmla="*/ 190 h 190"/>
                        <a:gd name="T4" fmla="*/ 20 w 1440"/>
                        <a:gd name="T5" fmla="*/ 190 h 190"/>
                        <a:gd name="T6" fmla="*/ 12 w 1440"/>
                        <a:gd name="T7" fmla="*/ 188 h 190"/>
                        <a:gd name="T8" fmla="*/ 7 w 1440"/>
                        <a:gd name="T9" fmla="*/ 185 h 190"/>
                        <a:gd name="T10" fmla="*/ 2 w 1440"/>
                        <a:gd name="T11" fmla="*/ 178 h 190"/>
                        <a:gd name="T12" fmla="*/ 0 w 1440"/>
                        <a:gd name="T13" fmla="*/ 170 h 190"/>
                        <a:gd name="T14" fmla="*/ 0 w 1440"/>
                        <a:gd name="T15" fmla="*/ 21 h 190"/>
                        <a:gd name="T16" fmla="*/ 0 w 1440"/>
                        <a:gd name="T17" fmla="*/ 21 h 190"/>
                        <a:gd name="T18" fmla="*/ 2 w 1440"/>
                        <a:gd name="T19" fmla="*/ 14 h 190"/>
                        <a:gd name="T20" fmla="*/ 7 w 1440"/>
                        <a:gd name="T21" fmla="*/ 7 h 190"/>
                        <a:gd name="T22" fmla="*/ 12 w 1440"/>
                        <a:gd name="T23" fmla="*/ 2 h 190"/>
                        <a:gd name="T24" fmla="*/ 20 w 1440"/>
                        <a:gd name="T25" fmla="*/ 0 h 190"/>
                        <a:gd name="T26" fmla="*/ 1420 w 1440"/>
                        <a:gd name="T27" fmla="*/ 0 h 190"/>
                        <a:gd name="T28" fmla="*/ 1420 w 1440"/>
                        <a:gd name="T29" fmla="*/ 0 h 190"/>
                        <a:gd name="T30" fmla="*/ 1428 w 1440"/>
                        <a:gd name="T31" fmla="*/ 2 h 190"/>
                        <a:gd name="T32" fmla="*/ 1435 w 1440"/>
                        <a:gd name="T33" fmla="*/ 7 h 190"/>
                        <a:gd name="T34" fmla="*/ 1438 w 1440"/>
                        <a:gd name="T35" fmla="*/ 14 h 190"/>
                        <a:gd name="T36" fmla="*/ 1440 w 1440"/>
                        <a:gd name="T37" fmla="*/ 21 h 190"/>
                        <a:gd name="T38" fmla="*/ 1440 w 1440"/>
                        <a:gd name="T39" fmla="*/ 170 h 190"/>
                        <a:gd name="T40" fmla="*/ 1440 w 1440"/>
                        <a:gd name="T41" fmla="*/ 170 h 190"/>
                        <a:gd name="T42" fmla="*/ 1438 w 1440"/>
                        <a:gd name="T43" fmla="*/ 178 h 190"/>
                        <a:gd name="T44" fmla="*/ 1435 w 1440"/>
                        <a:gd name="T45" fmla="*/ 185 h 190"/>
                        <a:gd name="T46" fmla="*/ 1428 w 1440"/>
                        <a:gd name="T47" fmla="*/ 188 h 190"/>
                        <a:gd name="T48" fmla="*/ 1420 w 1440"/>
                        <a:gd name="T4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0" h="190">
                          <a:moveTo>
                            <a:pt x="1420" y="190"/>
                          </a:moveTo>
                          <a:lnTo>
                            <a:pt x="20" y="190"/>
                          </a:lnTo>
                          <a:lnTo>
                            <a:pt x="20" y="190"/>
                          </a:lnTo>
                          <a:lnTo>
                            <a:pt x="12" y="188"/>
                          </a:lnTo>
                          <a:lnTo>
                            <a:pt x="7" y="185"/>
                          </a:lnTo>
                          <a:lnTo>
                            <a:pt x="2" y="178"/>
                          </a:lnTo>
                          <a:lnTo>
                            <a:pt x="0" y="170"/>
                          </a:lnTo>
                          <a:lnTo>
                            <a:pt x="0" y="21"/>
                          </a:lnTo>
                          <a:lnTo>
                            <a:pt x="0" y="21"/>
                          </a:lnTo>
                          <a:lnTo>
                            <a:pt x="2" y="14"/>
                          </a:lnTo>
                          <a:lnTo>
                            <a:pt x="7" y="7"/>
                          </a:lnTo>
                          <a:lnTo>
                            <a:pt x="12" y="2"/>
                          </a:lnTo>
                          <a:lnTo>
                            <a:pt x="20" y="0"/>
                          </a:lnTo>
                          <a:lnTo>
                            <a:pt x="1420" y="0"/>
                          </a:lnTo>
                          <a:lnTo>
                            <a:pt x="1420" y="0"/>
                          </a:lnTo>
                          <a:lnTo>
                            <a:pt x="1428" y="2"/>
                          </a:lnTo>
                          <a:lnTo>
                            <a:pt x="1435" y="7"/>
                          </a:lnTo>
                          <a:lnTo>
                            <a:pt x="1438" y="14"/>
                          </a:lnTo>
                          <a:lnTo>
                            <a:pt x="1440" y="21"/>
                          </a:lnTo>
                          <a:lnTo>
                            <a:pt x="1440" y="170"/>
                          </a:lnTo>
                          <a:lnTo>
                            <a:pt x="1440" y="170"/>
                          </a:lnTo>
                          <a:lnTo>
                            <a:pt x="1438" y="178"/>
                          </a:lnTo>
                          <a:lnTo>
                            <a:pt x="1435" y="185"/>
                          </a:lnTo>
                          <a:lnTo>
                            <a:pt x="1428" y="188"/>
                          </a:lnTo>
                          <a:lnTo>
                            <a:pt x="1420" y="19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28" name="Rectangle 192"/>
                    <p:cNvSpPr>
                      <a:spLocks noChangeArrowheads="1"/>
                    </p:cNvSpPr>
                    <p:nvPr/>
                  </p:nvSpPr>
                  <p:spPr bwMode="auto">
                    <a:xfrm>
                      <a:off x="5239" y="2166"/>
                      <a:ext cx="680" cy="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29" name="Freeform 193"/>
                    <p:cNvSpPr>
                      <a:spLocks noEditPoints="1"/>
                    </p:cNvSpPr>
                    <p:nvPr/>
                  </p:nvSpPr>
                  <p:spPr bwMode="auto">
                    <a:xfrm>
                      <a:off x="5219" y="1948"/>
                      <a:ext cx="720" cy="218"/>
                    </a:xfrm>
                    <a:custGeom>
                      <a:avLst/>
                      <a:gdLst>
                        <a:gd name="T0" fmla="*/ 1420 w 1440"/>
                        <a:gd name="T1" fmla="*/ 437 h 437"/>
                        <a:gd name="T2" fmla="*/ 1420 w 1440"/>
                        <a:gd name="T3" fmla="*/ 437 h 437"/>
                        <a:gd name="T4" fmla="*/ 20 w 1440"/>
                        <a:gd name="T5" fmla="*/ 437 h 437"/>
                        <a:gd name="T6" fmla="*/ 20 w 1440"/>
                        <a:gd name="T7" fmla="*/ 437 h 437"/>
                        <a:gd name="T8" fmla="*/ 12 w 1440"/>
                        <a:gd name="T9" fmla="*/ 435 h 437"/>
                        <a:gd name="T10" fmla="*/ 5 w 1440"/>
                        <a:gd name="T11" fmla="*/ 430 h 437"/>
                        <a:gd name="T12" fmla="*/ 5 w 1440"/>
                        <a:gd name="T13" fmla="*/ 430 h 437"/>
                        <a:gd name="T14" fmla="*/ 0 w 1440"/>
                        <a:gd name="T15" fmla="*/ 422 h 437"/>
                        <a:gd name="T16" fmla="*/ 0 w 1440"/>
                        <a:gd name="T17" fmla="*/ 413 h 437"/>
                        <a:gd name="T18" fmla="*/ 83 w 1440"/>
                        <a:gd name="T19" fmla="*/ 15 h 437"/>
                        <a:gd name="T20" fmla="*/ 83 w 1440"/>
                        <a:gd name="T21" fmla="*/ 15 h 437"/>
                        <a:gd name="T22" fmla="*/ 84 w 1440"/>
                        <a:gd name="T23" fmla="*/ 8 h 437"/>
                        <a:gd name="T24" fmla="*/ 89 w 1440"/>
                        <a:gd name="T25" fmla="*/ 3 h 437"/>
                        <a:gd name="T26" fmla="*/ 95 w 1440"/>
                        <a:gd name="T27" fmla="*/ 0 h 437"/>
                        <a:gd name="T28" fmla="*/ 101 w 1440"/>
                        <a:gd name="T29" fmla="*/ 0 h 437"/>
                        <a:gd name="T30" fmla="*/ 1339 w 1440"/>
                        <a:gd name="T31" fmla="*/ 0 h 437"/>
                        <a:gd name="T32" fmla="*/ 1339 w 1440"/>
                        <a:gd name="T33" fmla="*/ 0 h 437"/>
                        <a:gd name="T34" fmla="*/ 1345 w 1440"/>
                        <a:gd name="T35" fmla="*/ 0 h 437"/>
                        <a:gd name="T36" fmla="*/ 1352 w 1440"/>
                        <a:gd name="T37" fmla="*/ 3 h 437"/>
                        <a:gd name="T38" fmla="*/ 1356 w 1440"/>
                        <a:gd name="T39" fmla="*/ 8 h 437"/>
                        <a:gd name="T40" fmla="*/ 1359 w 1440"/>
                        <a:gd name="T41" fmla="*/ 15 h 437"/>
                        <a:gd name="T42" fmla="*/ 1440 w 1440"/>
                        <a:gd name="T43" fmla="*/ 412 h 437"/>
                        <a:gd name="T44" fmla="*/ 1440 w 1440"/>
                        <a:gd name="T45" fmla="*/ 412 h 437"/>
                        <a:gd name="T46" fmla="*/ 1440 w 1440"/>
                        <a:gd name="T47" fmla="*/ 417 h 437"/>
                        <a:gd name="T48" fmla="*/ 1440 w 1440"/>
                        <a:gd name="T49" fmla="*/ 417 h 437"/>
                        <a:gd name="T50" fmla="*/ 1440 w 1440"/>
                        <a:gd name="T51" fmla="*/ 425 h 437"/>
                        <a:gd name="T52" fmla="*/ 1435 w 1440"/>
                        <a:gd name="T53" fmla="*/ 432 h 437"/>
                        <a:gd name="T54" fmla="*/ 1428 w 1440"/>
                        <a:gd name="T55" fmla="*/ 435 h 437"/>
                        <a:gd name="T56" fmla="*/ 1420 w 1440"/>
                        <a:gd name="T57" fmla="*/ 437 h 437"/>
                        <a:gd name="T58" fmla="*/ 46 w 1440"/>
                        <a:gd name="T59" fmla="*/ 396 h 437"/>
                        <a:gd name="T60" fmla="*/ 1396 w 1440"/>
                        <a:gd name="T61" fmla="*/ 396 h 437"/>
                        <a:gd name="T62" fmla="*/ 1322 w 1440"/>
                        <a:gd name="T63" fmla="*/ 41 h 437"/>
                        <a:gd name="T64" fmla="*/ 118 w 1440"/>
                        <a:gd name="T65" fmla="*/ 41 h 437"/>
                        <a:gd name="T66" fmla="*/ 46 w 1440"/>
                        <a:gd name="T67" fmla="*/ 3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0" h="437">
                          <a:moveTo>
                            <a:pt x="1420" y="437"/>
                          </a:moveTo>
                          <a:lnTo>
                            <a:pt x="1420" y="437"/>
                          </a:lnTo>
                          <a:lnTo>
                            <a:pt x="20" y="437"/>
                          </a:lnTo>
                          <a:lnTo>
                            <a:pt x="20" y="437"/>
                          </a:lnTo>
                          <a:lnTo>
                            <a:pt x="12" y="435"/>
                          </a:lnTo>
                          <a:lnTo>
                            <a:pt x="5" y="430"/>
                          </a:lnTo>
                          <a:lnTo>
                            <a:pt x="5" y="430"/>
                          </a:lnTo>
                          <a:lnTo>
                            <a:pt x="0" y="422"/>
                          </a:lnTo>
                          <a:lnTo>
                            <a:pt x="0" y="413"/>
                          </a:lnTo>
                          <a:lnTo>
                            <a:pt x="83" y="15"/>
                          </a:lnTo>
                          <a:lnTo>
                            <a:pt x="83" y="15"/>
                          </a:lnTo>
                          <a:lnTo>
                            <a:pt x="84" y="8"/>
                          </a:lnTo>
                          <a:lnTo>
                            <a:pt x="89" y="3"/>
                          </a:lnTo>
                          <a:lnTo>
                            <a:pt x="95" y="0"/>
                          </a:lnTo>
                          <a:lnTo>
                            <a:pt x="101" y="0"/>
                          </a:lnTo>
                          <a:lnTo>
                            <a:pt x="1339" y="0"/>
                          </a:lnTo>
                          <a:lnTo>
                            <a:pt x="1339" y="0"/>
                          </a:lnTo>
                          <a:lnTo>
                            <a:pt x="1345" y="0"/>
                          </a:lnTo>
                          <a:lnTo>
                            <a:pt x="1352" y="3"/>
                          </a:lnTo>
                          <a:lnTo>
                            <a:pt x="1356" y="8"/>
                          </a:lnTo>
                          <a:lnTo>
                            <a:pt x="1359" y="15"/>
                          </a:lnTo>
                          <a:lnTo>
                            <a:pt x="1440" y="412"/>
                          </a:lnTo>
                          <a:lnTo>
                            <a:pt x="1440" y="412"/>
                          </a:lnTo>
                          <a:lnTo>
                            <a:pt x="1440" y="417"/>
                          </a:lnTo>
                          <a:lnTo>
                            <a:pt x="1440" y="417"/>
                          </a:lnTo>
                          <a:lnTo>
                            <a:pt x="1440" y="425"/>
                          </a:lnTo>
                          <a:lnTo>
                            <a:pt x="1435" y="432"/>
                          </a:lnTo>
                          <a:lnTo>
                            <a:pt x="1428" y="435"/>
                          </a:lnTo>
                          <a:lnTo>
                            <a:pt x="1420" y="437"/>
                          </a:lnTo>
                          <a:close/>
                          <a:moveTo>
                            <a:pt x="46" y="396"/>
                          </a:moveTo>
                          <a:lnTo>
                            <a:pt x="1396" y="396"/>
                          </a:lnTo>
                          <a:lnTo>
                            <a:pt x="1322" y="41"/>
                          </a:lnTo>
                          <a:lnTo>
                            <a:pt x="118" y="41"/>
                          </a:lnTo>
                          <a:lnTo>
                            <a:pt x="46" y="3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30" name="Freeform 194"/>
                    <p:cNvSpPr>
                      <a:spLocks/>
                    </p:cNvSpPr>
                    <p:nvPr/>
                  </p:nvSpPr>
                  <p:spPr bwMode="auto">
                    <a:xfrm>
                      <a:off x="5219" y="1948"/>
                      <a:ext cx="720" cy="218"/>
                    </a:xfrm>
                    <a:custGeom>
                      <a:avLst/>
                      <a:gdLst>
                        <a:gd name="T0" fmla="*/ 1420 w 1440"/>
                        <a:gd name="T1" fmla="*/ 437 h 437"/>
                        <a:gd name="T2" fmla="*/ 1420 w 1440"/>
                        <a:gd name="T3" fmla="*/ 437 h 437"/>
                        <a:gd name="T4" fmla="*/ 20 w 1440"/>
                        <a:gd name="T5" fmla="*/ 437 h 437"/>
                        <a:gd name="T6" fmla="*/ 20 w 1440"/>
                        <a:gd name="T7" fmla="*/ 437 h 437"/>
                        <a:gd name="T8" fmla="*/ 12 w 1440"/>
                        <a:gd name="T9" fmla="*/ 435 h 437"/>
                        <a:gd name="T10" fmla="*/ 5 w 1440"/>
                        <a:gd name="T11" fmla="*/ 430 h 437"/>
                        <a:gd name="T12" fmla="*/ 5 w 1440"/>
                        <a:gd name="T13" fmla="*/ 430 h 437"/>
                        <a:gd name="T14" fmla="*/ 0 w 1440"/>
                        <a:gd name="T15" fmla="*/ 422 h 437"/>
                        <a:gd name="T16" fmla="*/ 0 w 1440"/>
                        <a:gd name="T17" fmla="*/ 413 h 437"/>
                        <a:gd name="T18" fmla="*/ 83 w 1440"/>
                        <a:gd name="T19" fmla="*/ 15 h 437"/>
                        <a:gd name="T20" fmla="*/ 83 w 1440"/>
                        <a:gd name="T21" fmla="*/ 15 h 437"/>
                        <a:gd name="T22" fmla="*/ 84 w 1440"/>
                        <a:gd name="T23" fmla="*/ 8 h 437"/>
                        <a:gd name="T24" fmla="*/ 89 w 1440"/>
                        <a:gd name="T25" fmla="*/ 3 h 437"/>
                        <a:gd name="T26" fmla="*/ 95 w 1440"/>
                        <a:gd name="T27" fmla="*/ 0 h 437"/>
                        <a:gd name="T28" fmla="*/ 101 w 1440"/>
                        <a:gd name="T29" fmla="*/ 0 h 437"/>
                        <a:gd name="T30" fmla="*/ 1339 w 1440"/>
                        <a:gd name="T31" fmla="*/ 0 h 437"/>
                        <a:gd name="T32" fmla="*/ 1339 w 1440"/>
                        <a:gd name="T33" fmla="*/ 0 h 437"/>
                        <a:gd name="T34" fmla="*/ 1345 w 1440"/>
                        <a:gd name="T35" fmla="*/ 0 h 437"/>
                        <a:gd name="T36" fmla="*/ 1352 w 1440"/>
                        <a:gd name="T37" fmla="*/ 3 h 437"/>
                        <a:gd name="T38" fmla="*/ 1356 w 1440"/>
                        <a:gd name="T39" fmla="*/ 8 h 437"/>
                        <a:gd name="T40" fmla="*/ 1359 w 1440"/>
                        <a:gd name="T41" fmla="*/ 15 h 437"/>
                        <a:gd name="T42" fmla="*/ 1440 w 1440"/>
                        <a:gd name="T43" fmla="*/ 412 h 437"/>
                        <a:gd name="T44" fmla="*/ 1440 w 1440"/>
                        <a:gd name="T45" fmla="*/ 412 h 437"/>
                        <a:gd name="T46" fmla="*/ 1440 w 1440"/>
                        <a:gd name="T47" fmla="*/ 417 h 437"/>
                        <a:gd name="T48" fmla="*/ 1440 w 1440"/>
                        <a:gd name="T49" fmla="*/ 417 h 437"/>
                        <a:gd name="T50" fmla="*/ 1440 w 1440"/>
                        <a:gd name="T51" fmla="*/ 425 h 437"/>
                        <a:gd name="T52" fmla="*/ 1435 w 1440"/>
                        <a:gd name="T53" fmla="*/ 432 h 437"/>
                        <a:gd name="T54" fmla="*/ 1428 w 1440"/>
                        <a:gd name="T55" fmla="*/ 435 h 437"/>
                        <a:gd name="T56" fmla="*/ 1420 w 1440"/>
                        <a:gd name="T57"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0" h="437">
                          <a:moveTo>
                            <a:pt x="1420" y="437"/>
                          </a:moveTo>
                          <a:lnTo>
                            <a:pt x="1420" y="437"/>
                          </a:lnTo>
                          <a:lnTo>
                            <a:pt x="20" y="437"/>
                          </a:lnTo>
                          <a:lnTo>
                            <a:pt x="20" y="437"/>
                          </a:lnTo>
                          <a:lnTo>
                            <a:pt x="12" y="435"/>
                          </a:lnTo>
                          <a:lnTo>
                            <a:pt x="5" y="430"/>
                          </a:lnTo>
                          <a:lnTo>
                            <a:pt x="5" y="430"/>
                          </a:lnTo>
                          <a:lnTo>
                            <a:pt x="0" y="422"/>
                          </a:lnTo>
                          <a:lnTo>
                            <a:pt x="0" y="413"/>
                          </a:lnTo>
                          <a:lnTo>
                            <a:pt x="83" y="15"/>
                          </a:lnTo>
                          <a:lnTo>
                            <a:pt x="83" y="15"/>
                          </a:lnTo>
                          <a:lnTo>
                            <a:pt x="84" y="8"/>
                          </a:lnTo>
                          <a:lnTo>
                            <a:pt x="89" y="3"/>
                          </a:lnTo>
                          <a:lnTo>
                            <a:pt x="95" y="0"/>
                          </a:lnTo>
                          <a:lnTo>
                            <a:pt x="101" y="0"/>
                          </a:lnTo>
                          <a:lnTo>
                            <a:pt x="1339" y="0"/>
                          </a:lnTo>
                          <a:lnTo>
                            <a:pt x="1339" y="0"/>
                          </a:lnTo>
                          <a:lnTo>
                            <a:pt x="1345" y="0"/>
                          </a:lnTo>
                          <a:lnTo>
                            <a:pt x="1352" y="3"/>
                          </a:lnTo>
                          <a:lnTo>
                            <a:pt x="1356" y="8"/>
                          </a:lnTo>
                          <a:lnTo>
                            <a:pt x="1359" y="15"/>
                          </a:lnTo>
                          <a:lnTo>
                            <a:pt x="1440" y="412"/>
                          </a:lnTo>
                          <a:lnTo>
                            <a:pt x="1440" y="412"/>
                          </a:lnTo>
                          <a:lnTo>
                            <a:pt x="1440" y="417"/>
                          </a:lnTo>
                          <a:lnTo>
                            <a:pt x="1440" y="417"/>
                          </a:lnTo>
                          <a:lnTo>
                            <a:pt x="1440" y="425"/>
                          </a:lnTo>
                          <a:lnTo>
                            <a:pt x="1435" y="432"/>
                          </a:lnTo>
                          <a:lnTo>
                            <a:pt x="1428" y="435"/>
                          </a:lnTo>
                          <a:lnTo>
                            <a:pt x="1420" y="437"/>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31" name="Freeform 195"/>
                    <p:cNvSpPr>
                      <a:spLocks/>
                    </p:cNvSpPr>
                    <p:nvPr/>
                  </p:nvSpPr>
                  <p:spPr bwMode="auto">
                    <a:xfrm>
                      <a:off x="5242" y="1968"/>
                      <a:ext cx="675" cy="178"/>
                    </a:xfrm>
                    <a:custGeom>
                      <a:avLst/>
                      <a:gdLst>
                        <a:gd name="T0" fmla="*/ 0 w 1350"/>
                        <a:gd name="T1" fmla="*/ 355 h 355"/>
                        <a:gd name="T2" fmla="*/ 1350 w 1350"/>
                        <a:gd name="T3" fmla="*/ 355 h 355"/>
                        <a:gd name="T4" fmla="*/ 1276 w 1350"/>
                        <a:gd name="T5" fmla="*/ 0 h 355"/>
                        <a:gd name="T6" fmla="*/ 72 w 1350"/>
                        <a:gd name="T7" fmla="*/ 0 h 355"/>
                        <a:gd name="T8" fmla="*/ 0 w 1350"/>
                        <a:gd name="T9" fmla="*/ 355 h 355"/>
                      </a:gdLst>
                      <a:ahLst/>
                      <a:cxnLst>
                        <a:cxn ang="0">
                          <a:pos x="T0" y="T1"/>
                        </a:cxn>
                        <a:cxn ang="0">
                          <a:pos x="T2" y="T3"/>
                        </a:cxn>
                        <a:cxn ang="0">
                          <a:pos x="T4" y="T5"/>
                        </a:cxn>
                        <a:cxn ang="0">
                          <a:pos x="T6" y="T7"/>
                        </a:cxn>
                        <a:cxn ang="0">
                          <a:pos x="T8" y="T9"/>
                        </a:cxn>
                      </a:cxnLst>
                      <a:rect l="0" t="0" r="r" b="b"/>
                      <a:pathLst>
                        <a:path w="1350" h="355">
                          <a:moveTo>
                            <a:pt x="0" y="355"/>
                          </a:moveTo>
                          <a:lnTo>
                            <a:pt x="1350" y="355"/>
                          </a:lnTo>
                          <a:lnTo>
                            <a:pt x="1276" y="0"/>
                          </a:lnTo>
                          <a:lnTo>
                            <a:pt x="72" y="0"/>
                          </a:lnTo>
                          <a:lnTo>
                            <a:pt x="0" y="35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32" name="Freeform 196"/>
                    <p:cNvSpPr>
                      <a:spLocks/>
                    </p:cNvSpPr>
                    <p:nvPr/>
                  </p:nvSpPr>
                  <p:spPr bwMode="auto">
                    <a:xfrm>
                      <a:off x="5878" y="2172"/>
                      <a:ext cx="29" cy="44"/>
                    </a:xfrm>
                    <a:custGeom>
                      <a:avLst/>
                      <a:gdLst>
                        <a:gd name="T0" fmla="*/ 0 w 58"/>
                        <a:gd name="T1" fmla="*/ 0 h 86"/>
                        <a:gd name="T2" fmla="*/ 26 w 58"/>
                        <a:gd name="T3" fmla="*/ 0 h 86"/>
                        <a:gd name="T4" fmla="*/ 26 w 58"/>
                        <a:gd name="T5" fmla="*/ 0 h 86"/>
                        <a:gd name="T6" fmla="*/ 33 w 58"/>
                        <a:gd name="T7" fmla="*/ 2 h 86"/>
                        <a:gd name="T8" fmla="*/ 38 w 58"/>
                        <a:gd name="T9" fmla="*/ 3 h 86"/>
                        <a:gd name="T10" fmla="*/ 44 w 58"/>
                        <a:gd name="T11" fmla="*/ 7 h 86"/>
                        <a:gd name="T12" fmla="*/ 48 w 58"/>
                        <a:gd name="T13" fmla="*/ 12 h 86"/>
                        <a:gd name="T14" fmla="*/ 53 w 58"/>
                        <a:gd name="T15" fmla="*/ 18 h 86"/>
                        <a:gd name="T16" fmla="*/ 56 w 58"/>
                        <a:gd name="T17" fmla="*/ 27 h 86"/>
                        <a:gd name="T18" fmla="*/ 58 w 58"/>
                        <a:gd name="T19" fmla="*/ 34 h 86"/>
                        <a:gd name="T20" fmla="*/ 58 w 58"/>
                        <a:gd name="T21" fmla="*/ 42 h 86"/>
                        <a:gd name="T22" fmla="*/ 58 w 58"/>
                        <a:gd name="T23" fmla="*/ 42 h 86"/>
                        <a:gd name="T24" fmla="*/ 58 w 58"/>
                        <a:gd name="T25" fmla="*/ 51 h 86"/>
                        <a:gd name="T26" fmla="*/ 56 w 58"/>
                        <a:gd name="T27" fmla="*/ 59 h 86"/>
                        <a:gd name="T28" fmla="*/ 53 w 58"/>
                        <a:gd name="T29" fmla="*/ 68 h 86"/>
                        <a:gd name="T30" fmla="*/ 48 w 58"/>
                        <a:gd name="T31" fmla="*/ 73 h 86"/>
                        <a:gd name="T32" fmla="*/ 44 w 58"/>
                        <a:gd name="T33" fmla="*/ 78 h 86"/>
                        <a:gd name="T34" fmla="*/ 38 w 58"/>
                        <a:gd name="T35" fmla="*/ 83 h 86"/>
                        <a:gd name="T36" fmla="*/ 33 w 58"/>
                        <a:gd name="T37" fmla="*/ 84 h 86"/>
                        <a:gd name="T38" fmla="*/ 26 w 58"/>
                        <a:gd name="T39" fmla="*/ 86 h 86"/>
                        <a:gd name="T40" fmla="*/ 0 w 58"/>
                        <a:gd name="T41" fmla="*/ 86 h 86"/>
                        <a:gd name="T42" fmla="*/ 0 w 58"/>
                        <a:gd name="T4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86">
                          <a:moveTo>
                            <a:pt x="0" y="0"/>
                          </a:moveTo>
                          <a:lnTo>
                            <a:pt x="26" y="0"/>
                          </a:lnTo>
                          <a:lnTo>
                            <a:pt x="26" y="0"/>
                          </a:lnTo>
                          <a:lnTo>
                            <a:pt x="33" y="2"/>
                          </a:lnTo>
                          <a:lnTo>
                            <a:pt x="38" y="3"/>
                          </a:lnTo>
                          <a:lnTo>
                            <a:pt x="44" y="7"/>
                          </a:lnTo>
                          <a:lnTo>
                            <a:pt x="48" y="12"/>
                          </a:lnTo>
                          <a:lnTo>
                            <a:pt x="53" y="18"/>
                          </a:lnTo>
                          <a:lnTo>
                            <a:pt x="56" y="27"/>
                          </a:lnTo>
                          <a:lnTo>
                            <a:pt x="58" y="34"/>
                          </a:lnTo>
                          <a:lnTo>
                            <a:pt x="58" y="42"/>
                          </a:lnTo>
                          <a:lnTo>
                            <a:pt x="58" y="42"/>
                          </a:lnTo>
                          <a:lnTo>
                            <a:pt x="58" y="51"/>
                          </a:lnTo>
                          <a:lnTo>
                            <a:pt x="56" y="59"/>
                          </a:lnTo>
                          <a:lnTo>
                            <a:pt x="53" y="68"/>
                          </a:lnTo>
                          <a:lnTo>
                            <a:pt x="48" y="73"/>
                          </a:lnTo>
                          <a:lnTo>
                            <a:pt x="44" y="78"/>
                          </a:lnTo>
                          <a:lnTo>
                            <a:pt x="38" y="83"/>
                          </a:lnTo>
                          <a:lnTo>
                            <a:pt x="33" y="84"/>
                          </a:lnTo>
                          <a:lnTo>
                            <a:pt x="26" y="86"/>
                          </a:lnTo>
                          <a:lnTo>
                            <a:pt x="0" y="86"/>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33" name="Freeform 197"/>
                    <p:cNvSpPr>
                      <a:spLocks/>
                    </p:cNvSpPr>
                    <p:nvPr/>
                  </p:nvSpPr>
                  <p:spPr bwMode="auto">
                    <a:xfrm>
                      <a:off x="5236" y="2163"/>
                      <a:ext cx="692" cy="60"/>
                    </a:xfrm>
                    <a:custGeom>
                      <a:avLst/>
                      <a:gdLst>
                        <a:gd name="T0" fmla="*/ 3 w 1384"/>
                        <a:gd name="T1" fmla="*/ 0 h 120"/>
                        <a:gd name="T2" fmla="*/ 1384 w 1384"/>
                        <a:gd name="T3" fmla="*/ 0 h 120"/>
                        <a:gd name="T4" fmla="*/ 1322 w 1384"/>
                        <a:gd name="T5" fmla="*/ 9 h 120"/>
                        <a:gd name="T6" fmla="*/ 1335 w 1384"/>
                        <a:gd name="T7" fmla="*/ 105 h 120"/>
                        <a:gd name="T8" fmla="*/ 1350 w 1384"/>
                        <a:gd name="T9" fmla="*/ 120 h 120"/>
                        <a:gd name="T10" fmla="*/ 0 w 1384"/>
                        <a:gd name="T11" fmla="*/ 120 h 120"/>
                        <a:gd name="T12" fmla="*/ 891 w 1384"/>
                        <a:gd name="T13" fmla="*/ 98 h 120"/>
                        <a:gd name="T14" fmla="*/ 847 w 1384"/>
                        <a:gd name="T15" fmla="*/ 43 h 120"/>
                        <a:gd name="T16" fmla="*/ 3 w 1384"/>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4" h="120">
                          <a:moveTo>
                            <a:pt x="3" y="0"/>
                          </a:moveTo>
                          <a:lnTo>
                            <a:pt x="1384" y="0"/>
                          </a:lnTo>
                          <a:lnTo>
                            <a:pt x="1322" y="9"/>
                          </a:lnTo>
                          <a:lnTo>
                            <a:pt x="1335" y="105"/>
                          </a:lnTo>
                          <a:lnTo>
                            <a:pt x="1350" y="120"/>
                          </a:lnTo>
                          <a:lnTo>
                            <a:pt x="0" y="120"/>
                          </a:lnTo>
                          <a:lnTo>
                            <a:pt x="891" y="98"/>
                          </a:lnTo>
                          <a:lnTo>
                            <a:pt x="847" y="43"/>
                          </a:lnTo>
                          <a:lnTo>
                            <a:pt x="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34" name="Freeform 198"/>
                    <p:cNvSpPr>
                      <a:spLocks/>
                    </p:cNvSpPr>
                    <p:nvPr/>
                  </p:nvSpPr>
                  <p:spPr bwMode="auto">
                    <a:xfrm>
                      <a:off x="5818" y="2194"/>
                      <a:ext cx="13" cy="12"/>
                    </a:xfrm>
                    <a:custGeom>
                      <a:avLst/>
                      <a:gdLst>
                        <a:gd name="T0" fmla="*/ 25 w 25"/>
                        <a:gd name="T1" fmla="*/ 14 h 26"/>
                        <a:gd name="T2" fmla="*/ 25 w 25"/>
                        <a:gd name="T3" fmla="*/ 14 h 26"/>
                        <a:gd name="T4" fmla="*/ 23 w 25"/>
                        <a:gd name="T5" fmla="*/ 17 h 26"/>
                        <a:gd name="T6" fmla="*/ 22 w 25"/>
                        <a:gd name="T7" fmla="*/ 22 h 26"/>
                        <a:gd name="T8" fmla="*/ 16 w 25"/>
                        <a:gd name="T9" fmla="*/ 24 h 26"/>
                        <a:gd name="T10" fmla="*/ 11 w 25"/>
                        <a:gd name="T11" fmla="*/ 26 h 26"/>
                        <a:gd name="T12" fmla="*/ 11 w 25"/>
                        <a:gd name="T13" fmla="*/ 26 h 26"/>
                        <a:gd name="T14" fmla="*/ 8 w 25"/>
                        <a:gd name="T15" fmla="*/ 24 h 26"/>
                        <a:gd name="T16" fmla="*/ 3 w 25"/>
                        <a:gd name="T17" fmla="*/ 22 h 26"/>
                        <a:gd name="T18" fmla="*/ 1 w 25"/>
                        <a:gd name="T19" fmla="*/ 17 h 26"/>
                        <a:gd name="T20" fmla="*/ 0 w 25"/>
                        <a:gd name="T21" fmla="*/ 14 h 26"/>
                        <a:gd name="T22" fmla="*/ 0 w 25"/>
                        <a:gd name="T23" fmla="*/ 14 h 26"/>
                        <a:gd name="T24" fmla="*/ 1 w 25"/>
                        <a:gd name="T25" fmla="*/ 9 h 26"/>
                        <a:gd name="T26" fmla="*/ 3 w 25"/>
                        <a:gd name="T27" fmla="*/ 4 h 26"/>
                        <a:gd name="T28" fmla="*/ 8 w 25"/>
                        <a:gd name="T29" fmla="*/ 2 h 26"/>
                        <a:gd name="T30" fmla="*/ 11 w 25"/>
                        <a:gd name="T31" fmla="*/ 0 h 26"/>
                        <a:gd name="T32" fmla="*/ 11 w 25"/>
                        <a:gd name="T33" fmla="*/ 0 h 26"/>
                        <a:gd name="T34" fmla="*/ 16 w 25"/>
                        <a:gd name="T35" fmla="*/ 2 h 26"/>
                        <a:gd name="T36" fmla="*/ 22 w 25"/>
                        <a:gd name="T37" fmla="*/ 4 h 26"/>
                        <a:gd name="T38" fmla="*/ 23 w 25"/>
                        <a:gd name="T39" fmla="*/ 9 h 26"/>
                        <a:gd name="T40" fmla="*/ 25 w 25"/>
                        <a:gd name="T4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6">
                          <a:moveTo>
                            <a:pt x="25" y="14"/>
                          </a:moveTo>
                          <a:lnTo>
                            <a:pt x="25" y="14"/>
                          </a:lnTo>
                          <a:lnTo>
                            <a:pt x="23" y="17"/>
                          </a:lnTo>
                          <a:lnTo>
                            <a:pt x="22" y="22"/>
                          </a:lnTo>
                          <a:lnTo>
                            <a:pt x="16" y="24"/>
                          </a:lnTo>
                          <a:lnTo>
                            <a:pt x="11" y="26"/>
                          </a:lnTo>
                          <a:lnTo>
                            <a:pt x="11" y="26"/>
                          </a:lnTo>
                          <a:lnTo>
                            <a:pt x="8" y="24"/>
                          </a:lnTo>
                          <a:lnTo>
                            <a:pt x="3" y="22"/>
                          </a:lnTo>
                          <a:lnTo>
                            <a:pt x="1" y="17"/>
                          </a:lnTo>
                          <a:lnTo>
                            <a:pt x="0" y="14"/>
                          </a:lnTo>
                          <a:lnTo>
                            <a:pt x="0" y="14"/>
                          </a:lnTo>
                          <a:lnTo>
                            <a:pt x="1" y="9"/>
                          </a:lnTo>
                          <a:lnTo>
                            <a:pt x="3" y="4"/>
                          </a:lnTo>
                          <a:lnTo>
                            <a:pt x="8" y="2"/>
                          </a:lnTo>
                          <a:lnTo>
                            <a:pt x="11" y="0"/>
                          </a:lnTo>
                          <a:lnTo>
                            <a:pt x="11" y="0"/>
                          </a:lnTo>
                          <a:lnTo>
                            <a:pt x="16" y="2"/>
                          </a:lnTo>
                          <a:lnTo>
                            <a:pt x="22" y="4"/>
                          </a:lnTo>
                          <a:lnTo>
                            <a:pt x="23" y="9"/>
                          </a:lnTo>
                          <a:lnTo>
                            <a:pt x="25"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35" name="Freeform 199"/>
                    <p:cNvSpPr>
                      <a:spLocks/>
                    </p:cNvSpPr>
                    <p:nvPr/>
                  </p:nvSpPr>
                  <p:spPr bwMode="auto">
                    <a:xfrm>
                      <a:off x="5818" y="2194"/>
                      <a:ext cx="13" cy="12"/>
                    </a:xfrm>
                    <a:custGeom>
                      <a:avLst/>
                      <a:gdLst>
                        <a:gd name="T0" fmla="*/ 25 w 25"/>
                        <a:gd name="T1" fmla="*/ 14 h 26"/>
                        <a:gd name="T2" fmla="*/ 25 w 25"/>
                        <a:gd name="T3" fmla="*/ 14 h 26"/>
                        <a:gd name="T4" fmla="*/ 23 w 25"/>
                        <a:gd name="T5" fmla="*/ 17 h 26"/>
                        <a:gd name="T6" fmla="*/ 22 w 25"/>
                        <a:gd name="T7" fmla="*/ 22 h 26"/>
                        <a:gd name="T8" fmla="*/ 16 w 25"/>
                        <a:gd name="T9" fmla="*/ 24 h 26"/>
                        <a:gd name="T10" fmla="*/ 11 w 25"/>
                        <a:gd name="T11" fmla="*/ 26 h 26"/>
                        <a:gd name="T12" fmla="*/ 11 w 25"/>
                        <a:gd name="T13" fmla="*/ 26 h 26"/>
                        <a:gd name="T14" fmla="*/ 8 w 25"/>
                        <a:gd name="T15" fmla="*/ 24 h 26"/>
                        <a:gd name="T16" fmla="*/ 3 w 25"/>
                        <a:gd name="T17" fmla="*/ 22 h 26"/>
                        <a:gd name="T18" fmla="*/ 1 w 25"/>
                        <a:gd name="T19" fmla="*/ 17 h 26"/>
                        <a:gd name="T20" fmla="*/ 0 w 25"/>
                        <a:gd name="T21" fmla="*/ 14 h 26"/>
                        <a:gd name="T22" fmla="*/ 0 w 25"/>
                        <a:gd name="T23" fmla="*/ 14 h 26"/>
                        <a:gd name="T24" fmla="*/ 1 w 25"/>
                        <a:gd name="T25" fmla="*/ 9 h 26"/>
                        <a:gd name="T26" fmla="*/ 3 w 25"/>
                        <a:gd name="T27" fmla="*/ 4 h 26"/>
                        <a:gd name="T28" fmla="*/ 8 w 25"/>
                        <a:gd name="T29" fmla="*/ 2 h 26"/>
                        <a:gd name="T30" fmla="*/ 11 w 25"/>
                        <a:gd name="T31" fmla="*/ 0 h 26"/>
                        <a:gd name="T32" fmla="*/ 11 w 25"/>
                        <a:gd name="T33" fmla="*/ 0 h 26"/>
                        <a:gd name="T34" fmla="*/ 16 w 25"/>
                        <a:gd name="T35" fmla="*/ 2 h 26"/>
                        <a:gd name="T36" fmla="*/ 22 w 25"/>
                        <a:gd name="T37" fmla="*/ 4 h 26"/>
                        <a:gd name="T38" fmla="*/ 23 w 25"/>
                        <a:gd name="T39" fmla="*/ 9 h 26"/>
                        <a:gd name="T40" fmla="*/ 25 w 25"/>
                        <a:gd name="T4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6">
                          <a:moveTo>
                            <a:pt x="25" y="14"/>
                          </a:moveTo>
                          <a:lnTo>
                            <a:pt x="25" y="14"/>
                          </a:lnTo>
                          <a:lnTo>
                            <a:pt x="23" y="17"/>
                          </a:lnTo>
                          <a:lnTo>
                            <a:pt x="22" y="22"/>
                          </a:lnTo>
                          <a:lnTo>
                            <a:pt x="16" y="24"/>
                          </a:lnTo>
                          <a:lnTo>
                            <a:pt x="11" y="26"/>
                          </a:lnTo>
                          <a:lnTo>
                            <a:pt x="11" y="26"/>
                          </a:lnTo>
                          <a:lnTo>
                            <a:pt x="8" y="24"/>
                          </a:lnTo>
                          <a:lnTo>
                            <a:pt x="3" y="22"/>
                          </a:lnTo>
                          <a:lnTo>
                            <a:pt x="1" y="17"/>
                          </a:lnTo>
                          <a:lnTo>
                            <a:pt x="0" y="14"/>
                          </a:lnTo>
                          <a:lnTo>
                            <a:pt x="0" y="14"/>
                          </a:lnTo>
                          <a:lnTo>
                            <a:pt x="1" y="9"/>
                          </a:lnTo>
                          <a:lnTo>
                            <a:pt x="3" y="4"/>
                          </a:lnTo>
                          <a:lnTo>
                            <a:pt x="8" y="2"/>
                          </a:lnTo>
                          <a:lnTo>
                            <a:pt x="11" y="0"/>
                          </a:lnTo>
                          <a:lnTo>
                            <a:pt x="11" y="0"/>
                          </a:lnTo>
                          <a:lnTo>
                            <a:pt x="16" y="2"/>
                          </a:lnTo>
                          <a:lnTo>
                            <a:pt x="22" y="4"/>
                          </a:lnTo>
                          <a:lnTo>
                            <a:pt x="23" y="9"/>
                          </a:lnTo>
                          <a:lnTo>
                            <a:pt x="25" y="1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36" name="Freeform 200"/>
                    <p:cNvSpPr>
                      <a:spLocks/>
                    </p:cNvSpPr>
                    <p:nvPr/>
                  </p:nvSpPr>
                  <p:spPr bwMode="auto">
                    <a:xfrm>
                      <a:off x="5847" y="2194"/>
                      <a:ext cx="13" cy="12"/>
                    </a:xfrm>
                    <a:custGeom>
                      <a:avLst/>
                      <a:gdLst>
                        <a:gd name="T0" fmla="*/ 25 w 25"/>
                        <a:gd name="T1" fmla="*/ 14 h 26"/>
                        <a:gd name="T2" fmla="*/ 25 w 25"/>
                        <a:gd name="T3" fmla="*/ 14 h 26"/>
                        <a:gd name="T4" fmla="*/ 24 w 25"/>
                        <a:gd name="T5" fmla="*/ 17 h 26"/>
                        <a:gd name="T6" fmla="*/ 22 w 25"/>
                        <a:gd name="T7" fmla="*/ 22 h 26"/>
                        <a:gd name="T8" fmla="*/ 17 w 25"/>
                        <a:gd name="T9" fmla="*/ 24 h 26"/>
                        <a:gd name="T10" fmla="*/ 12 w 25"/>
                        <a:gd name="T11" fmla="*/ 26 h 26"/>
                        <a:gd name="T12" fmla="*/ 12 w 25"/>
                        <a:gd name="T13" fmla="*/ 26 h 26"/>
                        <a:gd name="T14" fmla="*/ 8 w 25"/>
                        <a:gd name="T15" fmla="*/ 24 h 26"/>
                        <a:gd name="T16" fmla="*/ 3 w 25"/>
                        <a:gd name="T17" fmla="*/ 22 h 26"/>
                        <a:gd name="T18" fmla="*/ 2 w 25"/>
                        <a:gd name="T19" fmla="*/ 17 h 26"/>
                        <a:gd name="T20" fmla="*/ 0 w 25"/>
                        <a:gd name="T21" fmla="*/ 14 h 26"/>
                        <a:gd name="T22" fmla="*/ 0 w 25"/>
                        <a:gd name="T23" fmla="*/ 14 h 26"/>
                        <a:gd name="T24" fmla="*/ 2 w 25"/>
                        <a:gd name="T25" fmla="*/ 9 h 26"/>
                        <a:gd name="T26" fmla="*/ 3 w 25"/>
                        <a:gd name="T27" fmla="*/ 4 h 26"/>
                        <a:gd name="T28" fmla="*/ 8 w 25"/>
                        <a:gd name="T29" fmla="*/ 2 h 26"/>
                        <a:gd name="T30" fmla="*/ 12 w 25"/>
                        <a:gd name="T31" fmla="*/ 0 h 26"/>
                        <a:gd name="T32" fmla="*/ 12 w 25"/>
                        <a:gd name="T33" fmla="*/ 0 h 26"/>
                        <a:gd name="T34" fmla="*/ 17 w 25"/>
                        <a:gd name="T35" fmla="*/ 2 h 26"/>
                        <a:gd name="T36" fmla="*/ 22 w 25"/>
                        <a:gd name="T37" fmla="*/ 4 h 26"/>
                        <a:gd name="T38" fmla="*/ 24 w 25"/>
                        <a:gd name="T39" fmla="*/ 9 h 26"/>
                        <a:gd name="T40" fmla="*/ 25 w 25"/>
                        <a:gd name="T4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6">
                          <a:moveTo>
                            <a:pt x="25" y="14"/>
                          </a:moveTo>
                          <a:lnTo>
                            <a:pt x="25" y="14"/>
                          </a:lnTo>
                          <a:lnTo>
                            <a:pt x="24" y="17"/>
                          </a:lnTo>
                          <a:lnTo>
                            <a:pt x="22" y="22"/>
                          </a:lnTo>
                          <a:lnTo>
                            <a:pt x="17" y="24"/>
                          </a:lnTo>
                          <a:lnTo>
                            <a:pt x="12" y="26"/>
                          </a:lnTo>
                          <a:lnTo>
                            <a:pt x="12" y="26"/>
                          </a:lnTo>
                          <a:lnTo>
                            <a:pt x="8" y="24"/>
                          </a:lnTo>
                          <a:lnTo>
                            <a:pt x="3" y="22"/>
                          </a:lnTo>
                          <a:lnTo>
                            <a:pt x="2" y="17"/>
                          </a:lnTo>
                          <a:lnTo>
                            <a:pt x="0" y="14"/>
                          </a:lnTo>
                          <a:lnTo>
                            <a:pt x="0" y="14"/>
                          </a:lnTo>
                          <a:lnTo>
                            <a:pt x="2" y="9"/>
                          </a:lnTo>
                          <a:lnTo>
                            <a:pt x="3" y="4"/>
                          </a:lnTo>
                          <a:lnTo>
                            <a:pt x="8" y="2"/>
                          </a:lnTo>
                          <a:lnTo>
                            <a:pt x="12" y="0"/>
                          </a:lnTo>
                          <a:lnTo>
                            <a:pt x="12" y="0"/>
                          </a:lnTo>
                          <a:lnTo>
                            <a:pt x="17" y="2"/>
                          </a:lnTo>
                          <a:lnTo>
                            <a:pt x="22" y="4"/>
                          </a:lnTo>
                          <a:lnTo>
                            <a:pt x="24" y="9"/>
                          </a:lnTo>
                          <a:lnTo>
                            <a:pt x="25"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37" name="Freeform 201"/>
                    <p:cNvSpPr>
                      <a:spLocks/>
                    </p:cNvSpPr>
                    <p:nvPr/>
                  </p:nvSpPr>
                  <p:spPr bwMode="auto">
                    <a:xfrm>
                      <a:off x="5847" y="2194"/>
                      <a:ext cx="13" cy="12"/>
                    </a:xfrm>
                    <a:custGeom>
                      <a:avLst/>
                      <a:gdLst>
                        <a:gd name="T0" fmla="*/ 25 w 25"/>
                        <a:gd name="T1" fmla="*/ 14 h 26"/>
                        <a:gd name="T2" fmla="*/ 25 w 25"/>
                        <a:gd name="T3" fmla="*/ 14 h 26"/>
                        <a:gd name="T4" fmla="*/ 24 w 25"/>
                        <a:gd name="T5" fmla="*/ 17 h 26"/>
                        <a:gd name="T6" fmla="*/ 22 w 25"/>
                        <a:gd name="T7" fmla="*/ 22 h 26"/>
                        <a:gd name="T8" fmla="*/ 17 w 25"/>
                        <a:gd name="T9" fmla="*/ 24 h 26"/>
                        <a:gd name="T10" fmla="*/ 12 w 25"/>
                        <a:gd name="T11" fmla="*/ 26 h 26"/>
                        <a:gd name="T12" fmla="*/ 12 w 25"/>
                        <a:gd name="T13" fmla="*/ 26 h 26"/>
                        <a:gd name="T14" fmla="*/ 8 w 25"/>
                        <a:gd name="T15" fmla="*/ 24 h 26"/>
                        <a:gd name="T16" fmla="*/ 3 w 25"/>
                        <a:gd name="T17" fmla="*/ 22 h 26"/>
                        <a:gd name="T18" fmla="*/ 2 w 25"/>
                        <a:gd name="T19" fmla="*/ 17 h 26"/>
                        <a:gd name="T20" fmla="*/ 0 w 25"/>
                        <a:gd name="T21" fmla="*/ 14 h 26"/>
                        <a:gd name="T22" fmla="*/ 0 w 25"/>
                        <a:gd name="T23" fmla="*/ 14 h 26"/>
                        <a:gd name="T24" fmla="*/ 2 w 25"/>
                        <a:gd name="T25" fmla="*/ 9 h 26"/>
                        <a:gd name="T26" fmla="*/ 3 w 25"/>
                        <a:gd name="T27" fmla="*/ 4 h 26"/>
                        <a:gd name="T28" fmla="*/ 8 w 25"/>
                        <a:gd name="T29" fmla="*/ 2 h 26"/>
                        <a:gd name="T30" fmla="*/ 12 w 25"/>
                        <a:gd name="T31" fmla="*/ 0 h 26"/>
                        <a:gd name="T32" fmla="*/ 12 w 25"/>
                        <a:gd name="T33" fmla="*/ 0 h 26"/>
                        <a:gd name="T34" fmla="*/ 17 w 25"/>
                        <a:gd name="T35" fmla="*/ 2 h 26"/>
                        <a:gd name="T36" fmla="*/ 22 w 25"/>
                        <a:gd name="T37" fmla="*/ 4 h 26"/>
                        <a:gd name="T38" fmla="*/ 24 w 25"/>
                        <a:gd name="T39" fmla="*/ 9 h 26"/>
                        <a:gd name="T40" fmla="*/ 25 w 25"/>
                        <a:gd name="T4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6">
                          <a:moveTo>
                            <a:pt x="25" y="14"/>
                          </a:moveTo>
                          <a:lnTo>
                            <a:pt x="25" y="14"/>
                          </a:lnTo>
                          <a:lnTo>
                            <a:pt x="24" y="17"/>
                          </a:lnTo>
                          <a:lnTo>
                            <a:pt x="22" y="22"/>
                          </a:lnTo>
                          <a:lnTo>
                            <a:pt x="17" y="24"/>
                          </a:lnTo>
                          <a:lnTo>
                            <a:pt x="12" y="26"/>
                          </a:lnTo>
                          <a:lnTo>
                            <a:pt x="12" y="26"/>
                          </a:lnTo>
                          <a:lnTo>
                            <a:pt x="8" y="24"/>
                          </a:lnTo>
                          <a:lnTo>
                            <a:pt x="3" y="22"/>
                          </a:lnTo>
                          <a:lnTo>
                            <a:pt x="2" y="17"/>
                          </a:lnTo>
                          <a:lnTo>
                            <a:pt x="0" y="14"/>
                          </a:lnTo>
                          <a:lnTo>
                            <a:pt x="0" y="14"/>
                          </a:lnTo>
                          <a:lnTo>
                            <a:pt x="2" y="9"/>
                          </a:lnTo>
                          <a:lnTo>
                            <a:pt x="3" y="4"/>
                          </a:lnTo>
                          <a:lnTo>
                            <a:pt x="8" y="2"/>
                          </a:lnTo>
                          <a:lnTo>
                            <a:pt x="12" y="0"/>
                          </a:lnTo>
                          <a:lnTo>
                            <a:pt x="12" y="0"/>
                          </a:lnTo>
                          <a:lnTo>
                            <a:pt x="17" y="2"/>
                          </a:lnTo>
                          <a:lnTo>
                            <a:pt x="22" y="4"/>
                          </a:lnTo>
                          <a:lnTo>
                            <a:pt x="24" y="9"/>
                          </a:lnTo>
                          <a:lnTo>
                            <a:pt x="25" y="1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38" name="Freeform 202"/>
                    <p:cNvSpPr>
                      <a:spLocks/>
                    </p:cNvSpPr>
                    <p:nvPr/>
                  </p:nvSpPr>
                  <p:spPr bwMode="auto">
                    <a:xfrm>
                      <a:off x="5833" y="2183"/>
                      <a:ext cx="12" cy="12"/>
                    </a:xfrm>
                    <a:custGeom>
                      <a:avLst/>
                      <a:gdLst>
                        <a:gd name="T0" fmla="*/ 24 w 24"/>
                        <a:gd name="T1" fmla="*/ 14 h 26"/>
                        <a:gd name="T2" fmla="*/ 24 w 24"/>
                        <a:gd name="T3" fmla="*/ 14 h 26"/>
                        <a:gd name="T4" fmla="*/ 24 w 24"/>
                        <a:gd name="T5" fmla="*/ 19 h 26"/>
                        <a:gd name="T6" fmla="*/ 20 w 24"/>
                        <a:gd name="T7" fmla="*/ 22 h 26"/>
                        <a:gd name="T8" fmla="*/ 17 w 24"/>
                        <a:gd name="T9" fmla="*/ 24 h 26"/>
                        <a:gd name="T10" fmla="*/ 12 w 24"/>
                        <a:gd name="T11" fmla="*/ 26 h 26"/>
                        <a:gd name="T12" fmla="*/ 12 w 24"/>
                        <a:gd name="T13" fmla="*/ 26 h 26"/>
                        <a:gd name="T14" fmla="*/ 7 w 24"/>
                        <a:gd name="T15" fmla="*/ 24 h 26"/>
                        <a:gd name="T16" fmla="*/ 3 w 24"/>
                        <a:gd name="T17" fmla="*/ 22 h 26"/>
                        <a:gd name="T18" fmla="*/ 0 w 24"/>
                        <a:gd name="T19" fmla="*/ 19 h 26"/>
                        <a:gd name="T20" fmla="*/ 0 w 24"/>
                        <a:gd name="T21" fmla="*/ 14 h 26"/>
                        <a:gd name="T22" fmla="*/ 0 w 24"/>
                        <a:gd name="T23" fmla="*/ 14 h 26"/>
                        <a:gd name="T24" fmla="*/ 0 w 24"/>
                        <a:gd name="T25" fmla="*/ 9 h 26"/>
                        <a:gd name="T26" fmla="*/ 3 w 24"/>
                        <a:gd name="T27" fmla="*/ 5 h 26"/>
                        <a:gd name="T28" fmla="*/ 7 w 24"/>
                        <a:gd name="T29" fmla="*/ 2 h 26"/>
                        <a:gd name="T30" fmla="*/ 12 w 24"/>
                        <a:gd name="T31" fmla="*/ 0 h 26"/>
                        <a:gd name="T32" fmla="*/ 12 w 24"/>
                        <a:gd name="T33" fmla="*/ 0 h 26"/>
                        <a:gd name="T34" fmla="*/ 17 w 24"/>
                        <a:gd name="T35" fmla="*/ 2 h 26"/>
                        <a:gd name="T36" fmla="*/ 20 w 24"/>
                        <a:gd name="T37" fmla="*/ 5 h 26"/>
                        <a:gd name="T38" fmla="*/ 24 w 24"/>
                        <a:gd name="T39" fmla="*/ 9 h 26"/>
                        <a:gd name="T40" fmla="*/ 24 w 24"/>
                        <a:gd name="T4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6">
                          <a:moveTo>
                            <a:pt x="24" y="14"/>
                          </a:moveTo>
                          <a:lnTo>
                            <a:pt x="24" y="14"/>
                          </a:lnTo>
                          <a:lnTo>
                            <a:pt x="24" y="19"/>
                          </a:lnTo>
                          <a:lnTo>
                            <a:pt x="20" y="22"/>
                          </a:lnTo>
                          <a:lnTo>
                            <a:pt x="17" y="24"/>
                          </a:lnTo>
                          <a:lnTo>
                            <a:pt x="12" y="26"/>
                          </a:lnTo>
                          <a:lnTo>
                            <a:pt x="12" y="26"/>
                          </a:lnTo>
                          <a:lnTo>
                            <a:pt x="7" y="24"/>
                          </a:lnTo>
                          <a:lnTo>
                            <a:pt x="3" y="22"/>
                          </a:lnTo>
                          <a:lnTo>
                            <a:pt x="0" y="19"/>
                          </a:lnTo>
                          <a:lnTo>
                            <a:pt x="0" y="14"/>
                          </a:lnTo>
                          <a:lnTo>
                            <a:pt x="0" y="14"/>
                          </a:lnTo>
                          <a:lnTo>
                            <a:pt x="0" y="9"/>
                          </a:lnTo>
                          <a:lnTo>
                            <a:pt x="3" y="5"/>
                          </a:lnTo>
                          <a:lnTo>
                            <a:pt x="7" y="2"/>
                          </a:lnTo>
                          <a:lnTo>
                            <a:pt x="12" y="0"/>
                          </a:lnTo>
                          <a:lnTo>
                            <a:pt x="12" y="0"/>
                          </a:lnTo>
                          <a:lnTo>
                            <a:pt x="17" y="2"/>
                          </a:lnTo>
                          <a:lnTo>
                            <a:pt x="20" y="5"/>
                          </a:lnTo>
                          <a:lnTo>
                            <a:pt x="24" y="9"/>
                          </a:lnTo>
                          <a:lnTo>
                            <a:pt x="24"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39" name="Freeform 203"/>
                    <p:cNvSpPr>
                      <a:spLocks/>
                    </p:cNvSpPr>
                    <p:nvPr/>
                  </p:nvSpPr>
                  <p:spPr bwMode="auto">
                    <a:xfrm>
                      <a:off x="5833" y="2183"/>
                      <a:ext cx="12" cy="12"/>
                    </a:xfrm>
                    <a:custGeom>
                      <a:avLst/>
                      <a:gdLst>
                        <a:gd name="T0" fmla="*/ 24 w 24"/>
                        <a:gd name="T1" fmla="*/ 14 h 26"/>
                        <a:gd name="T2" fmla="*/ 24 w 24"/>
                        <a:gd name="T3" fmla="*/ 14 h 26"/>
                        <a:gd name="T4" fmla="*/ 24 w 24"/>
                        <a:gd name="T5" fmla="*/ 19 h 26"/>
                        <a:gd name="T6" fmla="*/ 20 w 24"/>
                        <a:gd name="T7" fmla="*/ 22 h 26"/>
                        <a:gd name="T8" fmla="*/ 17 w 24"/>
                        <a:gd name="T9" fmla="*/ 24 h 26"/>
                        <a:gd name="T10" fmla="*/ 12 w 24"/>
                        <a:gd name="T11" fmla="*/ 26 h 26"/>
                        <a:gd name="T12" fmla="*/ 12 w 24"/>
                        <a:gd name="T13" fmla="*/ 26 h 26"/>
                        <a:gd name="T14" fmla="*/ 7 w 24"/>
                        <a:gd name="T15" fmla="*/ 24 h 26"/>
                        <a:gd name="T16" fmla="*/ 3 w 24"/>
                        <a:gd name="T17" fmla="*/ 22 h 26"/>
                        <a:gd name="T18" fmla="*/ 0 w 24"/>
                        <a:gd name="T19" fmla="*/ 19 h 26"/>
                        <a:gd name="T20" fmla="*/ 0 w 24"/>
                        <a:gd name="T21" fmla="*/ 14 h 26"/>
                        <a:gd name="T22" fmla="*/ 0 w 24"/>
                        <a:gd name="T23" fmla="*/ 14 h 26"/>
                        <a:gd name="T24" fmla="*/ 0 w 24"/>
                        <a:gd name="T25" fmla="*/ 9 h 26"/>
                        <a:gd name="T26" fmla="*/ 3 w 24"/>
                        <a:gd name="T27" fmla="*/ 5 h 26"/>
                        <a:gd name="T28" fmla="*/ 7 w 24"/>
                        <a:gd name="T29" fmla="*/ 2 h 26"/>
                        <a:gd name="T30" fmla="*/ 12 w 24"/>
                        <a:gd name="T31" fmla="*/ 0 h 26"/>
                        <a:gd name="T32" fmla="*/ 12 w 24"/>
                        <a:gd name="T33" fmla="*/ 0 h 26"/>
                        <a:gd name="T34" fmla="*/ 17 w 24"/>
                        <a:gd name="T35" fmla="*/ 2 h 26"/>
                        <a:gd name="T36" fmla="*/ 20 w 24"/>
                        <a:gd name="T37" fmla="*/ 5 h 26"/>
                        <a:gd name="T38" fmla="*/ 24 w 24"/>
                        <a:gd name="T39" fmla="*/ 9 h 26"/>
                        <a:gd name="T40" fmla="*/ 24 w 24"/>
                        <a:gd name="T4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6">
                          <a:moveTo>
                            <a:pt x="24" y="14"/>
                          </a:moveTo>
                          <a:lnTo>
                            <a:pt x="24" y="14"/>
                          </a:lnTo>
                          <a:lnTo>
                            <a:pt x="24" y="19"/>
                          </a:lnTo>
                          <a:lnTo>
                            <a:pt x="20" y="22"/>
                          </a:lnTo>
                          <a:lnTo>
                            <a:pt x="17" y="24"/>
                          </a:lnTo>
                          <a:lnTo>
                            <a:pt x="12" y="26"/>
                          </a:lnTo>
                          <a:lnTo>
                            <a:pt x="12" y="26"/>
                          </a:lnTo>
                          <a:lnTo>
                            <a:pt x="7" y="24"/>
                          </a:lnTo>
                          <a:lnTo>
                            <a:pt x="3" y="22"/>
                          </a:lnTo>
                          <a:lnTo>
                            <a:pt x="0" y="19"/>
                          </a:lnTo>
                          <a:lnTo>
                            <a:pt x="0" y="14"/>
                          </a:lnTo>
                          <a:lnTo>
                            <a:pt x="0" y="14"/>
                          </a:lnTo>
                          <a:lnTo>
                            <a:pt x="0" y="9"/>
                          </a:lnTo>
                          <a:lnTo>
                            <a:pt x="3" y="5"/>
                          </a:lnTo>
                          <a:lnTo>
                            <a:pt x="7" y="2"/>
                          </a:lnTo>
                          <a:lnTo>
                            <a:pt x="12" y="0"/>
                          </a:lnTo>
                          <a:lnTo>
                            <a:pt x="12" y="0"/>
                          </a:lnTo>
                          <a:lnTo>
                            <a:pt x="17" y="2"/>
                          </a:lnTo>
                          <a:lnTo>
                            <a:pt x="20" y="5"/>
                          </a:lnTo>
                          <a:lnTo>
                            <a:pt x="24" y="9"/>
                          </a:lnTo>
                          <a:lnTo>
                            <a:pt x="24" y="1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40" name="Freeform 204"/>
                    <p:cNvSpPr>
                      <a:spLocks/>
                    </p:cNvSpPr>
                    <p:nvPr/>
                  </p:nvSpPr>
                  <p:spPr bwMode="auto">
                    <a:xfrm>
                      <a:off x="5869" y="2183"/>
                      <a:ext cx="13" cy="12"/>
                    </a:xfrm>
                    <a:custGeom>
                      <a:avLst/>
                      <a:gdLst>
                        <a:gd name="T0" fmla="*/ 25 w 25"/>
                        <a:gd name="T1" fmla="*/ 14 h 26"/>
                        <a:gd name="T2" fmla="*/ 25 w 25"/>
                        <a:gd name="T3" fmla="*/ 14 h 26"/>
                        <a:gd name="T4" fmla="*/ 24 w 25"/>
                        <a:gd name="T5" fmla="*/ 19 h 26"/>
                        <a:gd name="T6" fmla="*/ 22 w 25"/>
                        <a:gd name="T7" fmla="*/ 22 h 26"/>
                        <a:gd name="T8" fmla="*/ 17 w 25"/>
                        <a:gd name="T9" fmla="*/ 24 h 26"/>
                        <a:gd name="T10" fmla="*/ 13 w 25"/>
                        <a:gd name="T11" fmla="*/ 26 h 26"/>
                        <a:gd name="T12" fmla="*/ 13 w 25"/>
                        <a:gd name="T13" fmla="*/ 26 h 26"/>
                        <a:gd name="T14" fmla="*/ 8 w 25"/>
                        <a:gd name="T15" fmla="*/ 24 h 26"/>
                        <a:gd name="T16" fmla="*/ 3 w 25"/>
                        <a:gd name="T17" fmla="*/ 22 h 26"/>
                        <a:gd name="T18" fmla="*/ 2 w 25"/>
                        <a:gd name="T19" fmla="*/ 19 h 26"/>
                        <a:gd name="T20" fmla="*/ 0 w 25"/>
                        <a:gd name="T21" fmla="*/ 14 h 26"/>
                        <a:gd name="T22" fmla="*/ 0 w 25"/>
                        <a:gd name="T23" fmla="*/ 14 h 26"/>
                        <a:gd name="T24" fmla="*/ 2 w 25"/>
                        <a:gd name="T25" fmla="*/ 9 h 26"/>
                        <a:gd name="T26" fmla="*/ 3 w 25"/>
                        <a:gd name="T27" fmla="*/ 5 h 26"/>
                        <a:gd name="T28" fmla="*/ 8 w 25"/>
                        <a:gd name="T29" fmla="*/ 2 h 26"/>
                        <a:gd name="T30" fmla="*/ 13 w 25"/>
                        <a:gd name="T31" fmla="*/ 0 h 26"/>
                        <a:gd name="T32" fmla="*/ 13 w 25"/>
                        <a:gd name="T33" fmla="*/ 0 h 26"/>
                        <a:gd name="T34" fmla="*/ 17 w 25"/>
                        <a:gd name="T35" fmla="*/ 2 h 26"/>
                        <a:gd name="T36" fmla="*/ 22 w 25"/>
                        <a:gd name="T37" fmla="*/ 5 h 26"/>
                        <a:gd name="T38" fmla="*/ 24 w 25"/>
                        <a:gd name="T39" fmla="*/ 9 h 26"/>
                        <a:gd name="T40" fmla="*/ 25 w 25"/>
                        <a:gd name="T4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6">
                          <a:moveTo>
                            <a:pt x="25" y="14"/>
                          </a:moveTo>
                          <a:lnTo>
                            <a:pt x="25" y="14"/>
                          </a:lnTo>
                          <a:lnTo>
                            <a:pt x="24" y="19"/>
                          </a:lnTo>
                          <a:lnTo>
                            <a:pt x="22" y="22"/>
                          </a:lnTo>
                          <a:lnTo>
                            <a:pt x="17" y="24"/>
                          </a:lnTo>
                          <a:lnTo>
                            <a:pt x="13" y="26"/>
                          </a:lnTo>
                          <a:lnTo>
                            <a:pt x="13" y="26"/>
                          </a:lnTo>
                          <a:lnTo>
                            <a:pt x="8" y="24"/>
                          </a:lnTo>
                          <a:lnTo>
                            <a:pt x="3" y="22"/>
                          </a:lnTo>
                          <a:lnTo>
                            <a:pt x="2" y="19"/>
                          </a:lnTo>
                          <a:lnTo>
                            <a:pt x="0" y="14"/>
                          </a:lnTo>
                          <a:lnTo>
                            <a:pt x="0" y="14"/>
                          </a:lnTo>
                          <a:lnTo>
                            <a:pt x="2" y="9"/>
                          </a:lnTo>
                          <a:lnTo>
                            <a:pt x="3" y="5"/>
                          </a:lnTo>
                          <a:lnTo>
                            <a:pt x="8" y="2"/>
                          </a:lnTo>
                          <a:lnTo>
                            <a:pt x="13" y="0"/>
                          </a:lnTo>
                          <a:lnTo>
                            <a:pt x="13" y="0"/>
                          </a:lnTo>
                          <a:lnTo>
                            <a:pt x="17" y="2"/>
                          </a:lnTo>
                          <a:lnTo>
                            <a:pt x="22" y="5"/>
                          </a:lnTo>
                          <a:lnTo>
                            <a:pt x="24" y="9"/>
                          </a:lnTo>
                          <a:lnTo>
                            <a:pt x="25"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41" name="Freeform 205"/>
                    <p:cNvSpPr>
                      <a:spLocks/>
                    </p:cNvSpPr>
                    <p:nvPr/>
                  </p:nvSpPr>
                  <p:spPr bwMode="auto">
                    <a:xfrm>
                      <a:off x="5869" y="2183"/>
                      <a:ext cx="13" cy="12"/>
                    </a:xfrm>
                    <a:custGeom>
                      <a:avLst/>
                      <a:gdLst>
                        <a:gd name="T0" fmla="*/ 25 w 25"/>
                        <a:gd name="T1" fmla="*/ 14 h 26"/>
                        <a:gd name="T2" fmla="*/ 25 w 25"/>
                        <a:gd name="T3" fmla="*/ 14 h 26"/>
                        <a:gd name="T4" fmla="*/ 24 w 25"/>
                        <a:gd name="T5" fmla="*/ 19 h 26"/>
                        <a:gd name="T6" fmla="*/ 22 w 25"/>
                        <a:gd name="T7" fmla="*/ 22 h 26"/>
                        <a:gd name="T8" fmla="*/ 17 w 25"/>
                        <a:gd name="T9" fmla="*/ 24 h 26"/>
                        <a:gd name="T10" fmla="*/ 13 w 25"/>
                        <a:gd name="T11" fmla="*/ 26 h 26"/>
                        <a:gd name="T12" fmla="*/ 13 w 25"/>
                        <a:gd name="T13" fmla="*/ 26 h 26"/>
                        <a:gd name="T14" fmla="*/ 8 w 25"/>
                        <a:gd name="T15" fmla="*/ 24 h 26"/>
                        <a:gd name="T16" fmla="*/ 3 w 25"/>
                        <a:gd name="T17" fmla="*/ 22 h 26"/>
                        <a:gd name="T18" fmla="*/ 2 w 25"/>
                        <a:gd name="T19" fmla="*/ 19 h 26"/>
                        <a:gd name="T20" fmla="*/ 0 w 25"/>
                        <a:gd name="T21" fmla="*/ 14 h 26"/>
                        <a:gd name="T22" fmla="*/ 0 w 25"/>
                        <a:gd name="T23" fmla="*/ 14 h 26"/>
                        <a:gd name="T24" fmla="*/ 2 w 25"/>
                        <a:gd name="T25" fmla="*/ 9 h 26"/>
                        <a:gd name="T26" fmla="*/ 3 w 25"/>
                        <a:gd name="T27" fmla="*/ 5 h 26"/>
                        <a:gd name="T28" fmla="*/ 8 w 25"/>
                        <a:gd name="T29" fmla="*/ 2 h 26"/>
                        <a:gd name="T30" fmla="*/ 13 w 25"/>
                        <a:gd name="T31" fmla="*/ 0 h 26"/>
                        <a:gd name="T32" fmla="*/ 13 w 25"/>
                        <a:gd name="T33" fmla="*/ 0 h 26"/>
                        <a:gd name="T34" fmla="*/ 17 w 25"/>
                        <a:gd name="T35" fmla="*/ 2 h 26"/>
                        <a:gd name="T36" fmla="*/ 22 w 25"/>
                        <a:gd name="T37" fmla="*/ 5 h 26"/>
                        <a:gd name="T38" fmla="*/ 24 w 25"/>
                        <a:gd name="T39" fmla="*/ 9 h 26"/>
                        <a:gd name="T40" fmla="*/ 25 w 25"/>
                        <a:gd name="T4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6">
                          <a:moveTo>
                            <a:pt x="25" y="14"/>
                          </a:moveTo>
                          <a:lnTo>
                            <a:pt x="25" y="14"/>
                          </a:lnTo>
                          <a:lnTo>
                            <a:pt x="24" y="19"/>
                          </a:lnTo>
                          <a:lnTo>
                            <a:pt x="22" y="22"/>
                          </a:lnTo>
                          <a:lnTo>
                            <a:pt x="17" y="24"/>
                          </a:lnTo>
                          <a:lnTo>
                            <a:pt x="13" y="26"/>
                          </a:lnTo>
                          <a:lnTo>
                            <a:pt x="13" y="26"/>
                          </a:lnTo>
                          <a:lnTo>
                            <a:pt x="8" y="24"/>
                          </a:lnTo>
                          <a:lnTo>
                            <a:pt x="3" y="22"/>
                          </a:lnTo>
                          <a:lnTo>
                            <a:pt x="2" y="19"/>
                          </a:lnTo>
                          <a:lnTo>
                            <a:pt x="0" y="14"/>
                          </a:lnTo>
                          <a:lnTo>
                            <a:pt x="0" y="14"/>
                          </a:lnTo>
                          <a:lnTo>
                            <a:pt x="2" y="9"/>
                          </a:lnTo>
                          <a:lnTo>
                            <a:pt x="3" y="5"/>
                          </a:lnTo>
                          <a:lnTo>
                            <a:pt x="8" y="2"/>
                          </a:lnTo>
                          <a:lnTo>
                            <a:pt x="13" y="0"/>
                          </a:lnTo>
                          <a:lnTo>
                            <a:pt x="13" y="0"/>
                          </a:lnTo>
                          <a:lnTo>
                            <a:pt x="17" y="2"/>
                          </a:lnTo>
                          <a:lnTo>
                            <a:pt x="22" y="5"/>
                          </a:lnTo>
                          <a:lnTo>
                            <a:pt x="24" y="9"/>
                          </a:lnTo>
                          <a:lnTo>
                            <a:pt x="25" y="1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42" name="Freeform 206"/>
                    <p:cNvSpPr>
                      <a:spLocks/>
                    </p:cNvSpPr>
                    <p:nvPr/>
                  </p:nvSpPr>
                  <p:spPr bwMode="auto">
                    <a:xfrm>
                      <a:off x="5833" y="2205"/>
                      <a:ext cx="12" cy="12"/>
                    </a:xfrm>
                    <a:custGeom>
                      <a:avLst/>
                      <a:gdLst>
                        <a:gd name="T0" fmla="*/ 24 w 24"/>
                        <a:gd name="T1" fmla="*/ 12 h 26"/>
                        <a:gd name="T2" fmla="*/ 24 w 24"/>
                        <a:gd name="T3" fmla="*/ 12 h 26"/>
                        <a:gd name="T4" fmla="*/ 24 w 24"/>
                        <a:gd name="T5" fmla="*/ 17 h 26"/>
                        <a:gd name="T6" fmla="*/ 20 w 24"/>
                        <a:gd name="T7" fmla="*/ 22 h 26"/>
                        <a:gd name="T8" fmla="*/ 17 w 24"/>
                        <a:gd name="T9" fmla="*/ 24 h 26"/>
                        <a:gd name="T10" fmla="*/ 12 w 24"/>
                        <a:gd name="T11" fmla="*/ 26 h 26"/>
                        <a:gd name="T12" fmla="*/ 12 w 24"/>
                        <a:gd name="T13" fmla="*/ 26 h 26"/>
                        <a:gd name="T14" fmla="*/ 7 w 24"/>
                        <a:gd name="T15" fmla="*/ 24 h 26"/>
                        <a:gd name="T16" fmla="*/ 3 w 24"/>
                        <a:gd name="T17" fmla="*/ 22 h 26"/>
                        <a:gd name="T18" fmla="*/ 0 w 24"/>
                        <a:gd name="T19" fmla="*/ 17 h 26"/>
                        <a:gd name="T20" fmla="*/ 0 w 24"/>
                        <a:gd name="T21" fmla="*/ 12 h 26"/>
                        <a:gd name="T22" fmla="*/ 0 w 24"/>
                        <a:gd name="T23" fmla="*/ 12 h 26"/>
                        <a:gd name="T24" fmla="*/ 0 w 24"/>
                        <a:gd name="T25" fmla="*/ 9 h 26"/>
                        <a:gd name="T26" fmla="*/ 3 w 24"/>
                        <a:gd name="T27" fmla="*/ 4 h 26"/>
                        <a:gd name="T28" fmla="*/ 7 w 24"/>
                        <a:gd name="T29" fmla="*/ 2 h 26"/>
                        <a:gd name="T30" fmla="*/ 12 w 24"/>
                        <a:gd name="T31" fmla="*/ 0 h 26"/>
                        <a:gd name="T32" fmla="*/ 12 w 24"/>
                        <a:gd name="T33" fmla="*/ 0 h 26"/>
                        <a:gd name="T34" fmla="*/ 17 w 24"/>
                        <a:gd name="T35" fmla="*/ 2 h 26"/>
                        <a:gd name="T36" fmla="*/ 20 w 24"/>
                        <a:gd name="T37" fmla="*/ 4 h 26"/>
                        <a:gd name="T38" fmla="*/ 24 w 24"/>
                        <a:gd name="T39" fmla="*/ 9 h 26"/>
                        <a:gd name="T40" fmla="*/ 24 w 24"/>
                        <a:gd name="T4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6">
                          <a:moveTo>
                            <a:pt x="24" y="12"/>
                          </a:moveTo>
                          <a:lnTo>
                            <a:pt x="24" y="12"/>
                          </a:lnTo>
                          <a:lnTo>
                            <a:pt x="24" y="17"/>
                          </a:lnTo>
                          <a:lnTo>
                            <a:pt x="20" y="22"/>
                          </a:lnTo>
                          <a:lnTo>
                            <a:pt x="17" y="24"/>
                          </a:lnTo>
                          <a:lnTo>
                            <a:pt x="12" y="26"/>
                          </a:lnTo>
                          <a:lnTo>
                            <a:pt x="12" y="26"/>
                          </a:lnTo>
                          <a:lnTo>
                            <a:pt x="7" y="24"/>
                          </a:lnTo>
                          <a:lnTo>
                            <a:pt x="3" y="22"/>
                          </a:lnTo>
                          <a:lnTo>
                            <a:pt x="0" y="17"/>
                          </a:lnTo>
                          <a:lnTo>
                            <a:pt x="0" y="12"/>
                          </a:lnTo>
                          <a:lnTo>
                            <a:pt x="0" y="12"/>
                          </a:lnTo>
                          <a:lnTo>
                            <a:pt x="0" y="9"/>
                          </a:lnTo>
                          <a:lnTo>
                            <a:pt x="3" y="4"/>
                          </a:lnTo>
                          <a:lnTo>
                            <a:pt x="7" y="2"/>
                          </a:lnTo>
                          <a:lnTo>
                            <a:pt x="12" y="0"/>
                          </a:lnTo>
                          <a:lnTo>
                            <a:pt x="12" y="0"/>
                          </a:lnTo>
                          <a:lnTo>
                            <a:pt x="17" y="2"/>
                          </a:lnTo>
                          <a:lnTo>
                            <a:pt x="20" y="4"/>
                          </a:lnTo>
                          <a:lnTo>
                            <a:pt x="24" y="9"/>
                          </a:lnTo>
                          <a:lnTo>
                            <a:pt x="24" y="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43" name="Freeform 207"/>
                    <p:cNvSpPr>
                      <a:spLocks/>
                    </p:cNvSpPr>
                    <p:nvPr/>
                  </p:nvSpPr>
                  <p:spPr bwMode="auto">
                    <a:xfrm>
                      <a:off x="5833" y="2205"/>
                      <a:ext cx="12" cy="12"/>
                    </a:xfrm>
                    <a:custGeom>
                      <a:avLst/>
                      <a:gdLst>
                        <a:gd name="T0" fmla="*/ 24 w 24"/>
                        <a:gd name="T1" fmla="*/ 12 h 26"/>
                        <a:gd name="T2" fmla="*/ 24 w 24"/>
                        <a:gd name="T3" fmla="*/ 12 h 26"/>
                        <a:gd name="T4" fmla="*/ 24 w 24"/>
                        <a:gd name="T5" fmla="*/ 17 h 26"/>
                        <a:gd name="T6" fmla="*/ 20 w 24"/>
                        <a:gd name="T7" fmla="*/ 22 h 26"/>
                        <a:gd name="T8" fmla="*/ 17 w 24"/>
                        <a:gd name="T9" fmla="*/ 24 h 26"/>
                        <a:gd name="T10" fmla="*/ 12 w 24"/>
                        <a:gd name="T11" fmla="*/ 26 h 26"/>
                        <a:gd name="T12" fmla="*/ 12 w 24"/>
                        <a:gd name="T13" fmla="*/ 26 h 26"/>
                        <a:gd name="T14" fmla="*/ 7 w 24"/>
                        <a:gd name="T15" fmla="*/ 24 h 26"/>
                        <a:gd name="T16" fmla="*/ 3 w 24"/>
                        <a:gd name="T17" fmla="*/ 22 h 26"/>
                        <a:gd name="T18" fmla="*/ 0 w 24"/>
                        <a:gd name="T19" fmla="*/ 17 h 26"/>
                        <a:gd name="T20" fmla="*/ 0 w 24"/>
                        <a:gd name="T21" fmla="*/ 12 h 26"/>
                        <a:gd name="T22" fmla="*/ 0 w 24"/>
                        <a:gd name="T23" fmla="*/ 12 h 26"/>
                        <a:gd name="T24" fmla="*/ 0 w 24"/>
                        <a:gd name="T25" fmla="*/ 9 h 26"/>
                        <a:gd name="T26" fmla="*/ 3 w 24"/>
                        <a:gd name="T27" fmla="*/ 4 h 26"/>
                        <a:gd name="T28" fmla="*/ 7 w 24"/>
                        <a:gd name="T29" fmla="*/ 2 h 26"/>
                        <a:gd name="T30" fmla="*/ 12 w 24"/>
                        <a:gd name="T31" fmla="*/ 0 h 26"/>
                        <a:gd name="T32" fmla="*/ 12 w 24"/>
                        <a:gd name="T33" fmla="*/ 0 h 26"/>
                        <a:gd name="T34" fmla="*/ 17 w 24"/>
                        <a:gd name="T35" fmla="*/ 2 h 26"/>
                        <a:gd name="T36" fmla="*/ 20 w 24"/>
                        <a:gd name="T37" fmla="*/ 4 h 26"/>
                        <a:gd name="T38" fmla="*/ 24 w 24"/>
                        <a:gd name="T39" fmla="*/ 9 h 26"/>
                        <a:gd name="T40" fmla="*/ 24 w 24"/>
                        <a:gd name="T4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6">
                          <a:moveTo>
                            <a:pt x="24" y="12"/>
                          </a:moveTo>
                          <a:lnTo>
                            <a:pt x="24" y="12"/>
                          </a:lnTo>
                          <a:lnTo>
                            <a:pt x="24" y="17"/>
                          </a:lnTo>
                          <a:lnTo>
                            <a:pt x="20" y="22"/>
                          </a:lnTo>
                          <a:lnTo>
                            <a:pt x="17" y="24"/>
                          </a:lnTo>
                          <a:lnTo>
                            <a:pt x="12" y="26"/>
                          </a:lnTo>
                          <a:lnTo>
                            <a:pt x="12" y="26"/>
                          </a:lnTo>
                          <a:lnTo>
                            <a:pt x="7" y="24"/>
                          </a:lnTo>
                          <a:lnTo>
                            <a:pt x="3" y="22"/>
                          </a:lnTo>
                          <a:lnTo>
                            <a:pt x="0" y="17"/>
                          </a:lnTo>
                          <a:lnTo>
                            <a:pt x="0" y="12"/>
                          </a:lnTo>
                          <a:lnTo>
                            <a:pt x="0" y="12"/>
                          </a:lnTo>
                          <a:lnTo>
                            <a:pt x="0" y="9"/>
                          </a:lnTo>
                          <a:lnTo>
                            <a:pt x="3" y="4"/>
                          </a:lnTo>
                          <a:lnTo>
                            <a:pt x="7" y="2"/>
                          </a:lnTo>
                          <a:lnTo>
                            <a:pt x="12" y="0"/>
                          </a:lnTo>
                          <a:lnTo>
                            <a:pt x="12" y="0"/>
                          </a:lnTo>
                          <a:lnTo>
                            <a:pt x="17" y="2"/>
                          </a:lnTo>
                          <a:lnTo>
                            <a:pt x="20" y="4"/>
                          </a:lnTo>
                          <a:lnTo>
                            <a:pt x="24" y="9"/>
                          </a:lnTo>
                          <a:lnTo>
                            <a:pt x="24" y="1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44" name="Freeform 208"/>
                    <p:cNvSpPr>
                      <a:spLocks/>
                    </p:cNvSpPr>
                    <p:nvPr/>
                  </p:nvSpPr>
                  <p:spPr bwMode="auto">
                    <a:xfrm>
                      <a:off x="5869" y="2205"/>
                      <a:ext cx="13" cy="12"/>
                    </a:xfrm>
                    <a:custGeom>
                      <a:avLst/>
                      <a:gdLst>
                        <a:gd name="T0" fmla="*/ 25 w 25"/>
                        <a:gd name="T1" fmla="*/ 12 h 26"/>
                        <a:gd name="T2" fmla="*/ 25 w 25"/>
                        <a:gd name="T3" fmla="*/ 12 h 26"/>
                        <a:gd name="T4" fmla="*/ 24 w 25"/>
                        <a:gd name="T5" fmla="*/ 17 h 26"/>
                        <a:gd name="T6" fmla="*/ 22 w 25"/>
                        <a:gd name="T7" fmla="*/ 22 h 26"/>
                        <a:gd name="T8" fmla="*/ 17 w 25"/>
                        <a:gd name="T9" fmla="*/ 24 h 26"/>
                        <a:gd name="T10" fmla="*/ 13 w 25"/>
                        <a:gd name="T11" fmla="*/ 26 h 26"/>
                        <a:gd name="T12" fmla="*/ 13 w 25"/>
                        <a:gd name="T13" fmla="*/ 26 h 26"/>
                        <a:gd name="T14" fmla="*/ 8 w 25"/>
                        <a:gd name="T15" fmla="*/ 24 h 26"/>
                        <a:gd name="T16" fmla="*/ 3 w 25"/>
                        <a:gd name="T17" fmla="*/ 22 h 26"/>
                        <a:gd name="T18" fmla="*/ 2 w 25"/>
                        <a:gd name="T19" fmla="*/ 17 h 26"/>
                        <a:gd name="T20" fmla="*/ 0 w 25"/>
                        <a:gd name="T21" fmla="*/ 12 h 26"/>
                        <a:gd name="T22" fmla="*/ 0 w 25"/>
                        <a:gd name="T23" fmla="*/ 12 h 26"/>
                        <a:gd name="T24" fmla="*/ 2 w 25"/>
                        <a:gd name="T25" fmla="*/ 9 h 26"/>
                        <a:gd name="T26" fmla="*/ 3 w 25"/>
                        <a:gd name="T27" fmla="*/ 4 h 26"/>
                        <a:gd name="T28" fmla="*/ 8 w 25"/>
                        <a:gd name="T29" fmla="*/ 2 h 26"/>
                        <a:gd name="T30" fmla="*/ 13 w 25"/>
                        <a:gd name="T31" fmla="*/ 0 h 26"/>
                        <a:gd name="T32" fmla="*/ 13 w 25"/>
                        <a:gd name="T33" fmla="*/ 0 h 26"/>
                        <a:gd name="T34" fmla="*/ 17 w 25"/>
                        <a:gd name="T35" fmla="*/ 2 h 26"/>
                        <a:gd name="T36" fmla="*/ 22 w 25"/>
                        <a:gd name="T37" fmla="*/ 4 h 26"/>
                        <a:gd name="T38" fmla="*/ 24 w 25"/>
                        <a:gd name="T39" fmla="*/ 9 h 26"/>
                        <a:gd name="T40" fmla="*/ 25 w 25"/>
                        <a:gd name="T4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6">
                          <a:moveTo>
                            <a:pt x="25" y="12"/>
                          </a:moveTo>
                          <a:lnTo>
                            <a:pt x="25" y="12"/>
                          </a:lnTo>
                          <a:lnTo>
                            <a:pt x="24" y="17"/>
                          </a:lnTo>
                          <a:lnTo>
                            <a:pt x="22" y="22"/>
                          </a:lnTo>
                          <a:lnTo>
                            <a:pt x="17" y="24"/>
                          </a:lnTo>
                          <a:lnTo>
                            <a:pt x="13" y="26"/>
                          </a:lnTo>
                          <a:lnTo>
                            <a:pt x="13" y="26"/>
                          </a:lnTo>
                          <a:lnTo>
                            <a:pt x="8" y="24"/>
                          </a:lnTo>
                          <a:lnTo>
                            <a:pt x="3" y="22"/>
                          </a:lnTo>
                          <a:lnTo>
                            <a:pt x="2" y="17"/>
                          </a:lnTo>
                          <a:lnTo>
                            <a:pt x="0" y="12"/>
                          </a:lnTo>
                          <a:lnTo>
                            <a:pt x="0" y="12"/>
                          </a:lnTo>
                          <a:lnTo>
                            <a:pt x="2" y="9"/>
                          </a:lnTo>
                          <a:lnTo>
                            <a:pt x="3" y="4"/>
                          </a:lnTo>
                          <a:lnTo>
                            <a:pt x="8" y="2"/>
                          </a:lnTo>
                          <a:lnTo>
                            <a:pt x="13" y="0"/>
                          </a:lnTo>
                          <a:lnTo>
                            <a:pt x="13" y="0"/>
                          </a:lnTo>
                          <a:lnTo>
                            <a:pt x="17" y="2"/>
                          </a:lnTo>
                          <a:lnTo>
                            <a:pt x="22" y="4"/>
                          </a:lnTo>
                          <a:lnTo>
                            <a:pt x="24" y="9"/>
                          </a:lnTo>
                          <a:lnTo>
                            <a:pt x="25" y="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sp>
                  <p:nvSpPr>
                    <p:cNvPr id="445" name="Freeform 209"/>
                    <p:cNvSpPr>
                      <a:spLocks/>
                    </p:cNvSpPr>
                    <p:nvPr/>
                  </p:nvSpPr>
                  <p:spPr bwMode="auto">
                    <a:xfrm>
                      <a:off x="5869" y="2205"/>
                      <a:ext cx="13" cy="12"/>
                    </a:xfrm>
                    <a:custGeom>
                      <a:avLst/>
                      <a:gdLst>
                        <a:gd name="T0" fmla="*/ 25 w 25"/>
                        <a:gd name="T1" fmla="*/ 12 h 26"/>
                        <a:gd name="T2" fmla="*/ 25 w 25"/>
                        <a:gd name="T3" fmla="*/ 12 h 26"/>
                        <a:gd name="T4" fmla="*/ 24 w 25"/>
                        <a:gd name="T5" fmla="*/ 17 h 26"/>
                        <a:gd name="T6" fmla="*/ 22 w 25"/>
                        <a:gd name="T7" fmla="*/ 22 h 26"/>
                        <a:gd name="T8" fmla="*/ 17 w 25"/>
                        <a:gd name="T9" fmla="*/ 24 h 26"/>
                        <a:gd name="T10" fmla="*/ 13 w 25"/>
                        <a:gd name="T11" fmla="*/ 26 h 26"/>
                        <a:gd name="T12" fmla="*/ 13 w 25"/>
                        <a:gd name="T13" fmla="*/ 26 h 26"/>
                        <a:gd name="T14" fmla="*/ 8 w 25"/>
                        <a:gd name="T15" fmla="*/ 24 h 26"/>
                        <a:gd name="T16" fmla="*/ 3 w 25"/>
                        <a:gd name="T17" fmla="*/ 22 h 26"/>
                        <a:gd name="T18" fmla="*/ 2 w 25"/>
                        <a:gd name="T19" fmla="*/ 17 h 26"/>
                        <a:gd name="T20" fmla="*/ 0 w 25"/>
                        <a:gd name="T21" fmla="*/ 12 h 26"/>
                        <a:gd name="T22" fmla="*/ 0 w 25"/>
                        <a:gd name="T23" fmla="*/ 12 h 26"/>
                        <a:gd name="T24" fmla="*/ 2 w 25"/>
                        <a:gd name="T25" fmla="*/ 9 h 26"/>
                        <a:gd name="T26" fmla="*/ 3 w 25"/>
                        <a:gd name="T27" fmla="*/ 4 h 26"/>
                        <a:gd name="T28" fmla="*/ 8 w 25"/>
                        <a:gd name="T29" fmla="*/ 2 h 26"/>
                        <a:gd name="T30" fmla="*/ 13 w 25"/>
                        <a:gd name="T31" fmla="*/ 0 h 26"/>
                        <a:gd name="T32" fmla="*/ 13 w 25"/>
                        <a:gd name="T33" fmla="*/ 0 h 26"/>
                        <a:gd name="T34" fmla="*/ 17 w 25"/>
                        <a:gd name="T35" fmla="*/ 2 h 26"/>
                        <a:gd name="T36" fmla="*/ 22 w 25"/>
                        <a:gd name="T37" fmla="*/ 4 h 26"/>
                        <a:gd name="T38" fmla="*/ 24 w 25"/>
                        <a:gd name="T39" fmla="*/ 9 h 26"/>
                        <a:gd name="T40" fmla="*/ 25 w 25"/>
                        <a:gd name="T4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6">
                          <a:moveTo>
                            <a:pt x="25" y="12"/>
                          </a:moveTo>
                          <a:lnTo>
                            <a:pt x="25" y="12"/>
                          </a:lnTo>
                          <a:lnTo>
                            <a:pt x="24" y="17"/>
                          </a:lnTo>
                          <a:lnTo>
                            <a:pt x="22" y="22"/>
                          </a:lnTo>
                          <a:lnTo>
                            <a:pt x="17" y="24"/>
                          </a:lnTo>
                          <a:lnTo>
                            <a:pt x="13" y="26"/>
                          </a:lnTo>
                          <a:lnTo>
                            <a:pt x="13" y="26"/>
                          </a:lnTo>
                          <a:lnTo>
                            <a:pt x="8" y="24"/>
                          </a:lnTo>
                          <a:lnTo>
                            <a:pt x="3" y="22"/>
                          </a:lnTo>
                          <a:lnTo>
                            <a:pt x="2" y="17"/>
                          </a:lnTo>
                          <a:lnTo>
                            <a:pt x="0" y="12"/>
                          </a:lnTo>
                          <a:lnTo>
                            <a:pt x="0" y="12"/>
                          </a:lnTo>
                          <a:lnTo>
                            <a:pt x="2" y="9"/>
                          </a:lnTo>
                          <a:lnTo>
                            <a:pt x="3" y="4"/>
                          </a:lnTo>
                          <a:lnTo>
                            <a:pt x="8" y="2"/>
                          </a:lnTo>
                          <a:lnTo>
                            <a:pt x="13" y="0"/>
                          </a:lnTo>
                          <a:lnTo>
                            <a:pt x="13" y="0"/>
                          </a:lnTo>
                          <a:lnTo>
                            <a:pt x="17" y="2"/>
                          </a:lnTo>
                          <a:lnTo>
                            <a:pt x="22" y="4"/>
                          </a:lnTo>
                          <a:lnTo>
                            <a:pt x="24" y="9"/>
                          </a:lnTo>
                          <a:lnTo>
                            <a:pt x="25" y="1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404040"/>
                        </a:solidFill>
                      </a:endParaRPr>
                    </a:p>
                  </p:txBody>
                </p:sp>
              </p:grpSp>
              <p:sp>
                <p:nvSpPr>
                  <p:cNvPr id="423" name="TextBox 422"/>
                  <p:cNvSpPr txBox="1"/>
                  <p:nvPr/>
                </p:nvSpPr>
                <p:spPr>
                  <a:xfrm>
                    <a:off x="4529012" y="2183320"/>
                    <a:ext cx="1020724" cy="263358"/>
                  </a:xfrm>
                  <a:prstGeom prst="rect">
                    <a:avLst/>
                  </a:prstGeom>
                  <a:noFill/>
                </p:spPr>
                <p:txBody>
                  <a:bodyPr wrap="none" rtlCol="0">
                    <a:spAutoFit/>
                  </a:bodyPr>
                  <a:lstStyle/>
                  <a:p>
                    <a:pPr defTabSz="914126">
                      <a:defRPr/>
                    </a:pPr>
                    <a:r>
                      <a:rPr lang="en-US" sz="1100" b="1" kern="0" dirty="0">
                        <a:solidFill>
                          <a:srgbClr val="000000"/>
                        </a:solidFill>
                      </a:rPr>
                      <a:t>Messaging Gateway</a:t>
                    </a:r>
                  </a:p>
                </p:txBody>
              </p:sp>
            </p:grpSp>
            <p:pic>
              <p:nvPicPr>
                <p:cNvPr id="421" name="Picture 420" descr="C:\Users\lana\Personal\Scott\04_LOGOS\LOGOS_1_symantec_check.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66051" y="2947018"/>
                  <a:ext cx="237953" cy="237953"/>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278" name="TextBox 277"/>
            <p:cNvSpPr txBox="1"/>
            <p:nvPr/>
          </p:nvSpPr>
          <p:spPr>
            <a:xfrm>
              <a:off x="3398985" y="4191000"/>
              <a:ext cx="1075626" cy="127414"/>
            </a:xfrm>
            <a:prstGeom prst="rect">
              <a:avLst/>
            </a:prstGeom>
            <a:noFill/>
          </p:spPr>
          <p:txBody>
            <a:bodyPr wrap="none" lIns="0" tIns="0" rIns="0" bIns="0" rtlCol="0">
              <a:noAutofit/>
            </a:bodyPr>
            <a:lstStyle/>
            <a:p>
              <a:pPr algn="ctr">
                <a:lnSpc>
                  <a:spcPct val="90000"/>
                </a:lnSpc>
                <a:spcBef>
                  <a:spcPts val="400"/>
                </a:spcBef>
              </a:pPr>
              <a:r>
                <a:rPr lang="en-US" sz="1000" b="1" dirty="0">
                  <a:solidFill>
                    <a:schemeClr val="bg1"/>
                  </a:solidFill>
                </a:rPr>
                <a:t>Phishing Detection</a:t>
              </a:r>
            </a:p>
          </p:txBody>
        </p:sp>
        <p:sp>
          <p:nvSpPr>
            <p:cNvPr id="279" name="TextBox 278"/>
            <p:cNvSpPr txBox="1"/>
            <p:nvPr/>
          </p:nvSpPr>
          <p:spPr>
            <a:xfrm>
              <a:off x="4675729" y="4191000"/>
              <a:ext cx="1199267" cy="142490"/>
            </a:xfrm>
            <a:prstGeom prst="rect">
              <a:avLst/>
            </a:prstGeom>
            <a:noFill/>
          </p:spPr>
          <p:txBody>
            <a:bodyPr wrap="none" lIns="0" tIns="0" rIns="0" bIns="0" rtlCol="0">
              <a:noAutofit/>
            </a:bodyPr>
            <a:lstStyle/>
            <a:p>
              <a:pPr algn="ctr">
                <a:lnSpc>
                  <a:spcPct val="90000"/>
                </a:lnSpc>
                <a:spcBef>
                  <a:spcPts val="400"/>
                </a:spcBef>
              </a:pPr>
              <a:r>
                <a:rPr lang="en-US" sz="1000" b="1" dirty="0">
                  <a:solidFill>
                    <a:schemeClr val="bg1"/>
                  </a:solidFill>
                </a:rPr>
                <a:t>Phishing</a:t>
              </a:r>
              <a:r>
                <a:rPr lang="en-US" sz="1000" b="1" dirty="0"/>
                <a:t> </a:t>
              </a:r>
              <a:r>
                <a:rPr lang="en-US" sz="1000" b="1" dirty="0">
                  <a:solidFill>
                    <a:schemeClr val="bg1"/>
                  </a:solidFill>
                </a:rPr>
                <a:t>Awareness</a:t>
              </a:r>
            </a:p>
          </p:txBody>
        </p:sp>
        <p:pic>
          <p:nvPicPr>
            <p:cNvPr id="448" name="Picture 44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652614" y="3562517"/>
              <a:ext cx="568369" cy="552283"/>
            </a:xfrm>
            <a:prstGeom prst="rect">
              <a:avLst/>
            </a:prstGeom>
          </p:spPr>
        </p:pic>
        <p:grpSp>
          <p:nvGrpSpPr>
            <p:cNvPr id="484" name="Group 1890"/>
            <p:cNvGrpSpPr>
              <a:grpSpLocks noChangeAspect="1"/>
            </p:cNvGrpSpPr>
            <p:nvPr/>
          </p:nvGrpSpPr>
          <p:grpSpPr bwMode="auto">
            <a:xfrm>
              <a:off x="3920326" y="2057420"/>
              <a:ext cx="507784" cy="471831"/>
              <a:chOff x="2902" y="1275"/>
              <a:chExt cx="1874" cy="1770"/>
            </a:xfrm>
          </p:grpSpPr>
          <p:sp>
            <p:nvSpPr>
              <p:cNvPr id="485" name="AutoShape 1889"/>
              <p:cNvSpPr>
                <a:spLocks noChangeAspect="1" noChangeArrowheads="1" noTextEdit="1"/>
              </p:cNvSpPr>
              <p:nvPr/>
            </p:nvSpPr>
            <p:spPr bwMode="auto">
              <a:xfrm>
                <a:off x="2902" y="1275"/>
                <a:ext cx="1874" cy="1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dirty="0">
                  <a:solidFill>
                    <a:srgbClr val="404040"/>
                  </a:solidFill>
                </a:endParaRPr>
              </a:p>
            </p:txBody>
          </p:sp>
          <p:sp>
            <p:nvSpPr>
              <p:cNvPr id="486" name="Freeform 1891"/>
              <p:cNvSpPr>
                <a:spLocks/>
              </p:cNvSpPr>
              <p:nvPr/>
            </p:nvSpPr>
            <p:spPr bwMode="auto">
              <a:xfrm>
                <a:off x="3340" y="1737"/>
                <a:ext cx="940" cy="940"/>
              </a:xfrm>
              <a:custGeom>
                <a:avLst/>
                <a:gdLst>
                  <a:gd name="T0" fmla="*/ 940 w 940"/>
                  <a:gd name="T1" fmla="*/ 470 h 940"/>
                  <a:gd name="T2" fmla="*/ 938 w 940"/>
                  <a:gd name="T3" fmla="*/ 518 h 940"/>
                  <a:gd name="T4" fmla="*/ 920 w 940"/>
                  <a:gd name="T5" fmla="*/ 610 h 940"/>
                  <a:gd name="T6" fmla="*/ 884 w 940"/>
                  <a:gd name="T7" fmla="*/ 694 h 940"/>
                  <a:gd name="T8" fmla="*/ 834 w 940"/>
                  <a:gd name="T9" fmla="*/ 768 h 940"/>
                  <a:gd name="T10" fmla="*/ 770 w 940"/>
                  <a:gd name="T11" fmla="*/ 832 h 940"/>
                  <a:gd name="T12" fmla="*/ 694 w 940"/>
                  <a:gd name="T13" fmla="*/ 882 h 940"/>
                  <a:gd name="T14" fmla="*/ 610 w 940"/>
                  <a:gd name="T15" fmla="*/ 918 h 940"/>
                  <a:gd name="T16" fmla="*/ 518 w 940"/>
                  <a:gd name="T17" fmla="*/ 938 h 940"/>
                  <a:gd name="T18" fmla="*/ 470 w 940"/>
                  <a:gd name="T19" fmla="*/ 940 h 940"/>
                  <a:gd name="T20" fmla="*/ 446 w 940"/>
                  <a:gd name="T21" fmla="*/ 940 h 940"/>
                  <a:gd name="T22" fmla="*/ 376 w 940"/>
                  <a:gd name="T23" fmla="*/ 930 h 940"/>
                  <a:gd name="T24" fmla="*/ 288 w 940"/>
                  <a:gd name="T25" fmla="*/ 902 h 940"/>
                  <a:gd name="T26" fmla="*/ 208 w 940"/>
                  <a:gd name="T27" fmla="*/ 860 h 940"/>
                  <a:gd name="T28" fmla="*/ 138 w 940"/>
                  <a:gd name="T29" fmla="*/ 802 h 940"/>
                  <a:gd name="T30" fmla="*/ 80 w 940"/>
                  <a:gd name="T31" fmla="*/ 732 h 940"/>
                  <a:gd name="T32" fmla="*/ 38 w 940"/>
                  <a:gd name="T33" fmla="*/ 652 h 940"/>
                  <a:gd name="T34" fmla="*/ 10 w 940"/>
                  <a:gd name="T35" fmla="*/ 564 h 940"/>
                  <a:gd name="T36" fmla="*/ 2 w 940"/>
                  <a:gd name="T37" fmla="*/ 494 h 940"/>
                  <a:gd name="T38" fmla="*/ 0 w 940"/>
                  <a:gd name="T39" fmla="*/ 470 h 940"/>
                  <a:gd name="T40" fmla="*/ 2 w 940"/>
                  <a:gd name="T41" fmla="*/ 422 h 940"/>
                  <a:gd name="T42" fmla="*/ 22 w 940"/>
                  <a:gd name="T43" fmla="*/ 330 h 940"/>
                  <a:gd name="T44" fmla="*/ 58 w 940"/>
                  <a:gd name="T45" fmla="*/ 246 h 940"/>
                  <a:gd name="T46" fmla="*/ 108 w 940"/>
                  <a:gd name="T47" fmla="*/ 170 h 940"/>
                  <a:gd name="T48" fmla="*/ 172 w 940"/>
                  <a:gd name="T49" fmla="*/ 106 h 940"/>
                  <a:gd name="T50" fmla="*/ 246 w 940"/>
                  <a:gd name="T51" fmla="*/ 56 h 940"/>
                  <a:gd name="T52" fmla="*/ 330 w 940"/>
                  <a:gd name="T53" fmla="*/ 20 h 940"/>
                  <a:gd name="T54" fmla="*/ 422 w 940"/>
                  <a:gd name="T55" fmla="*/ 2 h 940"/>
                  <a:gd name="T56" fmla="*/ 470 w 940"/>
                  <a:gd name="T57" fmla="*/ 0 h 940"/>
                  <a:gd name="T58" fmla="*/ 494 w 940"/>
                  <a:gd name="T59" fmla="*/ 0 h 940"/>
                  <a:gd name="T60" fmla="*/ 566 w 940"/>
                  <a:gd name="T61" fmla="*/ 8 h 940"/>
                  <a:gd name="T62" fmla="*/ 654 w 940"/>
                  <a:gd name="T63" fmla="*/ 36 h 940"/>
                  <a:gd name="T64" fmla="*/ 734 w 940"/>
                  <a:gd name="T65" fmla="*/ 80 h 940"/>
                  <a:gd name="T66" fmla="*/ 804 w 940"/>
                  <a:gd name="T67" fmla="*/ 138 h 940"/>
                  <a:gd name="T68" fmla="*/ 860 w 940"/>
                  <a:gd name="T69" fmla="*/ 206 h 940"/>
                  <a:gd name="T70" fmla="*/ 904 w 940"/>
                  <a:gd name="T71" fmla="*/ 286 h 940"/>
                  <a:gd name="T72" fmla="*/ 932 w 940"/>
                  <a:gd name="T73" fmla="*/ 374 h 940"/>
                  <a:gd name="T74" fmla="*/ 940 w 940"/>
                  <a:gd name="T75" fmla="*/ 446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0" h="940">
                    <a:moveTo>
                      <a:pt x="940" y="470"/>
                    </a:moveTo>
                    <a:lnTo>
                      <a:pt x="940" y="470"/>
                    </a:lnTo>
                    <a:lnTo>
                      <a:pt x="940" y="494"/>
                    </a:lnTo>
                    <a:lnTo>
                      <a:pt x="938" y="518"/>
                    </a:lnTo>
                    <a:lnTo>
                      <a:pt x="932" y="564"/>
                    </a:lnTo>
                    <a:lnTo>
                      <a:pt x="920" y="610"/>
                    </a:lnTo>
                    <a:lnTo>
                      <a:pt x="904" y="652"/>
                    </a:lnTo>
                    <a:lnTo>
                      <a:pt x="884" y="694"/>
                    </a:lnTo>
                    <a:lnTo>
                      <a:pt x="860" y="732"/>
                    </a:lnTo>
                    <a:lnTo>
                      <a:pt x="834" y="768"/>
                    </a:lnTo>
                    <a:lnTo>
                      <a:pt x="804" y="802"/>
                    </a:lnTo>
                    <a:lnTo>
                      <a:pt x="770" y="832"/>
                    </a:lnTo>
                    <a:lnTo>
                      <a:pt x="734" y="860"/>
                    </a:lnTo>
                    <a:lnTo>
                      <a:pt x="694" y="882"/>
                    </a:lnTo>
                    <a:lnTo>
                      <a:pt x="654" y="902"/>
                    </a:lnTo>
                    <a:lnTo>
                      <a:pt x="610" y="918"/>
                    </a:lnTo>
                    <a:lnTo>
                      <a:pt x="566" y="930"/>
                    </a:lnTo>
                    <a:lnTo>
                      <a:pt x="518" y="938"/>
                    </a:lnTo>
                    <a:lnTo>
                      <a:pt x="494" y="940"/>
                    </a:lnTo>
                    <a:lnTo>
                      <a:pt x="470" y="940"/>
                    </a:lnTo>
                    <a:lnTo>
                      <a:pt x="470" y="940"/>
                    </a:lnTo>
                    <a:lnTo>
                      <a:pt x="446" y="940"/>
                    </a:lnTo>
                    <a:lnTo>
                      <a:pt x="422" y="938"/>
                    </a:lnTo>
                    <a:lnTo>
                      <a:pt x="376" y="930"/>
                    </a:lnTo>
                    <a:lnTo>
                      <a:pt x="330" y="918"/>
                    </a:lnTo>
                    <a:lnTo>
                      <a:pt x="288" y="902"/>
                    </a:lnTo>
                    <a:lnTo>
                      <a:pt x="246" y="882"/>
                    </a:lnTo>
                    <a:lnTo>
                      <a:pt x="208" y="860"/>
                    </a:lnTo>
                    <a:lnTo>
                      <a:pt x="172" y="832"/>
                    </a:lnTo>
                    <a:lnTo>
                      <a:pt x="138" y="802"/>
                    </a:lnTo>
                    <a:lnTo>
                      <a:pt x="108" y="768"/>
                    </a:lnTo>
                    <a:lnTo>
                      <a:pt x="80" y="732"/>
                    </a:lnTo>
                    <a:lnTo>
                      <a:pt x="58" y="694"/>
                    </a:lnTo>
                    <a:lnTo>
                      <a:pt x="38" y="652"/>
                    </a:lnTo>
                    <a:lnTo>
                      <a:pt x="22" y="610"/>
                    </a:lnTo>
                    <a:lnTo>
                      <a:pt x="10" y="564"/>
                    </a:lnTo>
                    <a:lnTo>
                      <a:pt x="2" y="518"/>
                    </a:lnTo>
                    <a:lnTo>
                      <a:pt x="2" y="494"/>
                    </a:lnTo>
                    <a:lnTo>
                      <a:pt x="0" y="470"/>
                    </a:lnTo>
                    <a:lnTo>
                      <a:pt x="0" y="470"/>
                    </a:lnTo>
                    <a:lnTo>
                      <a:pt x="2" y="446"/>
                    </a:lnTo>
                    <a:lnTo>
                      <a:pt x="2" y="422"/>
                    </a:lnTo>
                    <a:lnTo>
                      <a:pt x="10" y="374"/>
                    </a:lnTo>
                    <a:lnTo>
                      <a:pt x="22" y="330"/>
                    </a:lnTo>
                    <a:lnTo>
                      <a:pt x="38" y="286"/>
                    </a:lnTo>
                    <a:lnTo>
                      <a:pt x="58" y="246"/>
                    </a:lnTo>
                    <a:lnTo>
                      <a:pt x="80" y="206"/>
                    </a:lnTo>
                    <a:lnTo>
                      <a:pt x="108" y="170"/>
                    </a:lnTo>
                    <a:lnTo>
                      <a:pt x="138" y="138"/>
                    </a:lnTo>
                    <a:lnTo>
                      <a:pt x="172" y="106"/>
                    </a:lnTo>
                    <a:lnTo>
                      <a:pt x="208" y="80"/>
                    </a:lnTo>
                    <a:lnTo>
                      <a:pt x="246" y="56"/>
                    </a:lnTo>
                    <a:lnTo>
                      <a:pt x="288" y="36"/>
                    </a:lnTo>
                    <a:lnTo>
                      <a:pt x="330" y="20"/>
                    </a:lnTo>
                    <a:lnTo>
                      <a:pt x="376" y="8"/>
                    </a:lnTo>
                    <a:lnTo>
                      <a:pt x="422" y="2"/>
                    </a:lnTo>
                    <a:lnTo>
                      <a:pt x="446" y="0"/>
                    </a:lnTo>
                    <a:lnTo>
                      <a:pt x="470" y="0"/>
                    </a:lnTo>
                    <a:lnTo>
                      <a:pt x="470" y="0"/>
                    </a:lnTo>
                    <a:lnTo>
                      <a:pt x="494" y="0"/>
                    </a:lnTo>
                    <a:lnTo>
                      <a:pt x="518" y="2"/>
                    </a:lnTo>
                    <a:lnTo>
                      <a:pt x="566" y="8"/>
                    </a:lnTo>
                    <a:lnTo>
                      <a:pt x="610" y="20"/>
                    </a:lnTo>
                    <a:lnTo>
                      <a:pt x="654" y="36"/>
                    </a:lnTo>
                    <a:lnTo>
                      <a:pt x="694" y="56"/>
                    </a:lnTo>
                    <a:lnTo>
                      <a:pt x="734" y="80"/>
                    </a:lnTo>
                    <a:lnTo>
                      <a:pt x="770" y="106"/>
                    </a:lnTo>
                    <a:lnTo>
                      <a:pt x="804" y="138"/>
                    </a:lnTo>
                    <a:lnTo>
                      <a:pt x="834" y="170"/>
                    </a:lnTo>
                    <a:lnTo>
                      <a:pt x="860" y="206"/>
                    </a:lnTo>
                    <a:lnTo>
                      <a:pt x="884" y="246"/>
                    </a:lnTo>
                    <a:lnTo>
                      <a:pt x="904" y="286"/>
                    </a:lnTo>
                    <a:lnTo>
                      <a:pt x="920" y="330"/>
                    </a:lnTo>
                    <a:lnTo>
                      <a:pt x="932" y="374"/>
                    </a:lnTo>
                    <a:lnTo>
                      <a:pt x="938" y="422"/>
                    </a:lnTo>
                    <a:lnTo>
                      <a:pt x="940" y="446"/>
                    </a:lnTo>
                    <a:lnTo>
                      <a:pt x="940" y="4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dirty="0">
                  <a:solidFill>
                    <a:srgbClr val="404040"/>
                  </a:solidFill>
                </a:endParaRPr>
              </a:p>
            </p:txBody>
          </p:sp>
          <p:sp>
            <p:nvSpPr>
              <p:cNvPr id="487" name="Freeform 1892"/>
              <p:cNvSpPr>
                <a:spLocks/>
              </p:cNvSpPr>
              <p:nvPr/>
            </p:nvSpPr>
            <p:spPr bwMode="auto">
              <a:xfrm>
                <a:off x="3340" y="1737"/>
                <a:ext cx="940" cy="940"/>
              </a:xfrm>
              <a:custGeom>
                <a:avLst/>
                <a:gdLst>
                  <a:gd name="T0" fmla="*/ 940 w 940"/>
                  <a:gd name="T1" fmla="*/ 470 h 940"/>
                  <a:gd name="T2" fmla="*/ 938 w 940"/>
                  <a:gd name="T3" fmla="*/ 518 h 940"/>
                  <a:gd name="T4" fmla="*/ 920 w 940"/>
                  <a:gd name="T5" fmla="*/ 610 h 940"/>
                  <a:gd name="T6" fmla="*/ 884 w 940"/>
                  <a:gd name="T7" fmla="*/ 694 h 940"/>
                  <a:gd name="T8" fmla="*/ 834 w 940"/>
                  <a:gd name="T9" fmla="*/ 768 h 940"/>
                  <a:gd name="T10" fmla="*/ 770 w 940"/>
                  <a:gd name="T11" fmla="*/ 832 h 940"/>
                  <a:gd name="T12" fmla="*/ 694 w 940"/>
                  <a:gd name="T13" fmla="*/ 882 h 940"/>
                  <a:gd name="T14" fmla="*/ 610 w 940"/>
                  <a:gd name="T15" fmla="*/ 918 h 940"/>
                  <a:gd name="T16" fmla="*/ 518 w 940"/>
                  <a:gd name="T17" fmla="*/ 938 h 940"/>
                  <a:gd name="T18" fmla="*/ 470 w 940"/>
                  <a:gd name="T19" fmla="*/ 940 h 940"/>
                  <a:gd name="T20" fmla="*/ 446 w 940"/>
                  <a:gd name="T21" fmla="*/ 940 h 940"/>
                  <a:gd name="T22" fmla="*/ 376 w 940"/>
                  <a:gd name="T23" fmla="*/ 930 h 940"/>
                  <a:gd name="T24" fmla="*/ 288 w 940"/>
                  <a:gd name="T25" fmla="*/ 902 h 940"/>
                  <a:gd name="T26" fmla="*/ 208 w 940"/>
                  <a:gd name="T27" fmla="*/ 860 h 940"/>
                  <a:gd name="T28" fmla="*/ 138 w 940"/>
                  <a:gd name="T29" fmla="*/ 802 h 940"/>
                  <a:gd name="T30" fmla="*/ 80 w 940"/>
                  <a:gd name="T31" fmla="*/ 732 h 940"/>
                  <a:gd name="T32" fmla="*/ 38 w 940"/>
                  <a:gd name="T33" fmla="*/ 652 h 940"/>
                  <a:gd name="T34" fmla="*/ 10 w 940"/>
                  <a:gd name="T35" fmla="*/ 564 h 940"/>
                  <a:gd name="T36" fmla="*/ 2 w 940"/>
                  <a:gd name="T37" fmla="*/ 494 h 940"/>
                  <a:gd name="T38" fmla="*/ 0 w 940"/>
                  <a:gd name="T39" fmla="*/ 470 h 940"/>
                  <a:gd name="T40" fmla="*/ 2 w 940"/>
                  <a:gd name="T41" fmla="*/ 422 h 940"/>
                  <a:gd name="T42" fmla="*/ 22 w 940"/>
                  <a:gd name="T43" fmla="*/ 330 h 940"/>
                  <a:gd name="T44" fmla="*/ 58 w 940"/>
                  <a:gd name="T45" fmla="*/ 246 h 940"/>
                  <a:gd name="T46" fmla="*/ 108 w 940"/>
                  <a:gd name="T47" fmla="*/ 170 h 940"/>
                  <a:gd name="T48" fmla="*/ 172 w 940"/>
                  <a:gd name="T49" fmla="*/ 106 h 940"/>
                  <a:gd name="T50" fmla="*/ 246 w 940"/>
                  <a:gd name="T51" fmla="*/ 56 h 940"/>
                  <a:gd name="T52" fmla="*/ 330 w 940"/>
                  <a:gd name="T53" fmla="*/ 20 h 940"/>
                  <a:gd name="T54" fmla="*/ 422 w 940"/>
                  <a:gd name="T55" fmla="*/ 2 h 940"/>
                  <a:gd name="T56" fmla="*/ 470 w 940"/>
                  <a:gd name="T57" fmla="*/ 0 h 940"/>
                  <a:gd name="T58" fmla="*/ 494 w 940"/>
                  <a:gd name="T59" fmla="*/ 0 h 940"/>
                  <a:gd name="T60" fmla="*/ 566 w 940"/>
                  <a:gd name="T61" fmla="*/ 8 h 940"/>
                  <a:gd name="T62" fmla="*/ 654 w 940"/>
                  <a:gd name="T63" fmla="*/ 36 h 940"/>
                  <a:gd name="T64" fmla="*/ 734 w 940"/>
                  <a:gd name="T65" fmla="*/ 80 h 940"/>
                  <a:gd name="T66" fmla="*/ 804 w 940"/>
                  <a:gd name="T67" fmla="*/ 138 h 940"/>
                  <a:gd name="T68" fmla="*/ 860 w 940"/>
                  <a:gd name="T69" fmla="*/ 206 h 940"/>
                  <a:gd name="T70" fmla="*/ 904 w 940"/>
                  <a:gd name="T71" fmla="*/ 286 h 940"/>
                  <a:gd name="T72" fmla="*/ 932 w 940"/>
                  <a:gd name="T73" fmla="*/ 374 h 940"/>
                  <a:gd name="T74" fmla="*/ 940 w 940"/>
                  <a:gd name="T75" fmla="*/ 446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0" h="940">
                    <a:moveTo>
                      <a:pt x="940" y="470"/>
                    </a:moveTo>
                    <a:lnTo>
                      <a:pt x="940" y="470"/>
                    </a:lnTo>
                    <a:lnTo>
                      <a:pt x="940" y="494"/>
                    </a:lnTo>
                    <a:lnTo>
                      <a:pt x="938" y="518"/>
                    </a:lnTo>
                    <a:lnTo>
                      <a:pt x="932" y="564"/>
                    </a:lnTo>
                    <a:lnTo>
                      <a:pt x="920" y="610"/>
                    </a:lnTo>
                    <a:lnTo>
                      <a:pt x="904" y="652"/>
                    </a:lnTo>
                    <a:lnTo>
                      <a:pt x="884" y="694"/>
                    </a:lnTo>
                    <a:lnTo>
                      <a:pt x="860" y="732"/>
                    </a:lnTo>
                    <a:lnTo>
                      <a:pt x="834" y="768"/>
                    </a:lnTo>
                    <a:lnTo>
                      <a:pt x="804" y="802"/>
                    </a:lnTo>
                    <a:lnTo>
                      <a:pt x="770" y="832"/>
                    </a:lnTo>
                    <a:lnTo>
                      <a:pt x="734" y="860"/>
                    </a:lnTo>
                    <a:lnTo>
                      <a:pt x="694" y="882"/>
                    </a:lnTo>
                    <a:lnTo>
                      <a:pt x="654" y="902"/>
                    </a:lnTo>
                    <a:lnTo>
                      <a:pt x="610" y="918"/>
                    </a:lnTo>
                    <a:lnTo>
                      <a:pt x="566" y="930"/>
                    </a:lnTo>
                    <a:lnTo>
                      <a:pt x="518" y="938"/>
                    </a:lnTo>
                    <a:lnTo>
                      <a:pt x="494" y="940"/>
                    </a:lnTo>
                    <a:lnTo>
                      <a:pt x="470" y="940"/>
                    </a:lnTo>
                    <a:lnTo>
                      <a:pt x="470" y="940"/>
                    </a:lnTo>
                    <a:lnTo>
                      <a:pt x="446" y="940"/>
                    </a:lnTo>
                    <a:lnTo>
                      <a:pt x="422" y="938"/>
                    </a:lnTo>
                    <a:lnTo>
                      <a:pt x="376" y="930"/>
                    </a:lnTo>
                    <a:lnTo>
                      <a:pt x="330" y="918"/>
                    </a:lnTo>
                    <a:lnTo>
                      <a:pt x="288" y="902"/>
                    </a:lnTo>
                    <a:lnTo>
                      <a:pt x="246" y="882"/>
                    </a:lnTo>
                    <a:lnTo>
                      <a:pt x="208" y="860"/>
                    </a:lnTo>
                    <a:lnTo>
                      <a:pt x="172" y="832"/>
                    </a:lnTo>
                    <a:lnTo>
                      <a:pt x="138" y="802"/>
                    </a:lnTo>
                    <a:lnTo>
                      <a:pt x="108" y="768"/>
                    </a:lnTo>
                    <a:lnTo>
                      <a:pt x="80" y="732"/>
                    </a:lnTo>
                    <a:lnTo>
                      <a:pt x="58" y="694"/>
                    </a:lnTo>
                    <a:lnTo>
                      <a:pt x="38" y="652"/>
                    </a:lnTo>
                    <a:lnTo>
                      <a:pt x="22" y="610"/>
                    </a:lnTo>
                    <a:lnTo>
                      <a:pt x="10" y="564"/>
                    </a:lnTo>
                    <a:lnTo>
                      <a:pt x="2" y="518"/>
                    </a:lnTo>
                    <a:lnTo>
                      <a:pt x="2" y="494"/>
                    </a:lnTo>
                    <a:lnTo>
                      <a:pt x="0" y="470"/>
                    </a:lnTo>
                    <a:lnTo>
                      <a:pt x="0" y="470"/>
                    </a:lnTo>
                    <a:lnTo>
                      <a:pt x="2" y="446"/>
                    </a:lnTo>
                    <a:lnTo>
                      <a:pt x="2" y="422"/>
                    </a:lnTo>
                    <a:lnTo>
                      <a:pt x="10" y="374"/>
                    </a:lnTo>
                    <a:lnTo>
                      <a:pt x="22" y="330"/>
                    </a:lnTo>
                    <a:lnTo>
                      <a:pt x="38" y="286"/>
                    </a:lnTo>
                    <a:lnTo>
                      <a:pt x="58" y="246"/>
                    </a:lnTo>
                    <a:lnTo>
                      <a:pt x="80" y="206"/>
                    </a:lnTo>
                    <a:lnTo>
                      <a:pt x="108" y="170"/>
                    </a:lnTo>
                    <a:lnTo>
                      <a:pt x="138" y="138"/>
                    </a:lnTo>
                    <a:lnTo>
                      <a:pt x="172" y="106"/>
                    </a:lnTo>
                    <a:lnTo>
                      <a:pt x="208" y="80"/>
                    </a:lnTo>
                    <a:lnTo>
                      <a:pt x="246" y="56"/>
                    </a:lnTo>
                    <a:lnTo>
                      <a:pt x="288" y="36"/>
                    </a:lnTo>
                    <a:lnTo>
                      <a:pt x="330" y="20"/>
                    </a:lnTo>
                    <a:lnTo>
                      <a:pt x="376" y="8"/>
                    </a:lnTo>
                    <a:lnTo>
                      <a:pt x="422" y="2"/>
                    </a:lnTo>
                    <a:lnTo>
                      <a:pt x="446" y="0"/>
                    </a:lnTo>
                    <a:lnTo>
                      <a:pt x="470" y="0"/>
                    </a:lnTo>
                    <a:lnTo>
                      <a:pt x="470" y="0"/>
                    </a:lnTo>
                    <a:lnTo>
                      <a:pt x="494" y="0"/>
                    </a:lnTo>
                    <a:lnTo>
                      <a:pt x="518" y="2"/>
                    </a:lnTo>
                    <a:lnTo>
                      <a:pt x="566" y="8"/>
                    </a:lnTo>
                    <a:lnTo>
                      <a:pt x="610" y="20"/>
                    </a:lnTo>
                    <a:lnTo>
                      <a:pt x="654" y="36"/>
                    </a:lnTo>
                    <a:lnTo>
                      <a:pt x="694" y="56"/>
                    </a:lnTo>
                    <a:lnTo>
                      <a:pt x="734" y="80"/>
                    </a:lnTo>
                    <a:lnTo>
                      <a:pt x="770" y="106"/>
                    </a:lnTo>
                    <a:lnTo>
                      <a:pt x="804" y="138"/>
                    </a:lnTo>
                    <a:lnTo>
                      <a:pt x="834" y="170"/>
                    </a:lnTo>
                    <a:lnTo>
                      <a:pt x="860" y="206"/>
                    </a:lnTo>
                    <a:lnTo>
                      <a:pt x="884" y="246"/>
                    </a:lnTo>
                    <a:lnTo>
                      <a:pt x="904" y="286"/>
                    </a:lnTo>
                    <a:lnTo>
                      <a:pt x="920" y="330"/>
                    </a:lnTo>
                    <a:lnTo>
                      <a:pt x="932" y="374"/>
                    </a:lnTo>
                    <a:lnTo>
                      <a:pt x="938" y="422"/>
                    </a:lnTo>
                    <a:lnTo>
                      <a:pt x="940" y="446"/>
                    </a:lnTo>
                    <a:lnTo>
                      <a:pt x="940" y="47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dirty="0">
                  <a:solidFill>
                    <a:srgbClr val="404040"/>
                  </a:solidFill>
                </a:endParaRPr>
              </a:p>
            </p:txBody>
          </p:sp>
          <p:sp>
            <p:nvSpPr>
              <p:cNvPr id="488" name="Freeform 1893"/>
              <p:cNvSpPr>
                <a:spLocks/>
              </p:cNvSpPr>
              <p:nvPr/>
            </p:nvSpPr>
            <p:spPr bwMode="auto">
              <a:xfrm>
                <a:off x="3096" y="1469"/>
                <a:ext cx="1382" cy="1382"/>
              </a:xfrm>
              <a:custGeom>
                <a:avLst/>
                <a:gdLst>
                  <a:gd name="T0" fmla="*/ 1088 w 1382"/>
                  <a:gd name="T1" fmla="*/ 1170 h 1382"/>
                  <a:gd name="T2" fmla="*/ 1004 w 1382"/>
                  <a:gd name="T3" fmla="*/ 1230 h 1382"/>
                  <a:gd name="T4" fmla="*/ 910 w 1382"/>
                  <a:gd name="T5" fmla="*/ 1274 h 1382"/>
                  <a:gd name="T6" fmla="*/ 844 w 1382"/>
                  <a:gd name="T7" fmla="*/ 1294 h 1382"/>
                  <a:gd name="T8" fmla="*/ 762 w 1382"/>
                  <a:gd name="T9" fmla="*/ 1306 h 1382"/>
                  <a:gd name="T10" fmla="*/ 664 w 1382"/>
                  <a:gd name="T11" fmla="*/ 1306 h 1382"/>
                  <a:gd name="T12" fmla="*/ 516 w 1382"/>
                  <a:gd name="T13" fmla="*/ 1272 h 1382"/>
                  <a:gd name="T14" fmla="*/ 382 w 1382"/>
                  <a:gd name="T15" fmla="*/ 1200 h 1382"/>
                  <a:gd name="T16" fmla="*/ 338 w 1382"/>
                  <a:gd name="T17" fmla="*/ 1164 h 1382"/>
                  <a:gd name="T18" fmla="*/ 292 w 1382"/>
                  <a:gd name="T19" fmla="*/ 1120 h 1382"/>
                  <a:gd name="T20" fmla="*/ 242 w 1382"/>
                  <a:gd name="T21" fmla="*/ 1056 h 1382"/>
                  <a:gd name="T22" fmla="*/ 194 w 1382"/>
                  <a:gd name="T23" fmla="*/ 970 h 1382"/>
                  <a:gd name="T24" fmla="*/ 174 w 1382"/>
                  <a:gd name="T25" fmla="*/ 918 h 1382"/>
                  <a:gd name="T26" fmla="*/ 160 w 1382"/>
                  <a:gd name="T27" fmla="*/ 866 h 1382"/>
                  <a:gd name="T28" fmla="*/ 148 w 1382"/>
                  <a:gd name="T29" fmla="*/ 798 h 1382"/>
                  <a:gd name="T30" fmla="*/ 146 w 1382"/>
                  <a:gd name="T31" fmla="*/ 714 h 1382"/>
                  <a:gd name="T32" fmla="*/ 154 w 1382"/>
                  <a:gd name="T33" fmla="*/ 640 h 1382"/>
                  <a:gd name="T34" fmla="*/ 182 w 1382"/>
                  <a:gd name="T35" fmla="*/ 534 h 1382"/>
                  <a:gd name="T36" fmla="*/ 232 w 1382"/>
                  <a:gd name="T37" fmla="*/ 434 h 1382"/>
                  <a:gd name="T38" fmla="*/ 294 w 1382"/>
                  <a:gd name="T39" fmla="*/ 354 h 1382"/>
                  <a:gd name="T40" fmla="*/ 408 w 1382"/>
                  <a:gd name="T41" fmla="*/ 258 h 1382"/>
                  <a:gd name="T42" fmla="*/ 544 w 1382"/>
                  <a:gd name="T43" fmla="*/ 194 h 1382"/>
                  <a:gd name="T44" fmla="*/ 588 w 1382"/>
                  <a:gd name="T45" fmla="*/ 182 h 1382"/>
                  <a:gd name="T46" fmla="*/ 668 w 1382"/>
                  <a:gd name="T47" fmla="*/ 170 h 1382"/>
                  <a:gd name="T48" fmla="*/ 750 w 1382"/>
                  <a:gd name="T49" fmla="*/ 168 h 1382"/>
                  <a:gd name="T50" fmla="*/ 856 w 1382"/>
                  <a:gd name="T51" fmla="*/ 186 h 1382"/>
                  <a:gd name="T52" fmla="*/ 918 w 1382"/>
                  <a:gd name="T53" fmla="*/ 206 h 1382"/>
                  <a:gd name="T54" fmla="*/ 1010 w 1382"/>
                  <a:gd name="T55" fmla="*/ 250 h 1382"/>
                  <a:gd name="T56" fmla="*/ 1092 w 1382"/>
                  <a:gd name="T57" fmla="*/ 310 h 1382"/>
                  <a:gd name="T58" fmla="*/ 1130 w 1382"/>
                  <a:gd name="T59" fmla="*/ 348 h 1382"/>
                  <a:gd name="T60" fmla="*/ 1180 w 1382"/>
                  <a:gd name="T61" fmla="*/ 408 h 1382"/>
                  <a:gd name="T62" fmla="*/ 1222 w 1382"/>
                  <a:gd name="T63" fmla="*/ 476 h 1382"/>
                  <a:gd name="T64" fmla="*/ 1252 w 1382"/>
                  <a:gd name="T65" fmla="*/ 542 h 1382"/>
                  <a:gd name="T66" fmla="*/ 1272 w 1382"/>
                  <a:gd name="T67" fmla="*/ 610 h 1382"/>
                  <a:gd name="T68" fmla="*/ 1286 w 1382"/>
                  <a:gd name="T69" fmla="*/ 740 h 1382"/>
                  <a:gd name="T70" fmla="*/ 1272 w 1382"/>
                  <a:gd name="T71" fmla="*/ 868 h 1382"/>
                  <a:gd name="T72" fmla="*/ 1276 w 1382"/>
                  <a:gd name="T73" fmla="*/ 974 h 1382"/>
                  <a:gd name="T74" fmla="*/ 1382 w 1382"/>
                  <a:gd name="T75" fmla="*/ 144 h 1382"/>
                  <a:gd name="T76" fmla="*/ 1376 w 1382"/>
                  <a:gd name="T77" fmla="*/ 102 h 1382"/>
                  <a:gd name="T78" fmla="*/ 1358 w 1382"/>
                  <a:gd name="T79" fmla="*/ 64 h 1382"/>
                  <a:gd name="T80" fmla="*/ 1330 w 1382"/>
                  <a:gd name="T81" fmla="*/ 34 h 1382"/>
                  <a:gd name="T82" fmla="*/ 1294 w 1382"/>
                  <a:gd name="T83" fmla="*/ 12 h 1382"/>
                  <a:gd name="T84" fmla="*/ 1252 w 1382"/>
                  <a:gd name="T85" fmla="*/ 2 h 1382"/>
                  <a:gd name="T86" fmla="*/ 144 w 1382"/>
                  <a:gd name="T87" fmla="*/ 0 h 1382"/>
                  <a:gd name="T88" fmla="*/ 102 w 1382"/>
                  <a:gd name="T89" fmla="*/ 6 h 1382"/>
                  <a:gd name="T90" fmla="*/ 64 w 1382"/>
                  <a:gd name="T91" fmla="*/ 24 h 1382"/>
                  <a:gd name="T92" fmla="*/ 32 w 1382"/>
                  <a:gd name="T93" fmla="*/ 52 h 1382"/>
                  <a:gd name="T94" fmla="*/ 12 w 1382"/>
                  <a:gd name="T95" fmla="*/ 88 h 1382"/>
                  <a:gd name="T96" fmla="*/ 0 w 1382"/>
                  <a:gd name="T97" fmla="*/ 130 h 1382"/>
                  <a:gd name="T98" fmla="*/ 0 w 1382"/>
                  <a:gd name="T99" fmla="*/ 1238 h 1382"/>
                  <a:gd name="T100" fmla="*/ 6 w 1382"/>
                  <a:gd name="T101" fmla="*/ 1282 h 1382"/>
                  <a:gd name="T102" fmla="*/ 24 w 1382"/>
                  <a:gd name="T103" fmla="*/ 1318 h 1382"/>
                  <a:gd name="T104" fmla="*/ 52 w 1382"/>
                  <a:gd name="T105" fmla="*/ 1350 h 1382"/>
                  <a:gd name="T106" fmla="*/ 88 w 1382"/>
                  <a:gd name="T107" fmla="*/ 1370 h 1382"/>
                  <a:gd name="T108" fmla="*/ 130 w 1382"/>
                  <a:gd name="T109" fmla="*/ 1382 h 1382"/>
                  <a:gd name="T110" fmla="*/ 1238 w 1382"/>
                  <a:gd name="T111" fmla="*/ 1382 h 1382"/>
                  <a:gd name="T112" fmla="*/ 1300 w 1382"/>
                  <a:gd name="T113" fmla="*/ 1368 h 1382"/>
                  <a:gd name="T114" fmla="*/ 1104 w 1382"/>
                  <a:gd name="T115" fmla="*/ 118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2" h="1382">
                    <a:moveTo>
                      <a:pt x="1104" y="1184"/>
                    </a:moveTo>
                    <a:lnTo>
                      <a:pt x="1088" y="1170"/>
                    </a:lnTo>
                    <a:lnTo>
                      <a:pt x="1088" y="1170"/>
                    </a:lnTo>
                    <a:lnTo>
                      <a:pt x="1062" y="1192"/>
                    </a:lnTo>
                    <a:lnTo>
                      <a:pt x="1034" y="1212"/>
                    </a:lnTo>
                    <a:lnTo>
                      <a:pt x="1004" y="1230"/>
                    </a:lnTo>
                    <a:lnTo>
                      <a:pt x="974" y="1248"/>
                    </a:lnTo>
                    <a:lnTo>
                      <a:pt x="942" y="1262"/>
                    </a:lnTo>
                    <a:lnTo>
                      <a:pt x="910" y="1274"/>
                    </a:lnTo>
                    <a:lnTo>
                      <a:pt x="876" y="1286"/>
                    </a:lnTo>
                    <a:lnTo>
                      <a:pt x="844" y="1294"/>
                    </a:lnTo>
                    <a:lnTo>
                      <a:pt x="844" y="1294"/>
                    </a:lnTo>
                    <a:lnTo>
                      <a:pt x="804" y="1302"/>
                    </a:lnTo>
                    <a:lnTo>
                      <a:pt x="762" y="1306"/>
                    </a:lnTo>
                    <a:lnTo>
                      <a:pt x="762" y="1306"/>
                    </a:lnTo>
                    <a:lnTo>
                      <a:pt x="716" y="1308"/>
                    </a:lnTo>
                    <a:lnTo>
                      <a:pt x="716" y="1308"/>
                    </a:lnTo>
                    <a:lnTo>
                      <a:pt x="664" y="1306"/>
                    </a:lnTo>
                    <a:lnTo>
                      <a:pt x="614" y="1300"/>
                    </a:lnTo>
                    <a:lnTo>
                      <a:pt x="566" y="1288"/>
                    </a:lnTo>
                    <a:lnTo>
                      <a:pt x="516" y="1272"/>
                    </a:lnTo>
                    <a:lnTo>
                      <a:pt x="470" y="1252"/>
                    </a:lnTo>
                    <a:lnTo>
                      <a:pt x="426" y="1228"/>
                    </a:lnTo>
                    <a:lnTo>
                      <a:pt x="382" y="1200"/>
                    </a:lnTo>
                    <a:lnTo>
                      <a:pt x="342" y="1168"/>
                    </a:lnTo>
                    <a:lnTo>
                      <a:pt x="338" y="1164"/>
                    </a:lnTo>
                    <a:lnTo>
                      <a:pt x="338" y="1164"/>
                    </a:lnTo>
                    <a:lnTo>
                      <a:pt x="328" y="1156"/>
                    </a:lnTo>
                    <a:lnTo>
                      <a:pt x="328" y="1156"/>
                    </a:lnTo>
                    <a:lnTo>
                      <a:pt x="292" y="1120"/>
                    </a:lnTo>
                    <a:lnTo>
                      <a:pt x="260" y="1082"/>
                    </a:lnTo>
                    <a:lnTo>
                      <a:pt x="260" y="1082"/>
                    </a:lnTo>
                    <a:lnTo>
                      <a:pt x="242" y="1056"/>
                    </a:lnTo>
                    <a:lnTo>
                      <a:pt x="224" y="1028"/>
                    </a:lnTo>
                    <a:lnTo>
                      <a:pt x="208" y="1000"/>
                    </a:lnTo>
                    <a:lnTo>
                      <a:pt x="194" y="970"/>
                    </a:lnTo>
                    <a:lnTo>
                      <a:pt x="194" y="970"/>
                    </a:lnTo>
                    <a:lnTo>
                      <a:pt x="184" y="944"/>
                    </a:lnTo>
                    <a:lnTo>
                      <a:pt x="174" y="918"/>
                    </a:lnTo>
                    <a:lnTo>
                      <a:pt x="166" y="892"/>
                    </a:lnTo>
                    <a:lnTo>
                      <a:pt x="160" y="866"/>
                    </a:lnTo>
                    <a:lnTo>
                      <a:pt x="160" y="866"/>
                    </a:lnTo>
                    <a:lnTo>
                      <a:pt x="152" y="826"/>
                    </a:lnTo>
                    <a:lnTo>
                      <a:pt x="152" y="826"/>
                    </a:lnTo>
                    <a:lnTo>
                      <a:pt x="148" y="798"/>
                    </a:lnTo>
                    <a:lnTo>
                      <a:pt x="146" y="770"/>
                    </a:lnTo>
                    <a:lnTo>
                      <a:pt x="146" y="742"/>
                    </a:lnTo>
                    <a:lnTo>
                      <a:pt x="146" y="714"/>
                    </a:lnTo>
                    <a:lnTo>
                      <a:pt x="146" y="714"/>
                    </a:lnTo>
                    <a:lnTo>
                      <a:pt x="148" y="678"/>
                    </a:lnTo>
                    <a:lnTo>
                      <a:pt x="154" y="640"/>
                    </a:lnTo>
                    <a:lnTo>
                      <a:pt x="160" y="604"/>
                    </a:lnTo>
                    <a:lnTo>
                      <a:pt x="170" y="570"/>
                    </a:lnTo>
                    <a:lnTo>
                      <a:pt x="182" y="534"/>
                    </a:lnTo>
                    <a:lnTo>
                      <a:pt x="198" y="500"/>
                    </a:lnTo>
                    <a:lnTo>
                      <a:pt x="214" y="468"/>
                    </a:lnTo>
                    <a:lnTo>
                      <a:pt x="232" y="434"/>
                    </a:lnTo>
                    <a:lnTo>
                      <a:pt x="232" y="434"/>
                    </a:lnTo>
                    <a:lnTo>
                      <a:pt x="262" y="394"/>
                    </a:lnTo>
                    <a:lnTo>
                      <a:pt x="294" y="354"/>
                    </a:lnTo>
                    <a:lnTo>
                      <a:pt x="328" y="318"/>
                    </a:lnTo>
                    <a:lnTo>
                      <a:pt x="366" y="286"/>
                    </a:lnTo>
                    <a:lnTo>
                      <a:pt x="408" y="258"/>
                    </a:lnTo>
                    <a:lnTo>
                      <a:pt x="452" y="232"/>
                    </a:lnTo>
                    <a:lnTo>
                      <a:pt x="496" y="212"/>
                    </a:lnTo>
                    <a:lnTo>
                      <a:pt x="544" y="194"/>
                    </a:lnTo>
                    <a:lnTo>
                      <a:pt x="544" y="194"/>
                    </a:lnTo>
                    <a:lnTo>
                      <a:pt x="588" y="182"/>
                    </a:lnTo>
                    <a:lnTo>
                      <a:pt x="588" y="182"/>
                    </a:lnTo>
                    <a:lnTo>
                      <a:pt x="628" y="174"/>
                    </a:lnTo>
                    <a:lnTo>
                      <a:pt x="668" y="170"/>
                    </a:lnTo>
                    <a:lnTo>
                      <a:pt x="668" y="170"/>
                    </a:lnTo>
                    <a:lnTo>
                      <a:pt x="716" y="168"/>
                    </a:lnTo>
                    <a:lnTo>
                      <a:pt x="716" y="168"/>
                    </a:lnTo>
                    <a:lnTo>
                      <a:pt x="750" y="168"/>
                    </a:lnTo>
                    <a:lnTo>
                      <a:pt x="786" y="172"/>
                    </a:lnTo>
                    <a:lnTo>
                      <a:pt x="820" y="178"/>
                    </a:lnTo>
                    <a:lnTo>
                      <a:pt x="856" y="186"/>
                    </a:lnTo>
                    <a:lnTo>
                      <a:pt x="856" y="186"/>
                    </a:lnTo>
                    <a:lnTo>
                      <a:pt x="888" y="194"/>
                    </a:lnTo>
                    <a:lnTo>
                      <a:pt x="918" y="206"/>
                    </a:lnTo>
                    <a:lnTo>
                      <a:pt x="950" y="218"/>
                    </a:lnTo>
                    <a:lnTo>
                      <a:pt x="980" y="234"/>
                    </a:lnTo>
                    <a:lnTo>
                      <a:pt x="1010" y="250"/>
                    </a:lnTo>
                    <a:lnTo>
                      <a:pt x="1038" y="268"/>
                    </a:lnTo>
                    <a:lnTo>
                      <a:pt x="1066" y="288"/>
                    </a:lnTo>
                    <a:lnTo>
                      <a:pt x="1092" y="310"/>
                    </a:lnTo>
                    <a:lnTo>
                      <a:pt x="1092" y="310"/>
                    </a:lnTo>
                    <a:lnTo>
                      <a:pt x="1112" y="328"/>
                    </a:lnTo>
                    <a:lnTo>
                      <a:pt x="1130" y="348"/>
                    </a:lnTo>
                    <a:lnTo>
                      <a:pt x="1148" y="366"/>
                    </a:lnTo>
                    <a:lnTo>
                      <a:pt x="1164" y="386"/>
                    </a:lnTo>
                    <a:lnTo>
                      <a:pt x="1180" y="408"/>
                    </a:lnTo>
                    <a:lnTo>
                      <a:pt x="1196" y="430"/>
                    </a:lnTo>
                    <a:lnTo>
                      <a:pt x="1210" y="452"/>
                    </a:lnTo>
                    <a:lnTo>
                      <a:pt x="1222" y="476"/>
                    </a:lnTo>
                    <a:lnTo>
                      <a:pt x="1222" y="476"/>
                    </a:lnTo>
                    <a:lnTo>
                      <a:pt x="1238" y="508"/>
                    </a:lnTo>
                    <a:lnTo>
                      <a:pt x="1252" y="542"/>
                    </a:lnTo>
                    <a:lnTo>
                      <a:pt x="1262" y="576"/>
                    </a:lnTo>
                    <a:lnTo>
                      <a:pt x="1272" y="610"/>
                    </a:lnTo>
                    <a:lnTo>
                      <a:pt x="1272" y="610"/>
                    </a:lnTo>
                    <a:lnTo>
                      <a:pt x="1280" y="654"/>
                    </a:lnTo>
                    <a:lnTo>
                      <a:pt x="1284" y="696"/>
                    </a:lnTo>
                    <a:lnTo>
                      <a:pt x="1286" y="740"/>
                    </a:lnTo>
                    <a:lnTo>
                      <a:pt x="1284" y="782"/>
                    </a:lnTo>
                    <a:lnTo>
                      <a:pt x="1280" y="826"/>
                    </a:lnTo>
                    <a:lnTo>
                      <a:pt x="1272" y="868"/>
                    </a:lnTo>
                    <a:lnTo>
                      <a:pt x="1260" y="908"/>
                    </a:lnTo>
                    <a:lnTo>
                      <a:pt x="1246" y="950"/>
                    </a:lnTo>
                    <a:lnTo>
                      <a:pt x="1276" y="974"/>
                    </a:lnTo>
                    <a:lnTo>
                      <a:pt x="1382" y="1060"/>
                    </a:lnTo>
                    <a:lnTo>
                      <a:pt x="1382" y="144"/>
                    </a:lnTo>
                    <a:lnTo>
                      <a:pt x="1382" y="144"/>
                    </a:lnTo>
                    <a:lnTo>
                      <a:pt x="1382" y="130"/>
                    </a:lnTo>
                    <a:lnTo>
                      <a:pt x="1380" y="116"/>
                    </a:lnTo>
                    <a:lnTo>
                      <a:pt x="1376" y="102"/>
                    </a:lnTo>
                    <a:lnTo>
                      <a:pt x="1370" y="88"/>
                    </a:lnTo>
                    <a:lnTo>
                      <a:pt x="1364" y="76"/>
                    </a:lnTo>
                    <a:lnTo>
                      <a:pt x="1358" y="64"/>
                    </a:lnTo>
                    <a:lnTo>
                      <a:pt x="1350" y="52"/>
                    </a:lnTo>
                    <a:lnTo>
                      <a:pt x="1340" y="42"/>
                    </a:lnTo>
                    <a:lnTo>
                      <a:pt x="1330" y="34"/>
                    </a:lnTo>
                    <a:lnTo>
                      <a:pt x="1318" y="24"/>
                    </a:lnTo>
                    <a:lnTo>
                      <a:pt x="1306" y="18"/>
                    </a:lnTo>
                    <a:lnTo>
                      <a:pt x="1294" y="12"/>
                    </a:lnTo>
                    <a:lnTo>
                      <a:pt x="1280" y="6"/>
                    </a:lnTo>
                    <a:lnTo>
                      <a:pt x="1268" y="4"/>
                    </a:lnTo>
                    <a:lnTo>
                      <a:pt x="1252" y="2"/>
                    </a:lnTo>
                    <a:lnTo>
                      <a:pt x="1238" y="0"/>
                    </a:lnTo>
                    <a:lnTo>
                      <a:pt x="144" y="0"/>
                    </a:lnTo>
                    <a:lnTo>
                      <a:pt x="144" y="0"/>
                    </a:lnTo>
                    <a:lnTo>
                      <a:pt x="130" y="2"/>
                    </a:lnTo>
                    <a:lnTo>
                      <a:pt x="116" y="4"/>
                    </a:lnTo>
                    <a:lnTo>
                      <a:pt x="102" y="6"/>
                    </a:lnTo>
                    <a:lnTo>
                      <a:pt x="88" y="12"/>
                    </a:lnTo>
                    <a:lnTo>
                      <a:pt x="76" y="18"/>
                    </a:lnTo>
                    <a:lnTo>
                      <a:pt x="64" y="24"/>
                    </a:lnTo>
                    <a:lnTo>
                      <a:pt x="52" y="34"/>
                    </a:lnTo>
                    <a:lnTo>
                      <a:pt x="42" y="42"/>
                    </a:lnTo>
                    <a:lnTo>
                      <a:pt x="32" y="52"/>
                    </a:lnTo>
                    <a:lnTo>
                      <a:pt x="24" y="64"/>
                    </a:lnTo>
                    <a:lnTo>
                      <a:pt x="18" y="76"/>
                    </a:lnTo>
                    <a:lnTo>
                      <a:pt x="12" y="88"/>
                    </a:lnTo>
                    <a:lnTo>
                      <a:pt x="6" y="102"/>
                    </a:lnTo>
                    <a:lnTo>
                      <a:pt x="4" y="116"/>
                    </a:lnTo>
                    <a:lnTo>
                      <a:pt x="0" y="130"/>
                    </a:lnTo>
                    <a:lnTo>
                      <a:pt x="0" y="144"/>
                    </a:lnTo>
                    <a:lnTo>
                      <a:pt x="0" y="1238"/>
                    </a:lnTo>
                    <a:lnTo>
                      <a:pt x="0" y="1238"/>
                    </a:lnTo>
                    <a:lnTo>
                      <a:pt x="0" y="1252"/>
                    </a:lnTo>
                    <a:lnTo>
                      <a:pt x="4" y="1268"/>
                    </a:lnTo>
                    <a:lnTo>
                      <a:pt x="6" y="1282"/>
                    </a:lnTo>
                    <a:lnTo>
                      <a:pt x="12" y="1294"/>
                    </a:lnTo>
                    <a:lnTo>
                      <a:pt x="18" y="1306"/>
                    </a:lnTo>
                    <a:lnTo>
                      <a:pt x="24" y="1318"/>
                    </a:lnTo>
                    <a:lnTo>
                      <a:pt x="32" y="1330"/>
                    </a:lnTo>
                    <a:lnTo>
                      <a:pt x="42" y="1340"/>
                    </a:lnTo>
                    <a:lnTo>
                      <a:pt x="52" y="1350"/>
                    </a:lnTo>
                    <a:lnTo>
                      <a:pt x="64" y="1358"/>
                    </a:lnTo>
                    <a:lnTo>
                      <a:pt x="76" y="1364"/>
                    </a:lnTo>
                    <a:lnTo>
                      <a:pt x="88" y="1370"/>
                    </a:lnTo>
                    <a:lnTo>
                      <a:pt x="102" y="1376"/>
                    </a:lnTo>
                    <a:lnTo>
                      <a:pt x="116" y="1380"/>
                    </a:lnTo>
                    <a:lnTo>
                      <a:pt x="130" y="1382"/>
                    </a:lnTo>
                    <a:lnTo>
                      <a:pt x="144" y="1382"/>
                    </a:lnTo>
                    <a:lnTo>
                      <a:pt x="1238" y="1382"/>
                    </a:lnTo>
                    <a:lnTo>
                      <a:pt x="1238" y="1382"/>
                    </a:lnTo>
                    <a:lnTo>
                      <a:pt x="1260" y="1380"/>
                    </a:lnTo>
                    <a:lnTo>
                      <a:pt x="1282" y="1376"/>
                    </a:lnTo>
                    <a:lnTo>
                      <a:pt x="1300" y="1368"/>
                    </a:lnTo>
                    <a:lnTo>
                      <a:pt x="1318" y="1358"/>
                    </a:lnTo>
                    <a:lnTo>
                      <a:pt x="1140" y="1212"/>
                    </a:lnTo>
                    <a:lnTo>
                      <a:pt x="1104" y="1184"/>
                    </a:lnTo>
                    <a:close/>
                  </a:path>
                </a:pathLst>
              </a:custGeom>
              <a:solidFill>
                <a:srgbClr val="FDBB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dirty="0">
                  <a:solidFill>
                    <a:srgbClr val="404040"/>
                  </a:solidFill>
                </a:endParaRPr>
              </a:p>
            </p:txBody>
          </p:sp>
          <p:sp>
            <p:nvSpPr>
              <p:cNvPr id="489" name="Freeform 1894"/>
              <p:cNvSpPr>
                <a:spLocks/>
              </p:cNvSpPr>
              <p:nvPr/>
            </p:nvSpPr>
            <p:spPr bwMode="auto">
              <a:xfrm>
                <a:off x="2902" y="1275"/>
                <a:ext cx="1770" cy="1770"/>
              </a:xfrm>
              <a:custGeom>
                <a:avLst/>
                <a:gdLst>
                  <a:gd name="T0" fmla="*/ 258 w 1770"/>
                  <a:gd name="T1" fmla="*/ 1656 h 1770"/>
                  <a:gd name="T2" fmla="*/ 244 w 1770"/>
                  <a:gd name="T3" fmla="*/ 1656 h 1770"/>
                  <a:gd name="T4" fmla="*/ 216 w 1770"/>
                  <a:gd name="T5" fmla="*/ 1650 h 1770"/>
                  <a:gd name="T6" fmla="*/ 190 w 1770"/>
                  <a:gd name="T7" fmla="*/ 1638 h 1770"/>
                  <a:gd name="T8" fmla="*/ 166 w 1770"/>
                  <a:gd name="T9" fmla="*/ 1624 h 1770"/>
                  <a:gd name="T10" fmla="*/ 146 w 1770"/>
                  <a:gd name="T11" fmla="*/ 1604 h 1770"/>
                  <a:gd name="T12" fmla="*/ 132 w 1770"/>
                  <a:gd name="T13" fmla="*/ 1580 h 1770"/>
                  <a:gd name="T14" fmla="*/ 120 w 1770"/>
                  <a:gd name="T15" fmla="*/ 1556 h 1770"/>
                  <a:gd name="T16" fmla="*/ 114 w 1770"/>
                  <a:gd name="T17" fmla="*/ 1528 h 1770"/>
                  <a:gd name="T18" fmla="*/ 114 w 1770"/>
                  <a:gd name="T19" fmla="*/ 258 h 1770"/>
                  <a:gd name="T20" fmla="*/ 114 w 1770"/>
                  <a:gd name="T21" fmla="*/ 244 h 1770"/>
                  <a:gd name="T22" fmla="*/ 120 w 1770"/>
                  <a:gd name="T23" fmla="*/ 216 h 1770"/>
                  <a:gd name="T24" fmla="*/ 132 w 1770"/>
                  <a:gd name="T25" fmla="*/ 190 h 1770"/>
                  <a:gd name="T26" fmla="*/ 146 w 1770"/>
                  <a:gd name="T27" fmla="*/ 166 h 1770"/>
                  <a:gd name="T28" fmla="*/ 166 w 1770"/>
                  <a:gd name="T29" fmla="*/ 148 h 1770"/>
                  <a:gd name="T30" fmla="*/ 190 w 1770"/>
                  <a:gd name="T31" fmla="*/ 132 h 1770"/>
                  <a:gd name="T32" fmla="*/ 216 w 1770"/>
                  <a:gd name="T33" fmla="*/ 120 h 1770"/>
                  <a:gd name="T34" fmla="*/ 244 w 1770"/>
                  <a:gd name="T35" fmla="*/ 114 h 1770"/>
                  <a:gd name="T36" fmla="*/ 1512 w 1770"/>
                  <a:gd name="T37" fmla="*/ 114 h 1770"/>
                  <a:gd name="T38" fmla="*/ 1526 w 1770"/>
                  <a:gd name="T39" fmla="*/ 114 h 1770"/>
                  <a:gd name="T40" fmla="*/ 1554 w 1770"/>
                  <a:gd name="T41" fmla="*/ 120 h 1770"/>
                  <a:gd name="T42" fmla="*/ 1580 w 1770"/>
                  <a:gd name="T43" fmla="*/ 132 h 1770"/>
                  <a:gd name="T44" fmla="*/ 1604 w 1770"/>
                  <a:gd name="T45" fmla="*/ 148 h 1770"/>
                  <a:gd name="T46" fmla="*/ 1624 w 1770"/>
                  <a:gd name="T47" fmla="*/ 166 h 1770"/>
                  <a:gd name="T48" fmla="*/ 1638 w 1770"/>
                  <a:gd name="T49" fmla="*/ 190 h 1770"/>
                  <a:gd name="T50" fmla="*/ 1650 w 1770"/>
                  <a:gd name="T51" fmla="*/ 216 h 1770"/>
                  <a:gd name="T52" fmla="*/ 1656 w 1770"/>
                  <a:gd name="T53" fmla="*/ 244 h 1770"/>
                  <a:gd name="T54" fmla="*/ 1656 w 1770"/>
                  <a:gd name="T55" fmla="*/ 1318 h 1770"/>
                  <a:gd name="T56" fmla="*/ 1770 w 1770"/>
                  <a:gd name="T57" fmla="*/ 220 h 1770"/>
                  <a:gd name="T58" fmla="*/ 1768 w 1770"/>
                  <a:gd name="T59" fmla="*/ 198 h 1770"/>
                  <a:gd name="T60" fmla="*/ 1760 w 1770"/>
                  <a:gd name="T61" fmla="*/ 154 h 1770"/>
                  <a:gd name="T62" fmla="*/ 1744 w 1770"/>
                  <a:gd name="T63" fmla="*/ 116 h 1770"/>
                  <a:gd name="T64" fmla="*/ 1720 w 1770"/>
                  <a:gd name="T65" fmla="*/ 80 h 1770"/>
                  <a:gd name="T66" fmla="*/ 1690 w 1770"/>
                  <a:gd name="T67" fmla="*/ 50 h 1770"/>
                  <a:gd name="T68" fmla="*/ 1654 w 1770"/>
                  <a:gd name="T69" fmla="*/ 28 h 1770"/>
                  <a:gd name="T70" fmla="*/ 1616 w 1770"/>
                  <a:gd name="T71" fmla="*/ 10 h 1770"/>
                  <a:gd name="T72" fmla="*/ 1572 w 1770"/>
                  <a:gd name="T73" fmla="*/ 2 h 1770"/>
                  <a:gd name="T74" fmla="*/ 220 w 1770"/>
                  <a:gd name="T75" fmla="*/ 0 h 1770"/>
                  <a:gd name="T76" fmla="*/ 198 w 1770"/>
                  <a:gd name="T77" fmla="*/ 2 h 1770"/>
                  <a:gd name="T78" fmla="*/ 154 w 1770"/>
                  <a:gd name="T79" fmla="*/ 10 h 1770"/>
                  <a:gd name="T80" fmla="*/ 116 w 1770"/>
                  <a:gd name="T81" fmla="*/ 28 h 1770"/>
                  <a:gd name="T82" fmla="*/ 80 w 1770"/>
                  <a:gd name="T83" fmla="*/ 50 h 1770"/>
                  <a:gd name="T84" fmla="*/ 50 w 1770"/>
                  <a:gd name="T85" fmla="*/ 80 h 1770"/>
                  <a:gd name="T86" fmla="*/ 28 w 1770"/>
                  <a:gd name="T87" fmla="*/ 116 h 1770"/>
                  <a:gd name="T88" fmla="*/ 10 w 1770"/>
                  <a:gd name="T89" fmla="*/ 154 h 1770"/>
                  <a:gd name="T90" fmla="*/ 2 w 1770"/>
                  <a:gd name="T91" fmla="*/ 198 h 1770"/>
                  <a:gd name="T92" fmla="*/ 0 w 1770"/>
                  <a:gd name="T93" fmla="*/ 1550 h 1770"/>
                  <a:gd name="T94" fmla="*/ 2 w 1770"/>
                  <a:gd name="T95" fmla="*/ 1574 h 1770"/>
                  <a:gd name="T96" fmla="*/ 10 w 1770"/>
                  <a:gd name="T97" fmla="*/ 1616 h 1770"/>
                  <a:gd name="T98" fmla="*/ 28 w 1770"/>
                  <a:gd name="T99" fmla="*/ 1656 h 1770"/>
                  <a:gd name="T100" fmla="*/ 50 w 1770"/>
                  <a:gd name="T101" fmla="*/ 1690 h 1770"/>
                  <a:gd name="T102" fmla="*/ 80 w 1770"/>
                  <a:gd name="T103" fmla="*/ 1720 h 1770"/>
                  <a:gd name="T104" fmla="*/ 116 w 1770"/>
                  <a:gd name="T105" fmla="*/ 1744 h 1770"/>
                  <a:gd name="T106" fmla="*/ 154 w 1770"/>
                  <a:gd name="T107" fmla="*/ 1760 h 1770"/>
                  <a:gd name="T108" fmla="*/ 198 w 1770"/>
                  <a:gd name="T109" fmla="*/ 1768 h 1770"/>
                  <a:gd name="T110" fmla="*/ 1550 w 1770"/>
                  <a:gd name="T111" fmla="*/ 1770 h 1770"/>
                  <a:gd name="T112" fmla="*/ 1572 w 1770"/>
                  <a:gd name="T113" fmla="*/ 1768 h 1770"/>
                  <a:gd name="T114" fmla="*/ 1616 w 1770"/>
                  <a:gd name="T115" fmla="*/ 1760 h 1770"/>
                  <a:gd name="T116" fmla="*/ 1654 w 1770"/>
                  <a:gd name="T117" fmla="*/ 1744 h 1770"/>
                  <a:gd name="T118" fmla="*/ 1688 w 1770"/>
                  <a:gd name="T119" fmla="*/ 1720 h 1770"/>
                  <a:gd name="T120" fmla="*/ 1602 w 1770"/>
                  <a:gd name="T121" fmla="*/ 1624 h 1770"/>
                  <a:gd name="T122" fmla="*/ 1582 w 1770"/>
                  <a:gd name="T123" fmla="*/ 1638 h 1770"/>
                  <a:gd name="T124" fmla="*/ 1538 w 1770"/>
                  <a:gd name="T125" fmla="*/ 16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0" h="1770">
                    <a:moveTo>
                      <a:pt x="1512" y="1656"/>
                    </a:moveTo>
                    <a:lnTo>
                      <a:pt x="258" y="1656"/>
                    </a:lnTo>
                    <a:lnTo>
                      <a:pt x="258" y="1656"/>
                    </a:lnTo>
                    <a:lnTo>
                      <a:pt x="244" y="1656"/>
                    </a:lnTo>
                    <a:lnTo>
                      <a:pt x="228" y="1654"/>
                    </a:lnTo>
                    <a:lnTo>
                      <a:pt x="216" y="1650"/>
                    </a:lnTo>
                    <a:lnTo>
                      <a:pt x="202" y="1644"/>
                    </a:lnTo>
                    <a:lnTo>
                      <a:pt x="190" y="1638"/>
                    </a:lnTo>
                    <a:lnTo>
                      <a:pt x="178" y="1632"/>
                    </a:lnTo>
                    <a:lnTo>
                      <a:pt x="166" y="1624"/>
                    </a:lnTo>
                    <a:lnTo>
                      <a:pt x="156" y="1614"/>
                    </a:lnTo>
                    <a:lnTo>
                      <a:pt x="146" y="1604"/>
                    </a:lnTo>
                    <a:lnTo>
                      <a:pt x="138" y="1592"/>
                    </a:lnTo>
                    <a:lnTo>
                      <a:pt x="132" y="1580"/>
                    </a:lnTo>
                    <a:lnTo>
                      <a:pt x="126" y="1568"/>
                    </a:lnTo>
                    <a:lnTo>
                      <a:pt x="120" y="1556"/>
                    </a:lnTo>
                    <a:lnTo>
                      <a:pt x="116" y="1542"/>
                    </a:lnTo>
                    <a:lnTo>
                      <a:pt x="114" y="1528"/>
                    </a:lnTo>
                    <a:lnTo>
                      <a:pt x="114" y="1512"/>
                    </a:lnTo>
                    <a:lnTo>
                      <a:pt x="114" y="258"/>
                    </a:lnTo>
                    <a:lnTo>
                      <a:pt x="114" y="258"/>
                    </a:lnTo>
                    <a:lnTo>
                      <a:pt x="114" y="244"/>
                    </a:lnTo>
                    <a:lnTo>
                      <a:pt x="116" y="230"/>
                    </a:lnTo>
                    <a:lnTo>
                      <a:pt x="120" y="216"/>
                    </a:lnTo>
                    <a:lnTo>
                      <a:pt x="126" y="202"/>
                    </a:lnTo>
                    <a:lnTo>
                      <a:pt x="132" y="190"/>
                    </a:lnTo>
                    <a:lnTo>
                      <a:pt x="138" y="178"/>
                    </a:lnTo>
                    <a:lnTo>
                      <a:pt x="146" y="166"/>
                    </a:lnTo>
                    <a:lnTo>
                      <a:pt x="156" y="156"/>
                    </a:lnTo>
                    <a:lnTo>
                      <a:pt x="166" y="148"/>
                    </a:lnTo>
                    <a:lnTo>
                      <a:pt x="178" y="138"/>
                    </a:lnTo>
                    <a:lnTo>
                      <a:pt x="190" y="132"/>
                    </a:lnTo>
                    <a:lnTo>
                      <a:pt x="202" y="126"/>
                    </a:lnTo>
                    <a:lnTo>
                      <a:pt x="216" y="120"/>
                    </a:lnTo>
                    <a:lnTo>
                      <a:pt x="228" y="118"/>
                    </a:lnTo>
                    <a:lnTo>
                      <a:pt x="244" y="114"/>
                    </a:lnTo>
                    <a:lnTo>
                      <a:pt x="258" y="114"/>
                    </a:lnTo>
                    <a:lnTo>
                      <a:pt x="1512" y="114"/>
                    </a:lnTo>
                    <a:lnTo>
                      <a:pt x="1512" y="114"/>
                    </a:lnTo>
                    <a:lnTo>
                      <a:pt x="1526" y="114"/>
                    </a:lnTo>
                    <a:lnTo>
                      <a:pt x="1542" y="118"/>
                    </a:lnTo>
                    <a:lnTo>
                      <a:pt x="1554" y="120"/>
                    </a:lnTo>
                    <a:lnTo>
                      <a:pt x="1568" y="126"/>
                    </a:lnTo>
                    <a:lnTo>
                      <a:pt x="1580" y="132"/>
                    </a:lnTo>
                    <a:lnTo>
                      <a:pt x="1592" y="138"/>
                    </a:lnTo>
                    <a:lnTo>
                      <a:pt x="1604" y="148"/>
                    </a:lnTo>
                    <a:lnTo>
                      <a:pt x="1614" y="156"/>
                    </a:lnTo>
                    <a:lnTo>
                      <a:pt x="1624" y="166"/>
                    </a:lnTo>
                    <a:lnTo>
                      <a:pt x="1632" y="178"/>
                    </a:lnTo>
                    <a:lnTo>
                      <a:pt x="1638" y="190"/>
                    </a:lnTo>
                    <a:lnTo>
                      <a:pt x="1644" y="202"/>
                    </a:lnTo>
                    <a:lnTo>
                      <a:pt x="1650" y="216"/>
                    </a:lnTo>
                    <a:lnTo>
                      <a:pt x="1654" y="230"/>
                    </a:lnTo>
                    <a:lnTo>
                      <a:pt x="1656" y="244"/>
                    </a:lnTo>
                    <a:lnTo>
                      <a:pt x="1656" y="258"/>
                    </a:lnTo>
                    <a:lnTo>
                      <a:pt x="1656" y="1318"/>
                    </a:lnTo>
                    <a:lnTo>
                      <a:pt x="1770" y="1410"/>
                    </a:lnTo>
                    <a:lnTo>
                      <a:pt x="1770" y="220"/>
                    </a:lnTo>
                    <a:lnTo>
                      <a:pt x="1770" y="220"/>
                    </a:lnTo>
                    <a:lnTo>
                      <a:pt x="1768" y="198"/>
                    </a:lnTo>
                    <a:lnTo>
                      <a:pt x="1766" y="176"/>
                    </a:lnTo>
                    <a:lnTo>
                      <a:pt x="1760" y="154"/>
                    </a:lnTo>
                    <a:lnTo>
                      <a:pt x="1752" y="134"/>
                    </a:lnTo>
                    <a:lnTo>
                      <a:pt x="1744" y="116"/>
                    </a:lnTo>
                    <a:lnTo>
                      <a:pt x="1732" y="98"/>
                    </a:lnTo>
                    <a:lnTo>
                      <a:pt x="1720" y="80"/>
                    </a:lnTo>
                    <a:lnTo>
                      <a:pt x="1706" y="64"/>
                    </a:lnTo>
                    <a:lnTo>
                      <a:pt x="1690" y="50"/>
                    </a:lnTo>
                    <a:lnTo>
                      <a:pt x="1672" y="38"/>
                    </a:lnTo>
                    <a:lnTo>
                      <a:pt x="1654" y="28"/>
                    </a:lnTo>
                    <a:lnTo>
                      <a:pt x="1636" y="18"/>
                    </a:lnTo>
                    <a:lnTo>
                      <a:pt x="1616" y="10"/>
                    </a:lnTo>
                    <a:lnTo>
                      <a:pt x="1594" y="6"/>
                    </a:lnTo>
                    <a:lnTo>
                      <a:pt x="1572" y="2"/>
                    </a:lnTo>
                    <a:lnTo>
                      <a:pt x="1550" y="0"/>
                    </a:lnTo>
                    <a:lnTo>
                      <a:pt x="220" y="0"/>
                    </a:lnTo>
                    <a:lnTo>
                      <a:pt x="220" y="0"/>
                    </a:lnTo>
                    <a:lnTo>
                      <a:pt x="198" y="2"/>
                    </a:lnTo>
                    <a:lnTo>
                      <a:pt x="176" y="6"/>
                    </a:lnTo>
                    <a:lnTo>
                      <a:pt x="154" y="10"/>
                    </a:lnTo>
                    <a:lnTo>
                      <a:pt x="134" y="18"/>
                    </a:lnTo>
                    <a:lnTo>
                      <a:pt x="116" y="28"/>
                    </a:lnTo>
                    <a:lnTo>
                      <a:pt x="98" y="38"/>
                    </a:lnTo>
                    <a:lnTo>
                      <a:pt x="80" y="50"/>
                    </a:lnTo>
                    <a:lnTo>
                      <a:pt x="64" y="64"/>
                    </a:lnTo>
                    <a:lnTo>
                      <a:pt x="50" y="80"/>
                    </a:lnTo>
                    <a:lnTo>
                      <a:pt x="38" y="98"/>
                    </a:lnTo>
                    <a:lnTo>
                      <a:pt x="28" y="116"/>
                    </a:lnTo>
                    <a:lnTo>
                      <a:pt x="18" y="134"/>
                    </a:lnTo>
                    <a:lnTo>
                      <a:pt x="10" y="154"/>
                    </a:lnTo>
                    <a:lnTo>
                      <a:pt x="6" y="176"/>
                    </a:lnTo>
                    <a:lnTo>
                      <a:pt x="2" y="198"/>
                    </a:lnTo>
                    <a:lnTo>
                      <a:pt x="0" y="220"/>
                    </a:lnTo>
                    <a:lnTo>
                      <a:pt x="0" y="1550"/>
                    </a:lnTo>
                    <a:lnTo>
                      <a:pt x="0" y="1550"/>
                    </a:lnTo>
                    <a:lnTo>
                      <a:pt x="2" y="1574"/>
                    </a:lnTo>
                    <a:lnTo>
                      <a:pt x="6" y="1594"/>
                    </a:lnTo>
                    <a:lnTo>
                      <a:pt x="10" y="1616"/>
                    </a:lnTo>
                    <a:lnTo>
                      <a:pt x="18" y="1636"/>
                    </a:lnTo>
                    <a:lnTo>
                      <a:pt x="28" y="1656"/>
                    </a:lnTo>
                    <a:lnTo>
                      <a:pt x="38" y="1674"/>
                    </a:lnTo>
                    <a:lnTo>
                      <a:pt x="50" y="1690"/>
                    </a:lnTo>
                    <a:lnTo>
                      <a:pt x="64" y="1706"/>
                    </a:lnTo>
                    <a:lnTo>
                      <a:pt x="80" y="1720"/>
                    </a:lnTo>
                    <a:lnTo>
                      <a:pt x="98" y="1732"/>
                    </a:lnTo>
                    <a:lnTo>
                      <a:pt x="116" y="1744"/>
                    </a:lnTo>
                    <a:lnTo>
                      <a:pt x="134" y="1752"/>
                    </a:lnTo>
                    <a:lnTo>
                      <a:pt x="154" y="1760"/>
                    </a:lnTo>
                    <a:lnTo>
                      <a:pt x="176" y="1766"/>
                    </a:lnTo>
                    <a:lnTo>
                      <a:pt x="198" y="1768"/>
                    </a:lnTo>
                    <a:lnTo>
                      <a:pt x="220" y="1770"/>
                    </a:lnTo>
                    <a:lnTo>
                      <a:pt x="1550" y="1770"/>
                    </a:lnTo>
                    <a:lnTo>
                      <a:pt x="1550" y="1770"/>
                    </a:lnTo>
                    <a:lnTo>
                      <a:pt x="1572" y="1768"/>
                    </a:lnTo>
                    <a:lnTo>
                      <a:pt x="1594" y="1766"/>
                    </a:lnTo>
                    <a:lnTo>
                      <a:pt x="1616" y="1760"/>
                    </a:lnTo>
                    <a:lnTo>
                      <a:pt x="1636" y="1752"/>
                    </a:lnTo>
                    <a:lnTo>
                      <a:pt x="1654" y="1744"/>
                    </a:lnTo>
                    <a:lnTo>
                      <a:pt x="1672" y="1732"/>
                    </a:lnTo>
                    <a:lnTo>
                      <a:pt x="1688" y="1720"/>
                    </a:lnTo>
                    <a:lnTo>
                      <a:pt x="1704" y="1706"/>
                    </a:lnTo>
                    <a:lnTo>
                      <a:pt x="1602" y="1624"/>
                    </a:lnTo>
                    <a:lnTo>
                      <a:pt x="1602" y="1624"/>
                    </a:lnTo>
                    <a:lnTo>
                      <a:pt x="1582" y="1638"/>
                    </a:lnTo>
                    <a:lnTo>
                      <a:pt x="1562" y="1648"/>
                    </a:lnTo>
                    <a:lnTo>
                      <a:pt x="1538" y="1654"/>
                    </a:lnTo>
                    <a:lnTo>
                      <a:pt x="1512" y="1656"/>
                    </a:lnTo>
                    <a:close/>
                  </a:path>
                </a:pathLst>
              </a:custGeom>
              <a:solidFill>
                <a:srgbClr val="FDBB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dirty="0">
                  <a:solidFill>
                    <a:srgbClr val="404040"/>
                  </a:solidFill>
                </a:endParaRPr>
              </a:p>
            </p:txBody>
          </p:sp>
          <p:sp>
            <p:nvSpPr>
              <p:cNvPr id="490" name="Freeform 1895"/>
              <p:cNvSpPr>
                <a:spLocks/>
              </p:cNvSpPr>
              <p:nvPr/>
            </p:nvSpPr>
            <p:spPr bwMode="auto">
              <a:xfrm>
                <a:off x="2902" y="1275"/>
                <a:ext cx="1770" cy="1770"/>
              </a:xfrm>
              <a:custGeom>
                <a:avLst/>
                <a:gdLst>
                  <a:gd name="T0" fmla="*/ 258 w 1770"/>
                  <a:gd name="T1" fmla="*/ 1656 h 1770"/>
                  <a:gd name="T2" fmla="*/ 244 w 1770"/>
                  <a:gd name="T3" fmla="*/ 1656 h 1770"/>
                  <a:gd name="T4" fmla="*/ 216 w 1770"/>
                  <a:gd name="T5" fmla="*/ 1650 h 1770"/>
                  <a:gd name="T6" fmla="*/ 190 w 1770"/>
                  <a:gd name="T7" fmla="*/ 1638 h 1770"/>
                  <a:gd name="T8" fmla="*/ 166 w 1770"/>
                  <a:gd name="T9" fmla="*/ 1624 h 1770"/>
                  <a:gd name="T10" fmla="*/ 146 w 1770"/>
                  <a:gd name="T11" fmla="*/ 1604 h 1770"/>
                  <a:gd name="T12" fmla="*/ 132 w 1770"/>
                  <a:gd name="T13" fmla="*/ 1580 h 1770"/>
                  <a:gd name="T14" fmla="*/ 120 w 1770"/>
                  <a:gd name="T15" fmla="*/ 1556 h 1770"/>
                  <a:gd name="T16" fmla="*/ 114 w 1770"/>
                  <a:gd name="T17" fmla="*/ 1528 h 1770"/>
                  <a:gd name="T18" fmla="*/ 114 w 1770"/>
                  <a:gd name="T19" fmla="*/ 258 h 1770"/>
                  <a:gd name="T20" fmla="*/ 114 w 1770"/>
                  <a:gd name="T21" fmla="*/ 244 h 1770"/>
                  <a:gd name="T22" fmla="*/ 120 w 1770"/>
                  <a:gd name="T23" fmla="*/ 216 h 1770"/>
                  <a:gd name="T24" fmla="*/ 132 w 1770"/>
                  <a:gd name="T25" fmla="*/ 190 h 1770"/>
                  <a:gd name="T26" fmla="*/ 146 w 1770"/>
                  <a:gd name="T27" fmla="*/ 166 h 1770"/>
                  <a:gd name="T28" fmla="*/ 166 w 1770"/>
                  <a:gd name="T29" fmla="*/ 148 h 1770"/>
                  <a:gd name="T30" fmla="*/ 190 w 1770"/>
                  <a:gd name="T31" fmla="*/ 132 h 1770"/>
                  <a:gd name="T32" fmla="*/ 216 w 1770"/>
                  <a:gd name="T33" fmla="*/ 120 h 1770"/>
                  <a:gd name="T34" fmla="*/ 244 w 1770"/>
                  <a:gd name="T35" fmla="*/ 114 h 1770"/>
                  <a:gd name="T36" fmla="*/ 1512 w 1770"/>
                  <a:gd name="T37" fmla="*/ 114 h 1770"/>
                  <a:gd name="T38" fmla="*/ 1526 w 1770"/>
                  <a:gd name="T39" fmla="*/ 114 h 1770"/>
                  <a:gd name="T40" fmla="*/ 1554 w 1770"/>
                  <a:gd name="T41" fmla="*/ 120 h 1770"/>
                  <a:gd name="T42" fmla="*/ 1580 w 1770"/>
                  <a:gd name="T43" fmla="*/ 132 h 1770"/>
                  <a:gd name="T44" fmla="*/ 1604 w 1770"/>
                  <a:gd name="T45" fmla="*/ 148 h 1770"/>
                  <a:gd name="T46" fmla="*/ 1624 w 1770"/>
                  <a:gd name="T47" fmla="*/ 166 h 1770"/>
                  <a:gd name="T48" fmla="*/ 1638 w 1770"/>
                  <a:gd name="T49" fmla="*/ 190 h 1770"/>
                  <a:gd name="T50" fmla="*/ 1650 w 1770"/>
                  <a:gd name="T51" fmla="*/ 216 h 1770"/>
                  <a:gd name="T52" fmla="*/ 1656 w 1770"/>
                  <a:gd name="T53" fmla="*/ 244 h 1770"/>
                  <a:gd name="T54" fmla="*/ 1656 w 1770"/>
                  <a:gd name="T55" fmla="*/ 1318 h 1770"/>
                  <a:gd name="T56" fmla="*/ 1770 w 1770"/>
                  <a:gd name="T57" fmla="*/ 220 h 1770"/>
                  <a:gd name="T58" fmla="*/ 1768 w 1770"/>
                  <a:gd name="T59" fmla="*/ 198 h 1770"/>
                  <a:gd name="T60" fmla="*/ 1760 w 1770"/>
                  <a:gd name="T61" fmla="*/ 154 h 1770"/>
                  <a:gd name="T62" fmla="*/ 1744 w 1770"/>
                  <a:gd name="T63" fmla="*/ 116 h 1770"/>
                  <a:gd name="T64" fmla="*/ 1720 w 1770"/>
                  <a:gd name="T65" fmla="*/ 80 h 1770"/>
                  <a:gd name="T66" fmla="*/ 1690 w 1770"/>
                  <a:gd name="T67" fmla="*/ 50 h 1770"/>
                  <a:gd name="T68" fmla="*/ 1654 w 1770"/>
                  <a:gd name="T69" fmla="*/ 28 h 1770"/>
                  <a:gd name="T70" fmla="*/ 1616 w 1770"/>
                  <a:gd name="T71" fmla="*/ 10 h 1770"/>
                  <a:gd name="T72" fmla="*/ 1572 w 1770"/>
                  <a:gd name="T73" fmla="*/ 2 h 1770"/>
                  <a:gd name="T74" fmla="*/ 220 w 1770"/>
                  <a:gd name="T75" fmla="*/ 0 h 1770"/>
                  <a:gd name="T76" fmla="*/ 198 w 1770"/>
                  <a:gd name="T77" fmla="*/ 2 h 1770"/>
                  <a:gd name="T78" fmla="*/ 154 w 1770"/>
                  <a:gd name="T79" fmla="*/ 10 h 1770"/>
                  <a:gd name="T80" fmla="*/ 116 w 1770"/>
                  <a:gd name="T81" fmla="*/ 28 h 1770"/>
                  <a:gd name="T82" fmla="*/ 80 w 1770"/>
                  <a:gd name="T83" fmla="*/ 50 h 1770"/>
                  <a:gd name="T84" fmla="*/ 50 w 1770"/>
                  <a:gd name="T85" fmla="*/ 80 h 1770"/>
                  <a:gd name="T86" fmla="*/ 28 w 1770"/>
                  <a:gd name="T87" fmla="*/ 116 h 1770"/>
                  <a:gd name="T88" fmla="*/ 10 w 1770"/>
                  <a:gd name="T89" fmla="*/ 154 h 1770"/>
                  <a:gd name="T90" fmla="*/ 2 w 1770"/>
                  <a:gd name="T91" fmla="*/ 198 h 1770"/>
                  <a:gd name="T92" fmla="*/ 0 w 1770"/>
                  <a:gd name="T93" fmla="*/ 1550 h 1770"/>
                  <a:gd name="T94" fmla="*/ 2 w 1770"/>
                  <a:gd name="T95" fmla="*/ 1574 h 1770"/>
                  <a:gd name="T96" fmla="*/ 10 w 1770"/>
                  <a:gd name="T97" fmla="*/ 1616 h 1770"/>
                  <a:gd name="T98" fmla="*/ 28 w 1770"/>
                  <a:gd name="T99" fmla="*/ 1656 h 1770"/>
                  <a:gd name="T100" fmla="*/ 50 w 1770"/>
                  <a:gd name="T101" fmla="*/ 1690 h 1770"/>
                  <a:gd name="T102" fmla="*/ 80 w 1770"/>
                  <a:gd name="T103" fmla="*/ 1720 h 1770"/>
                  <a:gd name="T104" fmla="*/ 116 w 1770"/>
                  <a:gd name="T105" fmla="*/ 1744 h 1770"/>
                  <a:gd name="T106" fmla="*/ 154 w 1770"/>
                  <a:gd name="T107" fmla="*/ 1760 h 1770"/>
                  <a:gd name="T108" fmla="*/ 198 w 1770"/>
                  <a:gd name="T109" fmla="*/ 1768 h 1770"/>
                  <a:gd name="T110" fmla="*/ 1550 w 1770"/>
                  <a:gd name="T111" fmla="*/ 1770 h 1770"/>
                  <a:gd name="T112" fmla="*/ 1572 w 1770"/>
                  <a:gd name="T113" fmla="*/ 1768 h 1770"/>
                  <a:gd name="T114" fmla="*/ 1616 w 1770"/>
                  <a:gd name="T115" fmla="*/ 1760 h 1770"/>
                  <a:gd name="T116" fmla="*/ 1654 w 1770"/>
                  <a:gd name="T117" fmla="*/ 1744 h 1770"/>
                  <a:gd name="T118" fmla="*/ 1688 w 1770"/>
                  <a:gd name="T119" fmla="*/ 1720 h 1770"/>
                  <a:gd name="T120" fmla="*/ 1602 w 1770"/>
                  <a:gd name="T121" fmla="*/ 1624 h 1770"/>
                  <a:gd name="T122" fmla="*/ 1582 w 1770"/>
                  <a:gd name="T123" fmla="*/ 1638 h 1770"/>
                  <a:gd name="T124" fmla="*/ 1538 w 1770"/>
                  <a:gd name="T125" fmla="*/ 16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0" h="1770">
                    <a:moveTo>
                      <a:pt x="1512" y="1656"/>
                    </a:moveTo>
                    <a:lnTo>
                      <a:pt x="258" y="1656"/>
                    </a:lnTo>
                    <a:lnTo>
                      <a:pt x="258" y="1656"/>
                    </a:lnTo>
                    <a:lnTo>
                      <a:pt x="244" y="1656"/>
                    </a:lnTo>
                    <a:lnTo>
                      <a:pt x="228" y="1654"/>
                    </a:lnTo>
                    <a:lnTo>
                      <a:pt x="216" y="1650"/>
                    </a:lnTo>
                    <a:lnTo>
                      <a:pt x="202" y="1644"/>
                    </a:lnTo>
                    <a:lnTo>
                      <a:pt x="190" y="1638"/>
                    </a:lnTo>
                    <a:lnTo>
                      <a:pt x="178" y="1632"/>
                    </a:lnTo>
                    <a:lnTo>
                      <a:pt x="166" y="1624"/>
                    </a:lnTo>
                    <a:lnTo>
                      <a:pt x="156" y="1614"/>
                    </a:lnTo>
                    <a:lnTo>
                      <a:pt x="146" y="1604"/>
                    </a:lnTo>
                    <a:lnTo>
                      <a:pt x="138" y="1592"/>
                    </a:lnTo>
                    <a:lnTo>
                      <a:pt x="132" y="1580"/>
                    </a:lnTo>
                    <a:lnTo>
                      <a:pt x="126" y="1568"/>
                    </a:lnTo>
                    <a:lnTo>
                      <a:pt x="120" y="1556"/>
                    </a:lnTo>
                    <a:lnTo>
                      <a:pt x="116" y="1542"/>
                    </a:lnTo>
                    <a:lnTo>
                      <a:pt x="114" y="1528"/>
                    </a:lnTo>
                    <a:lnTo>
                      <a:pt x="114" y="1512"/>
                    </a:lnTo>
                    <a:lnTo>
                      <a:pt x="114" y="258"/>
                    </a:lnTo>
                    <a:lnTo>
                      <a:pt x="114" y="258"/>
                    </a:lnTo>
                    <a:lnTo>
                      <a:pt x="114" y="244"/>
                    </a:lnTo>
                    <a:lnTo>
                      <a:pt x="116" y="230"/>
                    </a:lnTo>
                    <a:lnTo>
                      <a:pt x="120" y="216"/>
                    </a:lnTo>
                    <a:lnTo>
                      <a:pt x="126" y="202"/>
                    </a:lnTo>
                    <a:lnTo>
                      <a:pt x="132" y="190"/>
                    </a:lnTo>
                    <a:lnTo>
                      <a:pt x="138" y="178"/>
                    </a:lnTo>
                    <a:lnTo>
                      <a:pt x="146" y="166"/>
                    </a:lnTo>
                    <a:lnTo>
                      <a:pt x="156" y="156"/>
                    </a:lnTo>
                    <a:lnTo>
                      <a:pt x="166" y="148"/>
                    </a:lnTo>
                    <a:lnTo>
                      <a:pt x="178" y="138"/>
                    </a:lnTo>
                    <a:lnTo>
                      <a:pt x="190" y="132"/>
                    </a:lnTo>
                    <a:lnTo>
                      <a:pt x="202" y="126"/>
                    </a:lnTo>
                    <a:lnTo>
                      <a:pt x="216" y="120"/>
                    </a:lnTo>
                    <a:lnTo>
                      <a:pt x="228" y="118"/>
                    </a:lnTo>
                    <a:lnTo>
                      <a:pt x="244" y="114"/>
                    </a:lnTo>
                    <a:lnTo>
                      <a:pt x="258" y="114"/>
                    </a:lnTo>
                    <a:lnTo>
                      <a:pt x="1512" y="114"/>
                    </a:lnTo>
                    <a:lnTo>
                      <a:pt x="1512" y="114"/>
                    </a:lnTo>
                    <a:lnTo>
                      <a:pt x="1526" y="114"/>
                    </a:lnTo>
                    <a:lnTo>
                      <a:pt x="1542" y="118"/>
                    </a:lnTo>
                    <a:lnTo>
                      <a:pt x="1554" y="120"/>
                    </a:lnTo>
                    <a:lnTo>
                      <a:pt x="1568" y="126"/>
                    </a:lnTo>
                    <a:lnTo>
                      <a:pt x="1580" y="132"/>
                    </a:lnTo>
                    <a:lnTo>
                      <a:pt x="1592" y="138"/>
                    </a:lnTo>
                    <a:lnTo>
                      <a:pt x="1604" y="148"/>
                    </a:lnTo>
                    <a:lnTo>
                      <a:pt x="1614" y="156"/>
                    </a:lnTo>
                    <a:lnTo>
                      <a:pt x="1624" y="166"/>
                    </a:lnTo>
                    <a:lnTo>
                      <a:pt x="1632" y="178"/>
                    </a:lnTo>
                    <a:lnTo>
                      <a:pt x="1638" y="190"/>
                    </a:lnTo>
                    <a:lnTo>
                      <a:pt x="1644" y="202"/>
                    </a:lnTo>
                    <a:lnTo>
                      <a:pt x="1650" y="216"/>
                    </a:lnTo>
                    <a:lnTo>
                      <a:pt x="1654" y="230"/>
                    </a:lnTo>
                    <a:lnTo>
                      <a:pt x="1656" y="244"/>
                    </a:lnTo>
                    <a:lnTo>
                      <a:pt x="1656" y="258"/>
                    </a:lnTo>
                    <a:lnTo>
                      <a:pt x="1656" y="1318"/>
                    </a:lnTo>
                    <a:lnTo>
                      <a:pt x="1770" y="1410"/>
                    </a:lnTo>
                    <a:lnTo>
                      <a:pt x="1770" y="220"/>
                    </a:lnTo>
                    <a:lnTo>
                      <a:pt x="1770" y="220"/>
                    </a:lnTo>
                    <a:lnTo>
                      <a:pt x="1768" y="198"/>
                    </a:lnTo>
                    <a:lnTo>
                      <a:pt x="1766" y="176"/>
                    </a:lnTo>
                    <a:lnTo>
                      <a:pt x="1760" y="154"/>
                    </a:lnTo>
                    <a:lnTo>
                      <a:pt x="1752" y="134"/>
                    </a:lnTo>
                    <a:lnTo>
                      <a:pt x="1744" y="116"/>
                    </a:lnTo>
                    <a:lnTo>
                      <a:pt x="1732" y="98"/>
                    </a:lnTo>
                    <a:lnTo>
                      <a:pt x="1720" y="80"/>
                    </a:lnTo>
                    <a:lnTo>
                      <a:pt x="1706" y="64"/>
                    </a:lnTo>
                    <a:lnTo>
                      <a:pt x="1690" y="50"/>
                    </a:lnTo>
                    <a:lnTo>
                      <a:pt x="1672" y="38"/>
                    </a:lnTo>
                    <a:lnTo>
                      <a:pt x="1654" y="28"/>
                    </a:lnTo>
                    <a:lnTo>
                      <a:pt x="1636" y="18"/>
                    </a:lnTo>
                    <a:lnTo>
                      <a:pt x="1616" y="10"/>
                    </a:lnTo>
                    <a:lnTo>
                      <a:pt x="1594" y="6"/>
                    </a:lnTo>
                    <a:lnTo>
                      <a:pt x="1572" y="2"/>
                    </a:lnTo>
                    <a:lnTo>
                      <a:pt x="1550" y="0"/>
                    </a:lnTo>
                    <a:lnTo>
                      <a:pt x="220" y="0"/>
                    </a:lnTo>
                    <a:lnTo>
                      <a:pt x="220" y="0"/>
                    </a:lnTo>
                    <a:lnTo>
                      <a:pt x="198" y="2"/>
                    </a:lnTo>
                    <a:lnTo>
                      <a:pt x="176" y="6"/>
                    </a:lnTo>
                    <a:lnTo>
                      <a:pt x="154" y="10"/>
                    </a:lnTo>
                    <a:lnTo>
                      <a:pt x="134" y="18"/>
                    </a:lnTo>
                    <a:lnTo>
                      <a:pt x="116" y="28"/>
                    </a:lnTo>
                    <a:lnTo>
                      <a:pt x="98" y="38"/>
                    </a:lnTo>
                    <a:lnTo>
                      <a:pt x="80" y="50"/>
                    </a:lnTo>
                    <a:lnTo>
                      <a:pt x="64" y="64"/>
                    </a:lnTo>
                    <a:lnTo>
                      <a:pt x="50" y="80"/>
                    </a:lnTo>
                    <a:lnTo>
                      <a:pt x="38" y="98"/>
                    </a:lnTo>
                    <a:lnTo>
                      <a:pt x="28" y="116"/>
                    </a:lnTo>
                    <a:lnTo>
                      <a:pt x="18" y="134"/>
                    </a:lnTo>
                    <a:lnTo>
                      <a:pt x="10" y="154"/>
                    </a:lnTo>
                    <a:lnTo>
                      <a:pt x="6" y="176"/>
                    </a:lnTo>
                    <a:lnTo>
                      <a:pt x="2" y="198"/>
                    </a:lnTo>
                    <a:lnTo>
                      <a:pt x="0" y="220"/>
                    </a:lnTo>
                    <a:lnTo>
                      <a:pt x="0" y="1550"/>
                    </a:lnTo>
                    <a:lnTo>
                      <a:pt x="0" y="1550"/>
                    </a:lnTo>
                    <a:lnTo>
                      <a:pt x="2" y="1574"/>
                    </a:lnTo>
                    <a:lnTo>
                      <a:pt x="6" y="1594"/>
                    </a:lnTo>
                    <a:lnTo>
                      <a:pt x="10" y="1616"/>
                    </a:lnTo>
                    <a:lnTo>
                      <a:pt x="18" y="1636"/>
                    </a:lnTo>
                    <a:lnTo>
                      <a:pt x="28" y="1656"/>
                    </a:lnTo>
                    <a:lnTo>
                      <a:pt x="38" y="1674"/>
                    </a:lnTo>
                    <a:lnTo>
                      <a:pt x="50" y="1690"/>
                    </a:lnTo>
                    <a:lnTo>
                      <a:pt x="64" y="1706"/>
                    </a:lnTo>
                    <a:lnTo>
                      <a:pt x="80" y="1720"/>
                    </a:lnTo>
                    <a:lnTo>
                      <a:pt x="98" y="1732"/>
                    </a:lnTo>
                    <a:lnTo>
                      <a:pt x="116" y="1744"/>
                    </a:lnTo>
                    <a:lnTo>
                      <a:pt x="134" y="1752"/>
                    </a:lnTo>
                    <a:lnTo>
                      <a:pt x="154" y="1760"/>
                    </a:lnTo>
                    <a:lnTo>
                      <a:pt x="176" y="1766"/>
                    </a:lnTo>
                    <a:lnTo>
                      <a:pt x="198" y="1768"/>
                    </a:lnTo>
                    <a:lnTo>
                      <a:pt x="220" y="1770"/>
                    </a:lnTo>
                    <a:lnTo>
                      <a:pt x="1550" y="1770"/>
                    </a:lnTo>
                    <a:lnTo>
                      <a:pt x="1550" y="1770"/>
                    </a:lnTo>
                    <a:lnTo>
                      <a:pt x="1572" y="1768"/>
                    </a:lnTo>
                    <a:lnTo>
                      <a:pt x="1594" y="1766"/>
                    </a:lnTo>
                    <a:lnTo>
                      <a:pt x="1616" y="1760"/>
                    </a:lnTo>
                    <a:lnTo>
                      <a:pt x="1636" y="1752"/>
                    </a:lnTo>
                    <a:lnTo>
                      <a:pt x="1654" y="1744"/>
                    </a:lnTo>
                    <a:lnTo>
                      <a:pt x="1672" y="1732"/>
                    </a:lnTo>
                    <a:lnTo>
                      <a:pt x="1688" y="1720"/>
                    </a:lnTo>
                    <a:lnTo>
                      <a:pt x="1704" y="1706"/>
                    </a:lnTo>
                    <a:lnTo>
                      <a:pt x="1602" y="1624"/>
                    </a:lnTo>
                    <a:lnTo>
                      <a:pt x="1602" y="1624"/>
                    </a:lnTo>
                    <a:lnTo>
                      <a:pt x="1582" y="1638"/>
                    </a:lnTo>
                    <a:lnTo>
                      <a:pt x="1562" y="1648"/>
                    </a:lnTo>
                    <a:lnTo>
                      <a:pt x="1538" y="1654"/>
                    </a:lnTo>
                    <a:lnTo>
                      <a:pt x="1512" y="1656"/>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dirty="0">
                  <a:solidFill>
                    <a:srgbClr val="404040"/>
                  </a:solidFill>
                </a:endParaRPr>
              </a:p>
            </p:txBody>
          </p:sp>
          <p:pic>
            <p:nvPicPr>
              <p:cNvPr id="491" name="Picture 189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366" y="1761"/>
                <a:ext cx="900" cy="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2" name="Freeform 1897"/>
              <p:cNvSpPr>
                <a:spLocks noEditPoints="1"/>
              </p:cNvSpPr>
              <p:nvPr/>
            </p:nvSpPr>
            <p:spPr bwMode="auto">
              <a:xfrm>
                <a:off x="3296" y="1691"/>
                <a:ext cx="1480" cy="1274"/>
              </a:xfrm>
              <a:custGeom>
                <a:avLst/>
                <a:gdLst>
                  <a:gd name="T0" fmla="*/ 960 w 1480"/>
                  <a:gd name="T1" fmla="*/ 780 h 1274"/>
                  <a:gd name="T2" fmla="*/ 992 w 1480"/>
                  <a:gd name="T3" fmla="*/ 712 h 1274"/>
                  <a:gd name="T4" fmla="*/ 1032 w 1480"/>
                  <a:gd name="T5" fmla="*/ 538 h 1274"/>
                  <a:gd name="T6" fmla="*/ 1018 w 1480"/>
                  <a:gd name="T7" fmla="*/ 400 h 1274"/>
                  <a:gd name="T8" fmla="*/ 974 w 1480"/>
                  <a:gd name="T9" fmla="*/ 278 h 1274"/>
                  <a:gd name="T10" fmla="*/ 890 w 1480"/>
                  <a:gd name="T11" fmla="*/ 162 h 1274"/>
                  <a:gd name="T12" fmla="*/ 808 w 1480"/>
                  <a:gd name="T13" fmla="*/ 92 h 1274"/>
                  <a:gd name="T14" fmla="*/ 700 w 1480"/>
                  <a:gd name="T15" fmla="*/ 34 h 1274"/>
                  <a:gd name="T16" fmla="*/ 610 w 1480"/>
                  <a:gd name="T17" fmla="*/ 8 h 1274"/>
                  <a:gd name="T18" fmla="*/ 516 w 1480"/>
                  <a:gd name="T19" fmla="*/ 0 h 1274"/>
                  <a:gd name="T20" fmla="*/ 400 w 1480"/>
                  <a:gd name="T21" fmla="*/ 12 h 1274"/>
                  <a:gd name="T22" fmla="*/ 318 w 1480"/>
                  <a:gd name="T23" fmla="*/ 40 h 1274"/>
                  <a:gd name="T24" fmla="*/ 166 w 1480"/>
                  <a:gd name="T25" fmla="*/ 136 h 1274"/>
                  <a:gd name="T26" fmla="*/ 78 w 1480"/>
                  <a:gd name="T27" fmla="*/ 242 h 1274"/>
                  <a:gd name="T28" fmla="*/ 22 w 1480"/>
                  <a:gd name="T29" fmla="*/ 364 h 1274"/>
                  <a:gd name="T30" fmla="*/ 0 w 1480"/>
                  <a:gd name="T31" fmla="*/ 494 h 1274"/>
                  <a:gd name="T32" fmla="*/ 2 w 1480"/>
                  <a:gd name="T33" fmla="*/ 570 h 1274"/>
                  <a:gd name="T34" fmla="*/ 12 w 1480"/>
                  <a:gd name="T35" fmla="*/ 632 h 1274"/>
                  <a:gd name="T36" fmla="*/ 44 w 1480"/>
                  <a:gd name="T37" fmla="*/ 726 h 1274"/>
                  <a:gd name="T38" fmla="*/ 104 w 1480"/>
                  <a:gd name="T39" fmla="*/ 826 h 1274"/>
                  <a:gd name="T40" fmla="*/ 166 w 1480"/>
                  <a:gd name="T41" fmla="*/ 894 h 1274"/>
                  <a:gd name="T42" fmla="*/ 252 w 1480"/>
                  <a:gd name="T43" fmla="*/ 958 h 1274"/>
                  <a:gd name="T44" fmla="*/ 422 w 1480"/>
                  <a:gd name="T45" fmla="*/ 1024 h 1274"/>
                  <a:gd name="T46" fmla="*/ 558 w 1480"/>
                  <a:gd name="T47" fmla="*/ 1030 h 1274"/>
                  <a:gd name="T48" fmla="*/ 630 w 1480"/>
                  <a:gd name="T49" fmla="*/ 1020 h 1274"/>
                  <a:gd name="T50" fmla="*/ 752 w 1480"/>
                  <a:gd name="T51" fmla="*/ 976 h 1274"/>
                  <a:gd name="T52" fmla="*/ 856 w 1480"/>
                  <a:gd name="T53" fmla="*/ 904 h 1274"/>
                  <a:gd name="T54" fmla="*/ 964 w 1480"/>
                  <a:gd name="T55" fmla="*/ 888 h 1274"/>
                  <a:gd name="T56" fmla="*/ 1480 w 1480"/>
                  <a:gd name="T57" fmla="*/ 1148 h 1274"/>
                  <a:gd name="T58" fmla="*/ 870 w 1480"/>
                  <a:gd name="T59" fmla="*/ 768 h 1274"/>
                  <a:gd name="T60" fmla="*/ 810 w 1480"/>
                  <a:gd name="T61" fmla="*/ 836 h 1274"/>
                  <a:gd name="T62" fmla="*/ 704 w 1480"/>
                  <a:gd name="T63" fmla="*/ 908 h 1274"/>
                  <a:gd name="T64" fmla="*/ 612 w 1480"/>
                  <a:gd name="T65" fmla="*/ 940 h 1274"/>
                  <a:gd name="T66" fmla="*/ 552 w 1480"/>
                  <a:gd name="T67" fmla="*/ 950 h 1274"/>
                  <a:gd name="T68" fmla="*/ 436 w 1480"/>
                  <a:gd name="T69" fmla="*/ 944 h 1274"/>
                  <a:gd name="T70" fmla="*/ 334 w 1480"/>
                  <a:gd name="T71" fmla="*/ 910 h 1274"/>
                  <a:gd name="T72" fmla="*/ 238 w 1480"/>
                  <a:gd name="T73" fmla="*/ 850 h 1274"/>
                  <a:gd name="T74" fmla="*/ 178 w 1480"/>
                  <a:gd name="T75" fmla="*/ 790 h 1274"/>
                  <a:gd name="T76" fmla="*/ 122 w 1480"/>
                  <a:gd name="T77" fmla="*/ 698 h 1274"/>
                  <a:gd name="T78" fmla="*/ 92 w 1480"/>
                  <a:gd name="T79" fmla="*/ 614 h 1274"/>
                  <a:gd name="T80" fmla="*/ 82 w 1480"/>
                  <a:gd name="T81" fmla="*/ 546 h 1274"/>
                  <a:gd name="T82" fmla="*/ 84 w 1480"/>
                  <a:gd name="T83" fmla="*/ 466 h 1274"/>
                  <a:gd name="T84" fmla="*/ 110 w 1480"/>
                  <a:gd name="T85" fmla="*/ 360 h 1274"/>
                  <a:gd name="T86" fmla="*/ 148 w 1480"/>
                  <a:gd name="T87" fmla="*/ 284 h 1274"/>
                  <a:gd name="T88" fmla="*/ 262 w 1480"/>
                  <a:gd name="T89" fmla="*/ 162 h 1274"/>
                  <a:gd name="T90" fmla="*/ 416 w 1480"/>
                  <a:gd name="T91" fmla="*/ 92 h 1274"/>
                  <a:gd name="T92" fmla="*/ 450 w 1480"/>
                  <a:gd name="T93" fmla="*/ 86 h 1274"/>
                  <a:gd name="T94" fmla="*/ 516 w 1480"/>
                  <a:gd name="T95" fmla="*/ 80 h 1274"/>
                  <a:gd name="T96" fmla="*/ 614 w 1480"/>
                  <a:gd name="T97" fmla="*/ 92 h 1274"/>
                  <a:gd name="T98" fmla="*/ 716 w 1480"/>
                  <a:gd name="T99" fmla="*/ 130 h 1274"/>
                  <a:gd name="T100" fmla="*/ 832 w 1480"/>
                  <a:gd name="T101" fmla="*/ 218 h 1274"/>
                  <a:gd name="T102" fmla="*/ 884 w 1480"/>
                  <a:gd name="T103" fmla="*/ 284 h 1274"/>
                  <a:gd name="T104" fmla="*/ 926 w 1480"/>
                  <a:gd name="T105" fmla="*/ 372 h 1274"/>
                  <a:gd name="T106" fmla="*/ 948 w 1480"/>
                  <a:gd name="T107" fmla="*/ 462 h 1274"/>
                  <a:gd name="T108" fmla="*/ 936 w 1480"/>
                  <a:gd name="T109" fmla="*/ 630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0" h="1274">
                    <a:moveTo>
                      <a:pt x="1042" y="794"/>
                    </a:moveTo>
                    <a:lnTo>
                      <a:pt x="1016" y="826"/>
                    </a:lnTo>
                    <a:lnTo>
                      <a:pt x="974" y="792"/>
                    </a:lnTo>
                    <a:lnTo>
                      <a:pt x="960" y="780"/>
                    </a:lnTo>
                    <a:lnTo>
                      <a:pt x="960" y="780"/>
                    </a:lnTo>
                    <a:lnTo>
                      <a:pt x="974" y="754"/>
                    </a:lnTo>
                    <a:lnTo>
                      <a:pt x="974" y="754"/>
                    </a:lnTo>
                    <a:lnTo>
                      <a:pt x="992" y="712"/>
                    </a:lnTo>
                    <a:lnTo>
                      <a:pt x="1008" y="670"/>
                    </a:lnTo>
                    <a:lnTo>
                      <a:pt x="1020" y="626"/>
                    </a:lnTo>
                    <a:lnTo>
                      <a:pt x="1028" y="582"/>
                    </a:lnTo>
                    <a:lnTo>
                      <a:pt x="1032" y="538"/>
                    </a:lnTo>
                    <a:lnTo>
                      <a:pt x="1032" y="492"/>
                    </a:lnTo>
                    <a:lnTo>
                      <a:pt x="1028" y="446"/>
                    </a:lnTo>
                    <a:lnTo>
                      <a:pt x="1018" y="400"/>
                    </a:lnTo>
                    <a:lnTo>
                      <a:pt x="1018" y="400"/>
                    </a:lnTo>
                    <a:lnTo>
                      <a:pt x="1010" y="368"/>
                    </a:lnTo>
                    <a:lnTo>
                      <a:pt x="1000" y="338"/>
                    </a:lnTo>
                    <a:lnTo>
                      <a:pt x="988" y="308"/>
                    </a:lnTo>
                    <a:lnTo>
                      <a:pt x="974" y="278"/>
                    </a:lnTo>
                    <a:lnTo>
                      <a:pt x="974" y="278"/>
                    </a:lnTo>
                    <a:lnTo>
                      <a:pt x="950" y="236"/>
                    </a:lnTo>
                    <a:lnTo>
                      <a:pt x="922" y="198"/>
                    </a:lnTo>
                    <a:lnTo>
                      <a:pt x="890" y="162"/>
                    </a:lnTo>
                    <a:lnTo>
                      <a:pt x="856" y="128"/>
                    </a:lnTo>
                    <a:lnTo>
                      <a:pt x="856" y="128"/>
                    </a:lnTo>
                    <a:lnTo>
                      <a:pt x="832" y="110"/>
                    </a:lnTo>
                    <a:lnTo>
                      <a:pt x="808" y="92"/>
                    </a:lnTo>
                    <a:lnTo>
                      <a:pt x="782" y="74"/>
                    </a:lnTo>
                    <a:lnTo>
                      <a:pt x="756" y="60"/>
                    </a:lnTo>
                    <a:lnTo>
                      <a:pt x="728" y="46"/>
                    </a:lnTo>
                    <a:lnTo>
                      <a:pt x="700" y="34"/>
                    </a:lnTo>
                    <a:lnTo>
                      <a:pt x="672" y="24"/>
                    </a:lnTo>
                    <a:lnTo>
                      <a:pt x="642" y="16"/>
                    </a:lnTo>
                    <a:lnTo>
                      <a:pt x="642" y="16"/>
                    </a:lnTo>
                    <a:lnTo>
                      <a:pt x="610" y="8"/>
                    </a:lnTo>
                    <a:lnTo>
                      <a:pt x="580" y="4"/>
                    </a:lnTo>
                    <a:lnTo>
                      <a:pt x="548" y="0"/>
                    </a:lnTo>
                    <a:lnTo>
                      <a:pt x="516" y="0"/>
                    </a:lnTo>
                    <a:lnTo>
                      <a:pt x="516" y="0"/>
                    </a:lnTo>
                    <a:lnTo>
                      <a:pt x="472" y="2"/>
                    </a:lnTo>
                    <a:lnTo>
                      <a:pt x="472" y="2"/>
                    </a:lnTo>
                    <a:lnTo>
                      <a:pt x="436" y="6"/>
                    </a:lnTo>
                    <a:lnTo>
                      <a:pt x="400" y="12"/>
                    </a:lnTo>
                    <a:lnTo>
                      <a:pt x="400" y="12"/>
                    </a:lnTo>
                    <a:lnTo>
                      <a:pt x="360" y="24"/>
                    </a:lnTo>
                    <a:lnTo>
                      <a:pt x="360" y="24"/>
                    </a:lnTo>
                    <a:lnTo>
                      <a:pt x="318" y="40"/>
                    </a:lnTo>
                    <a:lnTo>
                      <a:pt x="276" y="58"/>
                    </a:lnTo>
                    <a:lnTo>
                      <a:pt x="238" y="82"/>
                    </a:lnTo>
                    <a:lnTo>
                      <a:pt x="200" y="108"/>
                    </a:lnTo>
                    <a:lnTo>
                      <a:pt x="166" y="136"/>
                    </a:lnTo>
                    <a:lnTo>
                      <a:pt x="134" y="168"/>
                    </a:lnTo>
                    <a:lnTo>
                      <a:pt x="104" y="204"/>
                    </a:lnTo>
                    <a:lnTo>
                      <a:pt x="78" y="242"/>
                    </a:lnTo>
                    <a:lnTo>
                      <a:pt x="78" y="242"/>
                    </a:lnTo>
                    <a:lnTo>
                      <a:pt x="62" y="272"/>
                    </a:lnTo>
                    <a:lnTo>
                      <a:pt x="46" y="302"/>
                    </a:lnTo>
                    <a:lnTo>
                      <a:pt x="34" y="332"/>
                    </a:lnTo>
                    <a:lnTo>
                      <a:pt x="22" y="364"/>
                    </a:lnTo>
                    <a:lnTo>
                      <a:pt x="14" y="396"/>
                    </a:lnTo>
                    <a:lnTo>
                      <a:pt x="6" y="428"/>
                    </a:lnTo>
                    <a:lnTo>
                      <a:pt x="2" y="462"/>
                    </a:lnTo>
                    <a:lnTo>
                      <a:pt x="0" y="494"/>
                    </a:lnTo>
                    <a:lnTo>
                      <a:pt x="0" y="494"/>
                    </a:lnTo>
                    <a:lnTo>
                      <a:pt x="0" y="520"/>
                    </a:lnTo>
                    <a:lnTo>
                      <a:pt x="0" y="546"/>
                    </a:lnTo>
                    <a:lnTo>
                      <a:pt x="2" y="570"/>
                    </a:lnTo>
                    <a:lnTo>
                      <a:pt x="6" y="596"/>
                    </a:lnTo>
                    <a:lnTo>
                      <a:pt x="6" y="596"/>
                    </a:lnTo>
                    <a:lnTo>
                      <a:pt x="12" y="632"/>
                    </a:lnTo>
                    <a:lnTo>
                      <a:pt x="12" y="632"/>
                    </a:lnTo>
                    <a:lnTo>
                      <a:pt x="18" y="656"/>
                    </a:lnTo>
                    <a:lnTo>
                      <a:pt x="26" y="680"/>
                    </a:lnTo>
                    <a:lnTo>
                      <a:pt x="44" y="726"/>
                    </a:lnTo>
                    <a:lnTo>
                      <a:pt x="44" y="726"/>
                    </a:lnTo>
                    <a:lnTo>
                      <a:pt x="58" y="752"/>
                    </a:lnTo>
                    <a:lnTo>
                      <a:pt x="72" y="778"/>
                    </a:lnTo>
                    <a:lnTo>
                      <a:pt x="86" y="802"/>
                    </a:lnTo>
                    <a:lnTo>
                      <a:pt x="104" y="826"/>
                    </a:lnTo>
                    <a:lnTo>
                      <a:pt x="104" y="826"/>
                    </a:lnTo>
                    <a:lnTo>
                      <a:pt x="134" y="862"/>
                    </a:lnTo>
                    <a:lnTo>
                      <a:pt x="166" y="894"/>
                    </a:lnTo>
                    <a:lnTo>
                      <a:pt x="166" y="894"/>
                    </a:lnTo>
                    <a:lnTo>
                      <a:pt x="178" y="904"/>
                    </a:lnTo>
                    <a:lnTo>
                      <a:pt x="178" y="904"/>
                    </a:lnTo>
                    <a:lnTo>
                      <a:pt x="214" y="934"/>
                    </a:lnTo>
                    <a:lnTo>
                      <a:pt x="252" y="958"/>
                    </a:lnTo>
                    <a:lnTo>
                      <a:pt x="292" y="980"/>
                    </a:lnTo>
                    <a:lnTo>
                      <a:pt x="334" y="998"/>
                    </a:lnTo>
                    <a:lnTo>
                      <a:pt x="378" y="1014"/>
                    </a:lnTo>
                    <a:lnTo>
                      <a:pt x="422" y="1024"/>
                    </a:lnTo>
                    <a:lnTo>
                      <a:pt x="468" y="1030"/>
                    </a:lnTo>
                    <a:lnTo>
                      <a:pt x="516" y="1032"/>
                    </a:lnTo>
                    <a:lnTo>
                      <a:pt x="516" y="1032"/>
                    </a:lnTo>
                    <a:lnTo>
                      <a:pt x="558" y="1030"/>
                    </a:lnTo>
                    <a:lnTo>
                      <a:pt x="558" y="1030"/>
                    </a:lnTo>
                    <a:lnTo>
                      <a:pt x="594" y="1026"/>
                    </a:lnTo>
                    <a:lnTo>
                      <a:pt x="630" y="1020"/>
                    </a:lnTo>
                    <a:lnTo>
                      <a:pt x="630" y="1020"/>
                    </a:lnTo>
                    <a:lnTo>
                      <a:pt x="662" y="1012"/>
                    </a:lnTo>
                    <a:lnTo>
                      <a:pt x="692" y="1002"/>
                    </a:lnTo>
                    <a:lnTo>
                      <a:pt x="722" y="990"/>
                    </a:lnTo>
                    <a:lnTo>
                      <a:pt x="752" y="976"/>
                    </a:lnTo>
                    <a:lnTo>
                      <a:pt x="778" y="960"/>
                    </a:lnTo>
                    <a:lnTo>
                      <a:pt x="806" y="944"/>
                    </a:lnTo>
                    <a:lnTo>
                      <a:pt x="832" y="924"/>
                    </a:lnTo>
                    <a:lnTo>
                      <a:pt x="856" y="904"/>
                    </a:lnTo>
                    <a:lnTo>
                      <a:pt x="856" y="904"/>
                    </a:lnTo>
                    <a:lnTo>
                      <a:pt x="886" y="876"/>
                    </a:lnTo>
                    <a:lnTo>
                      <a:pt x="912" y="846"/>
                    </a:lnTo>
                    <a:lnTo>
                      <a:pt x="964" y="888"/>
                    </a:lnTo>
                    <a:lnTo>
                      <a:pt x="940" y="920"/>
                    </a:lnTo>
                    <a:lnTo>
                      <a:pt x="974" y="948"/>
                    </a:lnTo>
                    <a:lnTo>
                      <a:pt x="1378" y="1274"/>
                    </a:lnTo>
                    <a:lnTo>
                      <a:pt x="1480" y="1148"/>
                    </a:lnTo>
                    <a:lnTo>
                      <a:pt x="1042" y="794"/>
                    </a:lnTo>
                    <a:close/>
                    <a:moveTo>
                      <a:pt x="884" y="748"/>
                    </a:moveTo>
                    <a:lnTo>
                      <a:pt x="884" y="748"/>
                    </a:lnTo>
                    <a:lnTo>
                      <a:pt x="870" y="768"/>
                    </a:lnTo>
                    <a:lnTo>
                      <a:pt x="856" y="788"/>
                    </a:lnTo>
                    <a:lnTo>
                      <a:pt x="856" y="788"/>
                    </a:lnTo>
                    <a:lnTo>
                      <a:pt x="834" y="812"/>
                    </a:lnTo>
                    <a:lnTo>
                      <a:pt x="810" y="836"/>
                    </a:lnTo>
                    <a:lnTo>
                      <a:pt x="786" y="858"/>
                    </a:lnTo>
                    <a:lnTo>
                      <a:pt x="760" y="876"/>
                    </a:lnTo>
                    <a:lnTo>
                      <a:pt x="732" y="894"/>
                    </a:lnTo>
                    <a:lnTo>
                      <a:pt x="704" y="908"/>
                    </a:lnTo>
                    <a:lnTo>
                      <a:pt x="674" y="922"/>
                    </a:lnTo>
                    <a:lnTo>
                      <a:pt x="642" y="932"/>
                    </a:lnTo>
                    <a:lnTo>
                      <a:pt x="642" y="932"/>
                    </a:lnTo>
                    <a:lnTo>
                      <a:pt x="612" y="940"/>
                    </a:lnTo>
                    <a:lnTo>
                      <a:pt x="612" y="940"/>
                    </a:lnTo>
                    <a:lnTo>
                      <a:pt x="582" y="946"/>
                    </a:lnTo>
                    <a:lnTo>
                      <a:pt x="552" y="950"/>
                    </a:lnTo>
                    <a:lnTo>
                      <a:pt x="552" y="950"/>
                    </a:lnTo>
                    <a:lnTo>
                      <a:pt x="516" y="952"/>
                    </a:lnTo>
                    <a:lnTo>
                      <a:pt x="516" y="952"/>
                    </a:lnTo>
                    <a:lnTo>
                      <a:pt x="476" y="950"/>
                    </a:lnTo>
                    <a:lnTo>
                      <a:pt x="436" y="944"/>
                    </a:lnTo>
                    <a:lnTo>
                      <a:pt x="398" y="934"/>
                    </a:lnTo>
                    <a:lnTo>
                      <a:pt x="360" y="922"/>
                    </a:lnTo>
                    <a:lnTo>
                      <a:pt x="360" y="922"/>
                    </a:lnTo>
                    <a:lnTo>
                      <a:pt x="334" y="910"/>
                    </a:lnTo>
                    <a:lnTo>
                      <a:pt x="308" y="898"/>
                    </a:lnTo>
                    <a:lnTo>
                      <a:pt x="284" y="884"/>
                    </a:lnTo>
                    <a:lnTo>
                      <a:pt x="260" y="868"/>
                    </a:lnTo>
                    <a:lnTo>
                      <a:pt x="238" y="850"/>
                    </a:lnTo>
                    <a:lnTo>
                      <a:pt x="216" y="832"/>
                    </a:lnTo>
                    <a:lnTo>
                      <a:pt x="196" y="810"/>
                    </a:lnTo>
                    <a:lnTo>
                      <a:pt x="178" y="790"/>
                    </a:lnTo>
                    <a:lnTo>
                      <a:pt x="178" y="790"/>
                    </a:lnTo>
                    <a:lnTo>
                      <a:pt x="154" y="758"/>
                    </a:lnTo>
                    <a:lnTo>
                      <a:pt x="134" y="726"/>
                    </a:lnTo>
                    <a:lnTo>
                      <a:pt x="134" y="726"/>
                    </a:lnTo>
                    <a:lnTo>
                      <a:pt x="122" y="698"/>
                    </a:lnTo>
                    <a:lnTo>
                      <a:pt x="110" y="672"/>
                    </a:lnTo>
                    <a:lnTo>
                      <a:pt x="100" y="642"/>
                    </a:lnTo>
                    <a:lnTo>
                      <a:pt x="92" y="614"/>
                    </a:lnTo>
                    <a:lnTo>
                      <a:pt x="92" y="614"/>
                    </a:lnTo>
                    <a:lnTo>
                      <a:pt x="88" y="596"/>
                    </a:lnTo>
                    <a:lnTo>
                      <a:pt x="88" y="596"/>
                    </a:lnTo>
                    <a:lnTo>
                      <a:pt x="84" y="570"/>
                    </a:lnTo>
                    <a:lnTo>
                      <a:pt x="82" y="546"/>
                    </a:lnTo>
                    <a:lnTo>
                      <a:pt x="80" y="520"/>
                    </a:lnTo>
                    <a:lnTo>
                      <a:pt x="80" y="494"/>
                    </a:lnTo>
                    <a:lnTo>
                      <a:pt x="80" y="494"/>
                    </a:lnTo>
                    <a:lnTo>
                      <a:pt x="84" y="466"/>
                    </a:lnTo>
                    <a:lnTo>
                      <a:pt x="88" y="440"/>
                    </a:lnTo>
                    <a:lnTo>
                      <a:pt x="92" y="412"/>
                    </a:lnTo>
                    <a:lnTo>
                      <a:pt x="100" y="386"/>
                    </a:lnTo>
                    <a:lnTo>
                      <a:pt x="110" y="360"/>
                    </a:lnTo>
                    <a:lnTo>
                      <a:pt x="120" y="334"/>
                    </a:lnTo>
                    <a:lnTo>
                      <a:pt x="132" y="310"/>
                    </a:lnTo>
                    <a:lnTo>
                      <a:pt x="148" y="284"/>
                    </a:lnTo>
                    <a:lnTo>
                      <a:pt x="148" y="284"/>
                    </a:lnTo>
                    <a:lnTo>
                      <a:pt x="172" y="250"/>
                    </a:lnTo>
                    <a:lnTo>
                      <a:pt x="200" y="218"/>
                    </a:lnTo>
                    <a:lnTo>
                      <a:pt x="230" y="188"/>
                    </a:lnTo>
                    <a:lnTo>
                      <a:pt x="262" y="162"/>
                    </a:lnTo>
                    <a:lnTo>
                      <a:pt x="298" y="140"/>
                    </a:lnTo>
                    <a:lnTo>
                      <a:pt x="336" y="120"/>
                    </a:lnTo>
                    <a:lnTo>
                      <a:pt x="376" y="104"/>
                    </a:lnTo>
                    <a:lnTo>
                      <a:pt x="416" y="92"/>
                    </a:lnTo>
                    <a:lnTo>
                      <a:pt x="416" y="92"/>
                    </a:lnTo>
                    <a:lnTo>
                      <a:pt x="418" y="92"/>
                    </a:lnTo>
                    <a:lnTo>
                      <a:pt x="418" y="92"/>
                    </a:lnTo>
                    <a:lnTo>
                      <a:pt x="450" y="86"/>
                    </a:lnTo>
                    <a:lnTo>
                      <a:pt x="480" y="82"/>
                    </a:lnTo>
                    <a:lnTo>
                      <a:pt x="480" y="82"/>
                    </a:lnTo>
                    <a:lnTo>
                      <a:pt x="516" y="80"/>
                    </a:lnTo>
                    <a:lnTo>
                      <a:pt x="516" y="80"/>
                    </a:lnTo>
                    <a:lnTo>
                      <a:pt x="540" y="82"/>
                    </a:lnTo>
                    <a:lnTo>
                      <a:pt x="566" y="84"/>
                    </a:lnTo>
                    <a:lnTo>
                      <a:pt x="590" y="88"/>
                    </a:lnTo>
                    <a:lnTo>
                      <a:pt x="614" y="92"/>
                    </a:lnTo>
                    <a:lnTo>
                      <a:pt x="614" y="92"/>
                    </a:lnTo>
                    <a:lnTo>
                      <a:pt x="648" y="102"/>
                    </a:lnTo>
                    <a:lnTo>
                      <a:pt x="684" y="116"/>
                    </a:lnTo>
                    <a:lnTo>
                      <a:pt x="716" y="130"/>
                    </a:lnTo>
                    <a:lnTo>
                      <a:pt x="748" y="148"/>
                    </a:lnTo>
                    <a:lnTo>
                      <a:pt x="778" y="170"/>
                    </a:lnTo>
                    <a:lnTo>
                      <a:pt x="806" y="192"/>
                    </a:lnTo>
                    <a:lnTo>
                      <a:pt x="832" y="218"/>
                    </a:lnTo>
                    <a:lnTo>
                      <a:pt x="856" y="246"/>
                    </a:lnTo>
                    <a:lnTo>
                      <a:pt x="856" y="246"/>
                    </a:lnTo>
                    <a:lnTo>
                      <a:pt x="870" y="264"/>
                    </a:lnTo>
                    <a:lnTo>
                      <a:pt x="884" y="284"/>
                    </a:lnTo>
                    <a:lnTo>
                      <a:pt x="896" y="304"/>
                    </a:lnTo>
                    <a:lnTo>
                      <a:pt x="908" y="326"/>
                    </a:lnTo>
                    <a:lnTo>
                      <a:pt x="918" y="348"/>
                    </a:lnTo>
                    <a:lnTo>
                      <a:pt x="926" y="372"/>
                    </a:lnTo>
                    <a:lnTo>
                      <a:pt x="934" y="394"/>
                    </a:lnTo>
                    <a:lnTo>
                      <a:pt x="940" y="420"/>
                    </a:lnTo>
                    <a:lnTo>
                      <a:pt x="940" y="420"/>
                    </a:lnTo>
                    <a:lnTo>
                      <a:pt x="948" y="462"/>
                    </a:lnTo>
                    <a:lnTo>
                      <a:pt x="950" y="504"/>
                    </a:lnTo>
                    <a:lnTo>
                      <a:pt x="950" y="546"/>
                    </a:lnTo>
                    <a:lnTo>
                      <a:pt x="946" y="588"/>
                    </a:lnTo>
                    <a:lnTo>
                      <a:pt x="936" y="630"/>
                    </a:lnTo>
                    <a:lnTo>
                      <a:pt x="922" y="670"/>
                    </a:lnTo>
                    <a:lnTo>
                      <a:pt x="906" y="710"/>
                    </a:lnTo>
                    <a:lnTo>
                      <a:pt x="884" y="748"/>
                    </a:lnTo>
                    <a:close/>
                  </a:path>
                </a:pathLst>
              </a:custGeom>
              <a:solidFill>
                <a:srgbClr val="FDBB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dirty="0">
                  <a:solidFill>
                    <a:srgbClr val="404040"/>
                  </a:solidFill>
                </a:endParaRPr>
              </a:p>
            </p:txBody>
          </p:sp>
          <p:sp>
            <p:nvSpPr>
              <p:cNvPr id="493" name="Freeform 1898"/>
              <p:cNvSpPr>
                <a:spLocks/>
              </p:cNvSpPr>
              <p:nvPr/>
            </p:nvSpPr>
            <p:spPr bwMode="auto">
              <a:xfrm>
                <a:off x="3296" y="1691"/>
                <a:ext cx="1480" cy="1274"/>
              </a:xfrm>
              <a:custGeom>
                <a:avLst/>
                <a:gdLst>
                  <a:gd name="T0" fmla="*/ 1016 w 1480"/>
                  <a:gd name="T1" fmla="*/ 826 h 1274"/>
                  <a:gd name="T2" fmla="*/ 960 w 1480"/>
                  <a:gd name="T3" fmla="*/ 780 h 1274"/>
                  <a:gd name="T4" fmla="*/ 974 w 1480"/>
                  <a:gd name="T5" fmla="*/ 754 h 1274"/>
                  <a:gd name="T6" fmla="*/ 992 w 1480"/>
                  <a:gd name="T7" fmla="*/ 712 h 1274"/>
                  <a:gd name="T8" fmla="*/ 1020 w 1480"/>
                  <a:gd name="T9" fmla="*/ 626 h 1274"/>
                  <a:gd name="T10" fmla="*/ 1032 w 1480"/>
                  <a:gd name="T11" fmla="*/ 538 h 1274"/>
                  <a:gd name="T12" fmla="*/ 1028 w 1480"/>
                  <a:gd name="T13" fmla="*/ 446 h 1274"/>
                  <a:gd name="T14" fmla="*/ 1018 w 1480"/>
                  <a:gd name="T15" fmla="*/ 400 h 1274"/>
                  <a:gd name="T16" fmla="*/ 1000 w 1480"/>
                  <a:gd name="T17" fmla="*/ 338 h 1274"/>
                  <a:gd name="T18" fmla="*/ 974 w 1480"/>
                  <a:gd name="T19" fmla="*/ 278 h 1274"/>
                  <a:gd name="T20" fmla="*/ 950 w 1480"/>
                  <a:gd name="T21" fmla="*/ 236 h 1274"/>
                  <a:gd name="T22" fmla="*/ 890 w 1480"/>
                  <a:gd name="T23" fmla="*/ 162 h 1274"/>
                  <a:gd name="T24" fmla="*/ 856 w 1480"/>
                  <a:gd name="T25" fmla="*/ 128 h 1274"/>
                  <a:gd name="T26" fmla="*/ 808 w 1480"/>
                  <a:gd name="T27" fmla="*/ 92 h 1274"/>
                  <a:gd name="T28" fmla="*/ 756 w 1480"/>
                  <a:gd name="T29" fmla="*/ 60 h 1274"/>
                  <a:gd name="T30" fmla="*/ 700 w 1480"/>
                  <a:gd name="T31" fmla="*/ 34 h 1274"/>
                  <a:gd name="T32" fmla="*/ 642 w 1480"/>
                  <a:gd name="T33" fmla="*/ 16 h 1274"/>
                  <a:gd name="T34" fmla="*/ 610 w 1480"/>
                  <a:gd name="T35" fmla="*/ 8 h 1274"/>
                  <a:gd name="T36" fmla="*/ 548 w 1480"/>
                  <a:gd name="T37" fmla="*/ 0 h 1274"/>
                  <a:gd name="T38" fmla="*/ 516 w 1480"/>
                  <a:gd name="T39" fmla="*/ 0 h 1274"/>
                  <a:gd name="T40" fmla="*/ 472 w 1480"/>
                  <a:gd name="T41" fmla="*/ 2 h 1274"/>
                  <a:gd name="T42" fmla="*/ 400 w 1480"/>
                  <a:gd name="T43" fmla="*/ 12 h 1274"/>
                  <a:gd name="T44" fmla="*/ 360 w 1480"/>
                  <a:gd name="T45" fmla="*/ 24 h 1274"/>
                  <a:gd name="T46" fmla="*/ 318 w 1480"/>
                  <a:gd name="T47" fmla="*/ 40 h 1274"/>
                  <a:gd name="T48" fmla="*/ 238 w 1480"/>
                  <a:gd name="T49" fmla="*/ 82 h 1274"/>
                  <a:gd name="T50" fmla="*/ 166 w 1480"/>
                  <a:gd name="T51" fmla="*/ 136 h 1274"/>
                  <a:gd name="T52" fmla="*/ 104 w 1480"/>
                  <a:gd name="T53" fmla="*/ 204 h 1274"/>
                  <a:gd name="T54" fmla="*/ 78 w 1480"/>
                  <a:gd name="T55" fmla="*/ 242 h 1274"/>
                  <a:gd name="T56" fmla="*/ 46 w 1480"/>
                  <a:gd name="T57" fmla="*/ 302 h 1274"/>
                  <a:gd name="T58" fmla="*/ 22 w 1480"/>
                  <a:gd name="T59" fmla="*/ 364 h 1274"/>
                  <a:gd name="T60" fmla="*/ 6 w 1480"/>
                  <a:gd name="T61" fmla="*/ 428 h 1274"/>
                  <a:gd name="T62" fmla="*/ 0 w 1480"/>
                  <a:gd name="T63" fmla="*/ 494 h 1274"/>
                  <a:gd name="T64" fmla="*/ 0 w 1480"/>
                  <a:gd name="T65" fmla="*/ 520 h 1274"/>
                  <a:gd name="T66" fmla="*/ 2 w 1480"/>
                  <a:gd name="T67" fmla="*/ 570 h 1274"/>
                  <a:gd name="T68" fmla="*/ 6 w 1480"/>
                  <a:gd name="T69" fmla="*/ 596 h 1274"/>
                  <a:gd name="T70" fmla="*/ 12 w 1480"/>
                  <a:gd name="T71" fmla="*/ 632 h 1274"/>
                  <a:gd name="T72" fmla="*/ 26 w 1480"/>
                  <a:gd name="T73" fmla="*/ 680 h 1274"/>
                  <a:gd name="T74" fmla="*/ 44 w 1480"/>
                  <a:gd name="T75" fmla="*/ 726 h 1274"/>
                  <a:gd name="T76" fmla="*/ 72 w 1480"/>
                  <a:gd name="T77" fmla="*/ 778 h 1274"/>
                  <a:gd name="T78" fmla="*/ 104 w 1480"/>
                  <a:gd name="T79" fmla="*/ 826 h 1274"/>
                  <a:gd name="T80" fmla="*/ 134 w 1480"/>
                  <a:gd name="T81" fmla="*/ 862 h 1274"/>
                  <a:gd name="T82" fmla="*/ 166 w 1480"/>
                  <a:gd name="T83" fmla="*/ 894 h 1274"/>
                  <a:gd name="T84" fmla="*/ 178 w 1480"/>
                  <a:gd name="T85" fmla="*/ 904 h 1274"/>
                  <a:gd name="T86" fmla="*/ 252 w 1480"/>
                  <a:gd name="T87" fmla="*/ 958 h 1274"/>
                  <a:gd name="T88" fmla="*/ 334 w 1480"/>
                  <a:gd name="T89" fmla="*/ 998 h 1274"/>
                  <a:gd name="T90" fmla="*/ 422 w 1480"/>
                  <a:gd name="T91" fmla="*/ 1024 h 1274"/>
                  <a:gd name="T92" fmla="*/ 516 w 1480"/>
                  <a:gd name="T93" fmla="*/ 1032 h 1274"/>
                  <a:gd name="T94" fmla="*/ 558 w 1480"/>
                  <a:gd name="T95" fmla="*/ 1030 h 1274"/>
                  <a:gd name="T96" fmla="*/ 594 w 1480"/>
                  <a:gd name="T97" fmla="*/ 1026 h 1274"/>
                  <a:gd name="T98" fmla="*/ 630 w 1480"/>
                  <a:gd name="T99" fmla="*/ 1020 h 1274"/>
                  <a:gd name="T100" fmla="*/ 692 w 1480"/>
                  <a:gd name="T101" fmla="*/ 1002 h 1274"/>
                  <a:gd name="T102" fmla="*/ 752 w 1480"/>
                  <a:gd name="T103" fmla="*/ 976 h 1274"/>
                  <a:gd name="T104" fmla="*/ 806 w 1480"/>
                  <a:gd name="T105" fmla="*/ 944 h 1274"/>
                  <a:gd name="T106" fmla="*/ 856 w 1480"/>
                  <a:gd name="T107" fmla="*/ 904 h 1274"/>
                  <a:gd name="T108" fmla="*/ 886 w 1480"/>
                  <a:gd name="T109" fmla="*/ 876 h 1274"/>
                  <a:gd name="T110" fmla="*/ 964 w 1480"/>
                  <a:gd name="T111" fmla="*/ 888 h 1274"/>
                  <a:gd name="T112" fmla="*/ 974 w 1480"/>
                  <a:gd name="T113" fmla="*/ 948 h 1274"/>
                  <a:gd name="T114" fmla="*/ 1480 w 1480"/>
                  <a:gd name="T115" fmla="*/ 114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0" h="1274">
                    <a:moveTo>
                      <a:pt x="1042" y="794"/>
                    </a:moveTo>
                    <a:lnTo>
                      <a:pt x="1016" y="826"/>
                    </a:lnTo>
                    <a:lnTo>
                      <a:pt x="974" y="792"/>
                    </a:lnTo>
                    <a:lnTo>
                      <a:pt x="960" y="780"/>
                    </a:lnTo>
                    <a:lnTo>
                      <a:pt x="960" y="780"/>
                    </a:lnTo>
                    <a:lnTo>
                      <a:pt x="974" y="754"/>
                    </a:lnTo>
                    <a:lnTo>
                      <a:pt x="974" y="754"/>
                    </a:lnTo>
                    <a:lnTo>
                      <a:pt x="992" y="712"/>
                    </a:lnTo>
                    <a:lnTo>
                      <a:pt x="1008" y="670"/>
                    </a:lnTo>
                    <a:lnTo>
                      <a:pt x="1020" y="626"/>
                    </a:lnTo>
                    <a:lnTo>
                      <a:pt x="1028" y="582"/>
                    </a:lnTo>
                    <a:lnTo>
                      <a:pt x="1032" y="538"/>
                    </a:lnTo>
                    <a:lnTo>
                      <a:pt x="1032" y="492"/>
                    </a:lnTo>
                    <a:lnTo>
                      <a:pt x="1028" y="446"/>
                    </a:lnTo>
                    <a:lnTo>
                      <a:pt x="1018" y="400"/>
                    </a:lnTo>
                    <a:lnTo>
                      <a:pt x="1018" y="400"/>
                    </a:lnTo>
                    <a:lnTo>
                      <a:pt x="1010" y="368"/>
                    </a:lnTo>
                    <a:lnTo>
                      <a:pt x="1000" y="338"/>
                    </a:lnTo>
                    <a:lnTo>
                      <a:pt x="988" y="308"/>
                    </a:lnTo>
                    <a:lnTo>
                      <a:pt x="974" y="278"/>
                    </a:lnTo>
                    <a:lnTo>
                      <a:pt x="974" y="278"/>
                    </a:lnTo>
                    <a:lnTo>
                      <a:pt x="950" y="236"/>
                    </a:lnTo>
                    <a:lnTo>
                      <a:pt x="922" y="198"/>
                    </a:lnTo>
                    <a:lnTo>
                      <a:pt x="890" y="162"/>
                    </a:lnTo>
                    <a:lnTo>
                      <a:pt x="856" y="128"/>
                    </a:lnTo>
                    <a:lnTo>
                      <a:pt x="856" y="128"/>
                    </a:lnTo>
                    <a:lnTo>
                      <a:pt x="832" y="110"/>
                    </a:lnTo>
                    <a:lnTo>
                      <a:pt x="808" y="92"/>
                    </a:lnTo>
                    <a:lnTo>
                      <a:pt x="782" y="74"/>
                    </a:lnTo>
                    <a:lnTo>
                      <a:pt x="756" y="60"/>
                    </a:lnTo>
                    <a:lnTo>
                      <a:pt x="728" y="46"/>
                    </a:lnTo>
                    <a:lnTo>
                      <a:pt x="700" y="34"/>
                    </a:lnTo>
                    <a:lnTo>
                      <a:pt x="672" y="24"/>
                    </a:lnTo>
                    <a:lnTo>
                      <a:pt x="642" y="16"/>
                    </a:lnTo>
                    <a:lnTo>
                      <a:pt x="642" y="16"/>
                    </a:lnTo>
                    <a:lnTo>
                      <a:pt x="610" y="8"/>
                    </a:lnTo>
                    <a:lnTo>
                      <a:pt x="580" y="4"/>
                    </a:lnTo>
                    <a:lnTo>
                      <a:pt x="548" y="0"/>
                    </a:lnTo>
                    <a:lnTo>
                      <a:pt x="516" y="0"/>
                    </a:lnTo>
                    <a:lnTo>
                      <a:pt x="516" y="0"/>
                    </a:lnTo>
                    <a:lnTo>
                      <a:pt x="472" y="2"/>
                    </a:lnTo>
                    <a:lnTo>
                      <a:pt x="472" y="2"/>
                    </a:lnTo>
                    <a:lnTo>
                      <a:pt x="436" y="6"/>
                    </a:lnTo>
                    <a:lnTo>
                      <a:pt x="400" y="12"/>
                    </a:lnTo>
                    <a:lnTo>
                      <a:pt x="400" y="12"/>
                    </a:lnTo>
                    <a:lnTo>
                      <a:pt x="360" y="24"/>
                    </a:lnTo>
                    <a:lnTo>
                      <a:pt x="360" y="24"/>
                    </a:lnTo>
                    <a:lnTo>
                      <a:pt x="318" y="40"/>
                    </a:lnTo>
                    <a:lnTo>
                      <a:pt x="276" y="58"/>
                    </a:lnTo>
                    <a:lnTo>
                      <a:pt x="238" y="82"/>
                    </a:lnTo>
                    <a:lnTo>
                      <a:pt x="200" y="108"/>
                    </a:lnTo>
                    <a:lnTo>
                      <a:pt x="166" y="136"/>
                    </a:lnTo>
                    <a:lnTo>
                      <a:pt x="134" y="168"/>
                    </a:lnTo>
                    <a:lnTo>
                      <a:pt x="104" y="204"/>
                    </a:lnTo>
                    <a:lnTo>
                      <a:pt x="78" y="242"/>
                    </a:lnTo>
                    <a:lnTo>
                      <a:pt x="78" y="242"/>
                    </a:lnTo>
                    <a:lnTo>
                      <a:pt x="62" y="272"/>
                    </a:lnTo>
                    <a:lnTo>
                      <a:pt x="46" y="302"/>
                    </a:lnTo>
                    <a:lnTo>
                      <a:pt x="34" y="332"/>
                    </a:lnTo>
                    <a:lnTo>
                      <a:pt x="22" y="364"/>
                    </a:lnTo>
                    <a:lnTo>
                      <a:pt x="14" y="396"/>
                    </a:lnTo>
                    <a:lnTo>
                      <a:pt x="6" y="428"/>
                    </a:lnTo>
                    <a:lnTo>
                      <a:pt x="2" y="462"/>
                    </a:lnTo>
                    <a:lnTo>
                      <a:pt x="0" y="494"/>
                    </a:lnTo>
                    <a:lnTo>
                      <a:pt x="0" y="494"/>
                    </a:lnTo>
                    <a:lnTo>
                      <a:pt x="0" y="520"/>
                    </a:lnTo>
                    <a:lnTo>
                      <a:pt x="0" y="546"/>
                    </a:lnTo>
                    <a:lnTo>
                      <a:pt x="2" y="570"/>
                    </a:lnTo>
                    <a:lnTo>
                      <a:pt x="6" y="596"/>
                    </a:lnTo>
                    <a:lnTo>
                      <a:pt x="6" y="596"/>
                    </a:lnTo>
                    <a:lnTo>
                      <a:pt x="12" y="632"/>
                    </a:lnTo>
                    <a:lnTo>
                      <a:pt x="12" y="632"/>
                    </a:lnTo>
                    <a:lnTo>
                      <a:pt x="18" y="656"/>
                    </a:lnTo>
                    <a:lnTo>
                      <a:pt x="26" y="680"/>
                    </a:lnTo>
                    <a:lnTo>
                      <a:pt x="44" y="726"/>
                    </a:lnTo>
                    <a:lnTo>
                      <a:pt x="44" y="726"/>
                    </a:lnTo>
                    <a:lnTo>
                      <a:pt x="58" y="752"/>
                    </a:lnTo>
                    <a:lnTo>
                      <a:pt x="72" y="778"/>
                    </a:lnTo>
                    <a:lnTo>
                      <a:pt x="86" y="802"/>
                    </a:lnTo>
                    <a:lnTo>
                      <a:pt x="104" y="826"/>
                    </a:lnTo>
                    <a:lnTo>
                      <a:pt x="104" y="826"/>
                    </a:lnTo>
                    <a:lnTo>
                      <a:pt x="134" y="862"/>
                    </a:lnTo>
                    <a:lnTo>
                      <a:pt x="166" y="894"/>
                    </a:lnTo>
                    <a:lnTo>
                      <a:pt x="166" y="894"/>
                    </a:lnTo>
                    <a:lnTo>
                      <a:pt x="178" y="904"/>
                    </a:lnTo>
                    <a:lnTo>
                      <a:pt x="178" y="904"/>
                    </a:lnTo>
                    <a:lnTo>
                      <a:pt x="214" y="934"/>
                    </a:lnTo>
                    <a:lnTo>
                      <a:pt x="252" y="958"/>
                    </a:lnTo>
                    <a:lnTo>
                      <a:pt x="292" y="980"/>
                    </a:lnTo>
                    <a:lnTo>
                      <a:pt x="334" y="998"/>
                    </a:lnTo>
                    <a:lnTo>
                      <a:pt x="378" y="1014"/>
                    </a:lnTo>
                    <a:lnTo>
                      <a:pt x="422" y="1024"/>
                    </a:lnTo>
                    <a:lnTo>
                      <a:pt x="468" y="1030"/>
                    </a:lnTo>
                    <a:lnTo>
                      <a:pt x="516" y="1032"/>
                    </a:lnTo>
                    <a:lnTo>
                      <a:pt x="516" y="1032"/>
                    </a:lnTo>
                    <a:lnTo>
                      <a:pt x="558" y="1030"/>
                    </a:lnTo>
                    <a:lnTo>
                      <a:pt x="558" y="1030"/>
                    </a:lnTo>
                    <a:lnTo>
                      <a:pt x="594" y="1026"/>
                    </a:lnTo>
                    <a:lnTo>
                      <a:pt x="630" y="1020"/>
                    </a:lnTo>
                    <a:lnTo>
                      <a:pt x="630" y="1020"/>
                    </a:lnTo>
                    <a:lnTo>
                      <a:pt x="662" y="1012"/>
                    </a:lnTo>
                    <a:lnTo>
                      <a:pt x="692" y="1002"/>
                    </a:lnTo>
                    <a:lnTo>
                      <a:pt x="722" y="990"/>
                    </a:lnTo>
                    <a:lnTo>
                      <a:pt x="752" y="976"/>
                    </a:lnTo>
                    <a:lnTo>
                      <a:pt x="778" y="960"/>
                    </a:lnTo>
                    <a:lnTo>
                      <a:pt x="806" y="944"/>
                    </a:lnTo>
                    <a:lnTo>
                      <a:pt x="832" y="924"/>
                    </a:lnTo>
                    <a:lnTo>
                      <a:pt x="856" y="904"/>
                    </a:lnTo>
                    <a:lnTo>
                      <a:pt x="856" y="904"/>
                    </a:lnTo>
                    <a:lnTo>
                      <a:pt x="886" y="876"/>
                    </a:lnTo>
                    <a:lnTo>
                      <a:pt x="912" y="846"/>
                    </a:lnTo>
                    <a:lnTo>
                      <a:pt x="964" y="888"/>
                    </a:lnTo>
                    <a:lnTo>
                      <a:pt x="940" y="920"/>
                    </a:lnTo>
                    <a:lnTo>
                      <a:pt x="974" y="948"/>
                    </a:lnTo>
                    <a:lnTo>
                      <a:pt x="1378" y="1274"/>
                    </a:lnTo>
                    <a:lnTo>
                      <a:pt x="1480" y="1148"/>
                    </a:lnTo>
                    <a:lnTo>
                      <a:pt x="1042" y="79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dirty="0">
                  <a:solidFill>
                    <a:srgbClr val="404040"/>
                  </a:solidFill>
                </a:endParaRPr>
              </a:p>
            </p:txBody>
          </p:sp>
          <p:sp>
            <p:nvSpPr>
              <p:cNvPr id="494" name="Freeform 1899"/>
              <p:cNvSpPr>
                <a:spLocks/>
              </p:cNvSpPr>
              <p:nvPr/>
            </p:nvSpPr>
            <p:spPr bwMode="auto">
              <a:xfrm>
                <a:off x="3376" y="1771"/>
                <a:ext cx="870" cy="872"/>
              </a:xfrm>
              <a:custGeom>
                <a:avLst/>
                <a:gdLst>
                  <a:gd name="T0" fmla="*/ 804 w 870"/>
                  <a:gd name="T1" fmla="*/ 668 h 872"/>
                  <a:gd name="T2" fmla="*/ 776 w 870"/>
                  <a:gd name="T3" fmla="*/ 708 h 872"/>
                  <a:gd name="T4" fmla="*/ 754 w 870"/>
                  <a:gd name="T5" fmla="*/ 732 h 872"/>
                  <a:gd name="T6" fmla="*/ 706 w 870"/>
                  <a:gd name="T7" fmla="*/ 778 h 872"/>
                  <a:gd name="T8" fmla="*/ 652 w 870"/>
                  <a:gd name="T9" fmla="*/ 814 h 872"/>
                  <a:gd name="T10" fmla="*/ 594 w 870"/>
                  <a:gd name="T11" fmla="*/ 842 h 872"/>
                  <a:gd name="T12" fmla="*/ 562 w 870"/>
                  <a:gd name="T13" fmla="*/ 852 h 872"/>
                  <a:gd name="T14" fmla="*/ 532 w 870"/>
                  <a:gd name="T15" fmla="*/ 860 h 872"/>
                  <a:gd name="T16" fmla="*/ 472 w 870"/>
                  <a:gd name="T17" fmla="*/ 870 h 872"/>
                  <a:gd name="T18" fmla="*/ 436 w 870"/>
                  <a:gd name="T19" fmla="*/ 872 h 872"/>
                  <a:gd name="T20" fmla="*/ 396 w 870"/>
                  <a:gd name="T21" fmla="*/ 870 h 872"/>
                  <a:gd name="T22" fmla="*/ 318 w 870"/>
                  <a:gd name="T23" fmla="*/ 854 h 872"/>
                  <a:gd name="T24" fmla="*/ 280 w 870"/>
                  <a:gd name="T25" fmla="*/ 842 h 872"/>
                  <a:gd name="T26" fmla="*/ 228 w 870"/>
                  <a:gd name="T27" fmla="*/ 818 h 872"/>
                  <a:gd name="T28" fmla="*/ 180 w 870"/>
                  <a:gd name="T29" fmla="*/ 788 h 872"/>
                  <a:gd name="T30" fmla="*/ 136 w 870"/>
                  <a:gd name="T31" fmla="*/ 752 h 872"/>
                  <a:gd name="T32" fmla="*/ 98 w 870"/>
                  <a:gd name="T33" fmla="*/ 710 h 872"/>
                  <a:gd name="T34" fmla="*/ 74 w 870"/>
                  <a:gd name="T35" fmla="*/ 678 h 872"/>
                  <a:gd name="T36" fmla="*/ 54 w 870"/>
                  <a:gd name="T37" fmla="*/ 646 h 872"/>
                  <a:gd name="T38" fmla="*/ 30 w 870"/>
                  <a:gd name="T39" fmla="*/ 592 h 872"/>
                  <a:gd name="T40" fmla="*/ 12 w 870"/>
                  <a:gd name="T41" fmla="*/ 534 h 872"/>
                  <a:gd name="T42" fmla="*/ 8 w 870"/>
                  <a:gd name="T43" fmla="*/ 516 h 872"/>
                  <a:gd name="T44" fmla="*/ 4 w 870"/>
                  <a:gd name="T45" fmla="*/ 490 h 872"/>
                  <a:gd name="T46" fmla="*/ 0 w 870"/>
                  <a:gd name="T47" fmla="*/ 440 h 872"/>
                  <a:gd name="T48" fmla="*/ 0 w 870"/>
                  <a:gd name="T49" fmla="*/ 414 h 872"/>
                  <a:gd name="T50" fmla="*/ 8 w 870"/>
                  <a:gd name="T51" fmla="*/ 360 h 872"/>
                  <a:gd name="T52" fmla="*/ 20 w 870"/>
                  <a:gd name="T53" fmla="*/ 306 h 872"/>
                  <a:gd name="T54" fmla="*/ 40 w 870"/>
                  <a:gd name="T55" fmla="*/ 254 h 872"/>
                  <a:gd name="T56" fmla="*/ 68 w 870"/>
                  <a:gd name="T57" fmla="*/ 204 h 872"/>
                  <a:gd name="T58" fmla="*/ 92 w 870"/>
                  <a:gd name="T59" fmla="*/ 170 h 872"/>
                  <a:gd name="T60" fmla="*/ 150 w 870"/>
                  <a:gd name="T61" fmla="*/ 108 h 872"/>
                  <a:gd name="T62" fmla="*/ 218 w 870"/>
                  <a:gd name="T63" fmla="*/ 60 h 872"/>
                  <a:gd name="T64" fmla="*/ 296 w 870"/>
                  <a:gd name="T65" fmla="*/ 24 h 872"/>
                  <a:gd name="T66" fmla="*/ 336 w 870"/>
                  <a:gd name="T67" fmla="*/ 12 h 872"/>
                  <a:gd name="T68" fmla="*/ 338 w 870"/>
                  <a:gd name="T69" fmla="*/ 12 h 872"/>
                  <a:gd name="T70" fmla="*/ 400 w 870"/>
                  <a:gd name="T71" fmla="*/ 2 h 872"/>
                  <a:gd name="T72" fmla="*/ 436 w 870"/>
                  <a:gd name="T73" fmla="*/ 0 h 872"/>
                  <a:gd name="T74" fmla="*/ 460 w 870"/>
                  <a:gd name="T75" fmla="*/ 2 h 872"/>
                  <a:gd name="T76" fmla="*/ 510 w 870"/>
                  <a:gd name="T77" fmla="*/ 8 h 872"/>
                  <a:gd name="T78" fmla="*/ 534 w 870"/>
                  <a:gd name="T79" fmla="*/ 12 h 872"/>
                  <a:gd name="T80" fmla="*/ 604 w 870"/>
                  <a:gd name="T81" fmla="*/ 36 h 872"/>
                  <a:gd name="T82" fmla="*/ 668 w 870"/>
                  <a:gd name="T83" fmla="*/ 68 h 872"/>
                  <a:gd name="T84" fmla="*/ 726 w 870"/>
                  <a:gd name="T85" fmla="*/ 112 h 872"/>
                  <a:gd name="T86" fmla="*/ 776 w 870"/>
                  <a:gd name="T87" fmla="*/ 166 h 872"/>
                  <a:gd name="T88" fmla="*/ 790 w 870"/>
                  <a:gd name="T89" fmla="*/ 184 h 872"/>
                  <a:gd name="T90" fmla="*/ 816 w 870"/>
                  <a:gd name="T91" fmla="*/ 224 h 872"/>
                  <a:gd name="T92" fmla="*/ 838 w 870"/>
                  <a:gd name="T93" fmla="*/ 268 h 872"/>
                  <a:gd name="T94" fmla="*/ 854 w 870"/>
                  <a:gd name="T95" fmla="*/ 314 h 872"/>
                  <a:gd name="T96" fmla="*/ 860 w 870"/>
                  <a:gd name="T97" fmla="*/ 340 h 872"/>
                  <a:gd name="T98" fmla="*/ 870 w 870"/>
                  <a:gd name="T99" fmla="*/ 424 h 872"/>
                  <a:gd name="T100" fmla="*/ 866 w 870"/>
                  <a:gd name="T101" fmla="*/ 508 h 872"/>
                  <a:gd name="T102" fmla="*/ 842 w 870"/>
                  <a:gd name="T103" fmla="*/ 590 h 872"/>
                  <a:gd name="T104" fmla="*/ 804 w 870"/>
                  <a:gd name="T105" fmla="*/ 668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0" h="872">
                    <a:moveTo>
                      <a:pt x="804" y="668"/>
                    </a:moveTo>
                    <a:lnTo>
                      <a:pt x="804" y="668"/>
                    </a:lnTo>
                    <a:lnTo>
                      <a:pt x="790" y="688"/>
                    </a:lnTo>
                    <a:lnTo>
                      <a:pt x="776" y="708"/>
                    </a:lnTo>
                    <a:lnTo>
                      <a:pt x="776" y="708"/>
                    </a:lnTo>
                    <a:lnTo>
                      <a:pt x="754" y="732"/>
                    </a:lnTo>
                    <a:lnTo>
                      <a:pt x="730" y="756"/>
                    </a:lnTo>
                    <a:lnTo>
                      <a:pt x="706" y="778"/>
                    </a:lnTo>
                    <a:lnTo>
                      <a:pt x="680" y="796"/>
                    </a:lnTo>
                    <a:lnTo>
                      <a:pt x="652" y="814"/>
                    </a:lnTo>
                    <a:lnTo>
                      <a:pt x="624" y="828"/>
                    </a:lnTo>
                    <a:lnTo>
                      <a:pt x="594" y="842"/>
                    </a:lnTo>
                    <a:lnTo>
                      <a:pt x="562" y="852"/>
                    </a:lnTo>
                    <a:lnTo>
                      <a:pt x="562" y="852"/>
                    </a:lnTo>
                    <a:lnTo>
                      <a:pt x="532" y="860"/>
                    </a:lnTo>
                    <a:lnTo>
                      <a:pt x="532" y="860"/>
                    </a:lnTo>
                    <a:lnTo>
                      <a:pt x="502" y="866"/>
                    </a:lnTo>
                    <a:lnTo>
                      <a:pt x="472" y="870"/>
                    </a:lnTo>
                    <a:lnTo>
                      <a:pt x="472" y="870"/>
                    </a:lnTo>
                    <a:lnTo>
                      <a:pt x="436" y="872"/>
                    </a:lnTo>
                    <a:lnTo>
                      <a:pt x="436" y="872"/>
                    </a:lnTo>
                    <a:lnTo>
                      <a:pt x="396" y="870"/>
                    </a:lnTo>
                    <a:lnTo>
                      <a:pt x="356" y="864"/>
                    </a:lnTo>
                    <a:lnTo>
                      <a:pt x="318" y="854"/>
                    </a:lnTo>
                    <a:lnTo>
                      <a:pt x="280" y="842"/>
                    </a:lnTo>
                    <a:lnTo>
                      <a:pt x="280" y="842"/>
                    </a:lnTo>
                    <a:lnTo>
                      <a:pt x="254" y="830"/>
                    </a:lnTo>
                    <a:lnTo>
                      <a:pt x="228" y="818"/>
                    </a:lnTo>
                    <a:lnTo>
                      <a:pt x="204" y="804"/>
                    </a:lnTo>
                    <a:lnTo>
                      <a:pt x="180" y="788"/>
                    </a:lnTo>
                    <a:lnTo>
                      <a:pt x="158" y="770"/>
                    </a:lnTo>
                    <a:lnTo>
                      <a:pt x="136" y="752"/>
                    </a:lnTo>
                    <a:lnTo>
                      <a:pt x="116" y="730"/>
                    </a:lnTo>
                    <a:lnTo>
                      <a:pt x="98" y="710"/>
                    </a:lnTo>
                    <a:lnTo>
                      <a:pt x="98" y="710"/>
                    </a:lnTo>
                    <a:lnTo>
                      <a:pt x="74" y="678"/>
                    </a:lnTo>
                    <a:lnTo>
                      <a:pt x="54" y="646"/>
                    </a:lnTo>
                    <a:lnTo>
                      <a:pt x="54" y="646"/>
                    </a:lnTo>
                    <a:lnTo>
                      <a:pt x="42" y="618"/>
                    </a:lnTo>
                    <a:lnTo>
                      <a:pt x="30" y="592"/>
                    </a:lnTo>
                    <a:lnTo>
                      <a:pt x="20" y="562"/>
                    </a:lnTo>
                    <a:lnTo>
                      <a:pt x="12" y="534"/>
                    </a:lnTo>
                    <a:lnTo>
                      <a:pt x="12" y="534"/>
                    </a:lnTo>
                    <a:lnTo>
                      <a:pt x="8" y="516"/>
                    </a:lnTo>
                    <a:lnTo>
                      <a:pt x="8" y="516"/>
                    </a:lnTo>
                    <a:lnTo>
                      <a:pt x="4" y="490"/>
                    </a:lnTo>
                    <a:lnTo>
                      <a:pt x="2" y="466"/>
                    </a:lnTo>
                    <a:lnTo>
                      <a:pt x="0" y="440"/>
                    </a:lnTo>
                    <a:lnTo>
                      <a:pt x="0" y="414"/>
                    </a:lnTo>
                    <a:lnTo>
                      <a:pt x="0" y="414"/>
                    </a:lnTo>
                    <a:lnTo>
                      <a:pt x="4" y="386"/>
                    </a:lnTo>
                    <a:lnTo>
                      <a:pt x="8" y="360"/>
                    </a:lnTo>
                    <a:lnTo>
                      <a:pt x="12" y="332"/>
                    </a:lnTo>
                    <a:lnTo>
                      <a:pt x="20" y="306"/>
                    </a:lnTo>
                    <a:lnTo>
                      <a:pt x="30" y="280"/>
                    </a:lnTo>
                    <a:lnTo>
                      <a:pt x="40" y="254"/>
                    </a:lnTo>
                    <a:lnTo>
                      <a:pt x="52" y="230"/>
                    </a:lnTo>
                    <a:lnTo>
                      <a:pt x="68" y="204"/>
                    </a:lnTo>
                    <a:lnTo>
                      <a:pt x="68" y="204"/>
                    </a:lnTo>
                    <a:lnTo>
                      <a:pt x="92" y="170"/>
                    </a:lnTo>
                    <a:lnTo>
                      <a:pt x="120" y="138"/>
                    </a:lnTo>
                    <a:lnTo>
                      <a:pt x="150" y="108"/>
                    </a:lnTo>
                    <a:lnTo>
                      <a:pt x="182" y="82"/>
                    </a:lnTo>
                    <a:lnTo>
                      <a:pt x="218" y="60"/>
                    </a:lnTo>
                    <a:lnTo>
                      <a:pt x="256" y="40"/>
                    </a:lnTo>
                    <a:lnTo>
                      <a:pt x="296" y="24"/>
                    </a:lnTo>
                    <a:lnTo>
                      <a:pt x="336" y="12"/>
                    </a:lnTo>
                    <a:lnTo>
                      <a:pt x="336" y="12"/>
                    </a:lnTo>
                    <a:lnTo>
                      <a:pt x="338" y="12"/>
                    </a:lnTo>
                    <a:lnTo>
                      <a:pt x="338" y="12"/>
                    </a:lnTo>
                    <a:lnTo>
                      <a:pt x="370" y="6"/>
                    </a:lnTo>
                    <a:lnTo>
                      <a:pt x="400" y="2"/>
                    </a:lnTo>
                    <a:lnTo>
                      <a:pt x="400" y="2"/>
                    </a:lnTo>
                    <a:lnTo>
                      <a:pt x="436" y="0"/>
                    </a:lnTo>
                    <a:lnTo>
                      <a:pt x="436" y="0"/>
                    </a:lnTo>
                    <a:lnTo>
                      <a:pt x="460" y="2"/>
                    </a:lnTo>
                    <a:lnTo>
                      <a:pt x="486" y="4"/>
                    </a:lnTo>
                    <a:lnTo>
                      <a:pt x="510" y="8"/>
                    </a:lnTo>
                    <a:lnTo>
                      <a:pt x="534" y="12"/>
                    </a:lnTo>
                    <a:lnTo>
                      <a:pt x="534" y="12"/>
                    </a:lnTo>
                    <a:lnTo>
                      <a:pt x="568" y="22"/>
                    </a:lnTo>
                    <a:lnTo>
                      <a:pt x="604" y="36"/>
                    </a:lnTo>
                    <a:lnTo>
                      <a:pt x="636" y="50"/>
                    </a:lnTo>
                    <a:lnTo>
                      <a:pt x="668" y="68"/>
                    </a:lnTo>
                    <a:lnTo>
                      <a:pt x="698" y="90"/>
                    </a:lnTo>
                    <a:lnTo>
                      <a:pt x="726" y="112"/>
                    </a:lnTo>
                    <a:lnTo>
                      <a:pt x="752" y="138"/>
                    </a:lnTo>
                    <a:lnTo>
                      <a:pt x="776" y="166"/>
                    </a:lnTo>
                    <a:lnTo>
                      <a:pt x="776" y="166"/>
                    </a:lnTo>
                    <a:lnTo>
                      <a:pt x="790" y="184"/>
                    </a:lnTo>
                    <a:lnTo>
                      <a:pt x="804" y="204"/>
                    </a:lnTo>
                    <a:lnTo>
                      <a:pt x="816" y="224"/>
                    </a:lnTo>
                    <a:lnTo>
                      <a:pt x="828" y="246"/>
                    </a:lnTo>
                    <a:lnTo>
                      <a:pt x="838" y="268"/>
                    </a:lnTo>
                    <a:lnTo>
                      <a:pt x="846" y="292"/>
                    </a:lnTo>
                    <a:lnTo>
                      <a:pt x="854" y="314"/>
                    </a:lnTo>
                    <a:lnTo>
                      <a:pt x="860" y="340"/>
                    </a:lnTo>
                    <a:lnTo>
                      <a:pt x="860" y="340"/>
                    </a:lnTo>
                    <a:lnTo>
                      <a:pt x="868" y="382"/>
                    </a:lnTo>
                    <a:lnTo>
                      <a:pt x="870" y="424"/>
                    </a:lnTo>
                    <a:lnTo>
                      <a:pt x="870" y="466"/>
                    </a:lnTo>
                    <a:lnTo>
                      <a:pt x="866" y="508"/>
                    </a:lnTo>
                    <a:lnTo>
                      <a:pt x="856" y="550"/>
                    </a:lnTo>
                    <a:lnTo>
                      <a:pt x="842" y="590"/>
                    </a:lnTo>
                    <a:lnTo>
                      <a:pt x="826" y="630"/>
                    </a:lnTo>
                    <a:lnTo>
                      <a:pt x="804" y="66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dirty="0">
                  <a:solidFill>
                    <a:srgbClr val="404040"/>
                  </a:solidFill>
                </a:endParaRPr>
              </a:p>
            </p:txBody>
          </p:sp>
        </p:grpSp>
        <p:pic>
          <p:nvPicPr>
            <p:cNvPr id="13" name="Picture 12"/>
            <p:cNvPicPr>
              <a:picLocks noChangeAspect="1"/>
            </p:cNvPicPr>
            <p:nvPr/>
          </p:nvPicPr>
          <p:blipFill>
            <a:blip r:embed="rId19"/>
            <a:stretch>
              <a:fillRect/>
            </a:stretch>
          </p:blipFill>
          <p:spPr>
            <a:xfrm>
              <a:off x="5981035" y="2057400"/>
              <a:ext cx="471871" cy="471871"/>
            </a:xfrm>
            <a:prstGeom prst="rect">
              <a:avLst/>
            </a:prstGeom>
          </p:spPr>
        </p:pic>
        <p:pic>
          <p:nvPicPr>
            <p:cNvPr id="18" name="Picture 17"/>
            <p:cNvPicPr>
              <a:picLocks noChangeAspect="1"/>
            </p:cNvPicPr>
            <p:nvPr/>
          </p:nvPicPr>
          <p:blipFill>
            <a:blip r:embed="rId20"/>
            <a:stretch>
              <a:fillRect/>
            </a:stretch>
          </p:blipFill>
          <p:spPr>
            <a:xfrm>
              <a:off x="5036683" y="3600306"/>
              <a:ext cx="477358" cy="471871"/>
            </a:xfrm>
            <a:prstGeom prst="rect">
              <a:avLst/>
            </a:prstGeom>
          </p:spPr>
        </p:pic>
        <p:pic>
          <p:nvPicPr>
            <p:cNvPr id="29" name="Picture 28"/>
            <p:cNvPicPr>
              <a:picLocks noChangeAspect="1"/>
            </p:cNvPicPr>
            <p:nvPr/>
          </p:nvPicPr>
          <p:blipFill>
            <a:blip r:embed="rId21"/>
            <a:stretch>
              <a:fillRect/>
            </a:stretch>
          </p:blipFill>
          <p:spPr>
            <a:xfrm>
              <a:off x="6150358" y="3505200"/>
              <a:ext cx="615749" cy="566977"/>
            </a:xfrm>
            <a:prstGeom prst="rect">
              <a:avLst/>
            </a:prstGeom>
          </p:spPr>
        </p:pic>
      </p:grpSp>
    </p:spTree>
    <p:extLst>
      <p:ext uri="{BB962C8B-B14F-4D97-AF65-F5344CB8AC3E}">
        <p14:creationId xmlns:p14="http://schemas.microsoft.com/office/powerpoint/2010/main" val="98115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6"/>
                                        </p:tgtEl>
                                        <p:attrNameLst>
                                          <p:attrName>style.visibility</p:attrName>
                                        </p:attrNameLst>
                                      </p:cBhvr>
                                      <p:to>
                                        <p:strVal val="visible"/>
                                      </p:to>
                                    </p:set>
                                    <p:animEffect transition="in" filter="fade">
                                      <p:cBhvr>
                                        <p:cTn id="7" dur="1000"/>
                                        <p:tgtEl>
                                          <p:spTgt spid="5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1000"/>
                                        <p:tgtEl>
                                          <p:spTgt spid="71"/>
                                        </p:tgtEl>
                                      </p:cBhvr>
                                    </p:animEffect>
                                  </p:childTnLst>
                                </p:cTn>
                              </p:par>
                            </p:childTnLst>
                          </p:cTn>
                        </p:par>
                        <p:par>
                          <p:cTn id="15" fill="hold">
                            <p:stCondLst>
                              <p:cond delay="2000"/>
                            </p:stCondLst>
                            <p:childTnLst>
                              <p:par>
                                <p:cTn id="16" presetID="22" presetClass="entr" presetSubtype="8" fill="hold" nodeType="afterEffect">
                                  <p:stCondLst>
                                    <p:cond delay="0"/>
                                  </p:stCondLst>
                                  <p:childTnLst>
                                    <p:set>
                                      <p:cBhvr>
                                        <p:cTn id="17" dur="1" fill="hold">
                                          <p:stCondLst>
                                            <p:cond delay="0"/>
                                          </p:stCondLst>
                                        </p:cTn>
                                        <p:tgtEl>
                                          <p:spTgt spid="517"/>
                                        </p:tgtEl>
                                        <p:attrNameLst>
                                          <p:attrName>style.visibility</p:attrName>
                                        </p:attrNameLst>
                                      </p:cBhvr>
                                      <p:to>
                                        <p:strVal val="visible"/>
                                      </p:to>
                                    </p:set>
                                    <p:animEffect transition="in" filter="wipe(left)">
                                      <p:cBhvr>
                                        <p:cTn id="18" dur="1000"/>
                                        <p:tgtEl>
                                          <p:spTgt spid="517"/>
                                        </p:tgtEl>
                                      </p:cBhvr>
                                    </p:animEffect>
                                  </p:childTnLst>
                                </p:cTn>
                              </p:par>
                            </p:childTnLst>
                          </p:cTn>
                        </p:par>
                        <p:par>
                          <p:cTn id="19" fill="hold">
                            <p:stCondLst>
                              <p:cond delay="3000"/>
                            </p:stCondLst>
                            <p:childTnLst>
                              <p:par>
                                <p:cTn id="20" presetID="22" presetClass="entr" presetSubtype="8" fill="hold" nodeType="afterEffect">
                                  <p:stCondLst>
                                    <p:cond delay="0"/>
                                  </p:stCondLst>
                                  <p:childTnLst>
                                    <p:set>
                                      <p:cBhvr>
                                        <p:cTn id="21" dur="1" fill="hold">
                                          <p:stCondLst>
                                            <p:cond delay="0"/>
                                          </p:stCondLst>
                                        </p:cTn>
                                        <p:tgtEl>
                                          <p:spTgt spid="518"/>
                                        </p:tgtEl>
                                        <p:attrNameLst>
                                          <p:attrName>style.visibility</p:attrName>
                                        </p:attrNameLst>
                                      </p:cBhvr>
                                      <p:to>
                                        <p:strVal val="visible"/>
                                      </p:to>
                                    </p:set>
                                    <p:animEffect transition="in" filter="wipe(left)">
                                      <p:cBhvr>
                                        <p:cTn id="22" dur="1000"/>
                                        <p:tgtEl>
                                          <p:spTgt spid="518"/>
                                        </p:tgtEl>
                                      </p:cBhvr>
                                    </p:animEffect>
                                  </p:childTnLst>
                                </p:cTn>
                              </p:par>
                            </p:childTnLst>
                          </p:cTn>
                        </p:par>
                        <p:par>
                          <p:cTn id="23" fill="hold">
                            <p:stCondLst>
                              <p:cond delay="4000"/>
                            </p:stCondLst>
                            <p:childTnLst>
                              <p:par>
                                <p:cTn id="24" presetID="22" presetClass="entr" presetSubtype="8" fill="hold" nodeType="afterEffect">
                                  <p:stCondLst>
                                    <p:cond delay="0"/>
                                  </p:stCondLst>
                                  <p:childTnLst>
                                    <p:set>
                                      <p:cBhvr>
                                        <p:cTn id="25" dur="1" fill="hold">
                                          <p:stCondLst>
                                            <p:cond delay="0"/>
                                          </p:stCondLst>
                                        </p:cTn>
                                        <p:tgtEl>
                                          <p:spTgt spid="519"/>
                                        </p:tgtEl>
                                        <p:attrNameLst>
                                          <p:attrName>style.visibility</p:attrName>
                                        </p:attrNameLst>
                                      </p:cBhvr>
                                      <p:to>
                                        <p:strVal val="visible"/>
                                      </p:to>
                                    </p:set>
                                    <p:animEffect transition="in" filter="wipe(left)">
                                      <p:cBhvr>
                                        <p:cTn id="26" dur="1000"/>
                                        <p:tgtEl>
                                          <p:spTgt spid="519"/>
                                        </p:tgtEl>
                                      </p:cBhvr>
                                    </p:animEffect>
                                  </p:childTnLst>
                                </p:cTn>
                              </p:par>
                            </p:childTnLst>
                          </p:cTn>
                        </p:par>
                        <p:par>
                          <p:cTn id="27" fill="hold">
                            <p:stCondLst>
                              <p:cond delay="50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1000"/>
                                        <p:tgtEl>
                                          <p:spTgt spid="5"/>
                                        </p:tgtEl>
                                      </p:cBhvr>
                                    </p:animEffect>
                                  </p:childTnLst>
                                </p:cTn>
                              </p:par>
                            </p:childTnLst>
                          </p:cTn>
                        </p:par>
                        <p:par>
                          <p:cTn id="31" fill="hold">
                            <p:stCondLst>
                              <p:cond delay="6000"/>
                            </p:stCondLst>
                            <p:childTnLst>
                              <p:par>
                                <p:cTn id="32" presetID="22" presetClass="entr" presetSubtype="1" fill="hold" nodeType="afterEffect">
                                  <p:stCondLst>
                                    <p:cond delay="0"/>
                                  </p:stCondLst>
                                  <p:childTnLst>
                                    <p:set>
                                      <p:cBhvr>
                                        <p:cTn id="33" dur="1" fill="hold">
                                          <p:stCondLst>
                                            <p:cond delay="0"/>
                                          </p:stCondLst>
                                        </p:cTn>
                                        <p:tgtEl>
                                          <p:spTgt spid="520"/>
                                        </p:tgtEl>
                                        <p:attrNameLst>
                                          <p:attrName>style.visibility</p:attrName>
                                        </p:attrNameLst>
                                      </p:cBhvr>
                                      <p:to>
                                        <p:strVal val="visible"/>
                                      </p:to>
                                    </p:set>
                                    <p:animEffect transition="in" filter="wipe(up)">
                                      <p:cBhvr>
                                        <p:cTn id="34" dur="1000"/>
                                        <p:tgtEl>
                                          <p:spTgt spid="520"/>
                                        </p:tgtEl>
                                      </p:cBhvr>
                                    </p:animEffect>
                                  </p:childTnLst>
                                </p:cTn>
                              </p:par>
                            </p:childTnLst>
                          </p:cTn>
                        </p:par>
                        <p:par>
                          <p:cTn id="35" fill="hold">
                            <p:stCondLst>
                              <p:cond delay="7000"/>
                            </p:stCondLst>
                            <p:childTnLst>
                              <p:par>
                                <p:cTn id="36" presetID="22" presetClass="entr" presetSubtype="8" fill="hold" nodeType="afterEffect">
                                  <p:stCondLst>
                                    <p:cond delay="0"/>
                                  </p:stCondLst>
                                  <p:childTnLst>
                                    <p:set>
                                      <p:cBhvr>
                                        <p:cTn id="37" dur="1" fill="hold">
                                          <p:stCondLst>
                                            <p:cond delay="0"/>
                                          </p:stCondLst>
                                        </p:cTn>
                                        <p:tgtEl>
                                          <p:spTgt spid="513"/>
                                        </p:tgtEl>
                                        <p:attrNameLst>
                                          <p:attrName>style.visibility</p:attrName>
                                        </p:attrNameLst>
                                      </p:cBhvr>
                                      <p:to>
                                        <p:strVal val="visible"/>
                                      </p:to>
                                    </p:set>
                                    <p:animEffect transition="in" filter="wipe(left)">
                                      <p:cBhvr>
                                        <p:cTn id="38" dur="1000"/>
                                        <p:tgtEl>
                                          <p:spTgt spid="513"/>
                                        </p:tgtEl>
                                      </p:cBhvr>
                                    </p:animEffect>
                                  </p:childTnLst>
                                </p:cTn>
                              </p:par>
                            </p:childTnLst>
                          </p:cTn>
                        </p:par>
                        <p:par>
                          <p:cTn id="39" fill="hold">
                            <p:stCondLst>
                              <p:cond delay="8000"/>
                            </p:stCondLst>
                            <p:childTnLst>
                              <p:par>
                                <p:cTn id="40" presetID="22" presetClass="entr" presetSubtype="8" fill="hold" nodeType="afterEffect">
                                  <p:stCondLst>
                                    <p:cond delay="0"/>
                                  </p:stCondLst>
                                  <p:childTnLst>
                                    <p:set>
                                      <p:cBhvr>
                                        <p:cTn id="41" dur="1" fill="hold">
                                          <p:stCondLst>
                                            <p:cond delay="0"/>
                                          </p:stCondLst>
                                        </p:cTn>
                                        <p:tgtEl>
                                          <p:spTgt spid="521"/>
                                        </p:tgtEl>
                                        <p:attrNameLst>
                                          <p:attrName>style.visibility</p:attrName>
                                        </p:attrNameLst>
                                      </p:cBhvr>
                                      <p:to>
                                        <p:strVal val="visible"/>
                                      </p:to>
                                    </p:set>
                                    <p:animEffect transition="in" filter="wipe(left)">
                                      <p:cBhvr>
                                        <p:cTn id="42" dur="10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598" y="812983"/>
            <a:ext cx="11642750" cy="557784"/>
          </a:xfrm>
        </p:spPr>
        <p:txBody>
          <a:bodyPr>
            <a:noAutofit/>
          </a:bodyPr>
          <a:lstStyle/>
          <a:p>
            <a:r>
              <a:rPr lang="en-US" dirty="0">
                <a:latin typeface="+mn-lt"/>
                <a:ea typeface="Symantec Sans" charset="0"/>
                <a:cs typeface="Symantec Sans" charset="0"/>
              </a:rPr>
              <a:t>Symantec Cloud Email Security Has Comprehensive Protection Against BEC Attacks</a:t>
            </a:r>
          </a:p>
        </p:txBody>
      </p:sp>
      <p:grpSp>
        <p:nvGrpSpPr>
          <p:cNvPr id="4" name="Group 3"/>
          <p:cNvGrpSpPr/>
          <p:nvPr/>
        </p:nvGrpSpPr>
        <p:grpSpPr>
          <a:xfrm>
            <a:off x="1188429" y="1987400"/>
            <a:ext cx="1339084" cy="1458260"/>
            <a:chOff x="279192" y="1876224"/>
            <a:chExt cx="2121408" cy="1458260"/>
          </a:xfrm>
        </p:grpSpPr>
        <p:sp>
          <p:nvSpPr>
            <p:cNvPr id="9" name="Rectangle 8"/>
            <p:cNvSpPr/>
            <p:nvPr/>
          </p:nvSpPr>
          <p:spPr bwMode="gray">
            <a:xfrm>
              <a:off x="279192" y="1876224"/>
              <a:ext cx="2121408" cy="972866"/>
            </a:xfrm>
            <a:prstGeom prst="rect">
              <a:avLst/>
            </a:prstGeom>
            <a:solidFill>
              <a:schemeClr val="bg1"/>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 name="Rectangle 9"/>
            <p:cNvSpPr/>
            <p:nvPr/>
          </p:nvSpPr>
          <p:spPr bwMode="gray">
            <a:xfrm>
              <a:off x="279192" y="2840708"/>
              <a:ext cx="2121408" cy="493776"/>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solidFill>
                    <a:schemeClr val="bg1"/>
                  </a:solidFill>
                  <a:ea typeface="Symantec Sans" charset="0"/>
                  <a:cs typeface="Symantec Sans" charset="0"/>
                </a:rPr>
                <a:t>Impersonation</a:t>
              </a:r>
            </a:p>
          </p:txBody>
        </p:sp>
      </p:grpSp>
      <p:pic>
        <p:nvPicPr>
          <p:cNvPr id="11" name="Picture 10"/>
          <p:cNvPicPr>
            <a:picLocks noChangeAspect="1"/>
          </p:cNvPicPr>
          <p:nvPr/>
        </p:nvPicPr>
        <p:blipFill>
          <a:blip r:embed="rId3" cstate="print">
            <a:duotone>
              <a:prstClr val="black"/>
              <a:srgbClr val="292B2B">
                <a:tint val="45000"/>
                <a:satMod val="400000"/>
              </a:srgbClr>
            </a:duotone>
            <a:extLst>
              <a:ext uri="{28A0092B-C50C-407E-A947-70E740481C1C}">
                <a14:useLocalDpi xmlns:a14="http://schemas.microsoft.com/office/drawing/2010/main" val="0"/>
              </a:ext>
            </a:extLst>
          </a:blip>
          <a:stretch>
            <a:fillRect/>
          </a:stretch>
        </p:blipFill>
        <p:spPr>
          <a:xfrm>
            <a:off x="1494229" y="2077758"/>
            <a:ext cx="727485" cy="792150"/>
          </a:xfrm>
          <a:prstGeom prst="rect">
            <a:avLst/>
          </a:prstGeom>
        </p:spPr>
      </p:pic>
      <p:grpSp>
        <p:nvGrpSpPr>
          <p:cNvPr id="73" name="Group 72"/>
          <p:cNvGrpSpPr/>
          <p:nvPr/>
        </p:nvGrpSpPr>
        <p:grpSpPr>
          <a:xfrm>
            <a:off x="8614983" y="1987400"/>
            <a:ext cx="2548725" cy="1458260"/>
            <a:chOff x="8614983" y="2833220"/>
            <a:chExt cx="2548725" cy="1458260"/>
          </a:xfrm>
        </p:grpSpPr>
        <p:grpSp>
          <p:nvGrpSpPr>
            <p:cNvPr id="41" name="Group 40"/>
            <p:cNvGrpSpPr/>
            <p:nvPr/>
          </p:nvGrpSpPr>
          <p:grpSpPr>
            <a:xfrm>
              <a:off x="9956414" y="2833220"/>
              <a:ext cx="1207294" cy="1458260"/>
              <a:chOff x="4179714" y="2699870"/>
              <a:chExt cx="1207294" cy="1458260"/>
            </a:xfrm>
          </p:grpSpPr>
          <p:grpSp>
            <p:nvGrpSpPr>
              <p:cNvPr id="13" name="Group 12"/>
              <p:cNvGrpSpPr/>
              <p:nvPr/>
            </p:nvGrpSpPr>
            <p:grpSpPr>
              <a:xfrm>
                <a:off x="4179714" y="2699870"/>
                <a:ext cx="1207294" cy="1458260"/>
                <a:chOff x="279192" y="1876224"/>
                <a:chExt cx="2121408" cy="1458260"/>
              </a:xfrm>
            </p:grpSpPr>
            <p:sp>
              <p:nvSpPr>
                <p:cNvPr id="14" name="Rectangle 13"/>
                <p:cNvSpPr/>
                <p:nvPr/>
              </p:nvSpPr>
              <p:spPr bwMode="gray">
                <a:xfrm>
                  <a:off x="279192" y="1876224"/>
                  <a:ext cx="2121408" cy="972866"/>
                </a:xfrm>
                <a:prstGeom prst="rect">
                  <a:avLst/>
                </a:prstGeom>
                <a:solidFill>
                  <a:schemeClr val="bg1"/>
                </a:solidFill>
                <a:ln w="381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5" name="Rectangle 14"/>
                <p:cNvSpPr/>
                <p:nvPr/>
              </p:nvSpPr>
              <p:spPr bwMode="gray">
                <a:xfrm>
                  <a:off x="279192" y="2840708"/>
                  <a:ext cx="2121408" cy="493776"/>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solidFill>
                        <a:schemeClr val="bg1"/>
                      </a:solidFill>
                      <a:ea typeface="Symantec Sans" charset="0"/>
                      <a:cs typeface="Symantec Sans" charset="0"/>
                    </a:rPr>
                    <a:t>Stop BEC Email</a:t>
                  </a:r>
                </a:p>
              </p:txBody>
            </p:sp>
          </p:grpSp>
          <p:grpSp>
            <p:nvGrpSpPr>
              <p:cNvPr id="37" name="Group 36"/>
              <p:cNvGrpSpPr>
                <a:grpSpLocks noChangeAspect="1"/>
              </p:cNvGrpSpPr>
              <p:nvPr/>
            </p:nvGrpSpPr>
            <p:grpSpPr>
              <a:xfrm>
                <a:off x="4399406" y="2910739"/>
                <a:ext cx="767910" cy="565916"/>
                <a:chOff x="1421185" y="3934815"/>
                <a:chExt cx="496312" cy="365760"/>
              </a:xfrm>
            </p:grpSpPr>
            <p:sp>
              <p:nvSpPr>
                <p:cNvPr id="35" name="Rectangle 287"/>
                <p:cNvSpPr>
                  <a:spLocks noChangeAspect="1" noChangeArrowheads="1"/>
                </p:cNvSpPr>
                <p:nvPr/>
              </p:nvSpPr>
              <p:spPr bwMode="auto">
                <a:xfrm>
                  <a:off x="1421185" y="3934815"/>
                  <a:ext cx="496312" cy="365760"/>
                </a:xfrm>
                <a:prstGeom prst="roundRect">
                  <a:avLst>
                    <a:gd name="adj" fmla="val 5691"/>
                  </a:avLst>
                </a:prstGeom>
                <a:solidFill>
                  <a:srgbClr val="FFFFFF"/>
                </a:solidFill>
                <a:ln w="38100" cmpd="sng">
                  <a:solidFill>
                    <a:srgbClr val="828282"/>
                  </a:solidFill>
                  <a:miter lim="800000"/>
                  <a:headEnd/>
                  <a:tailEnd/>
                </a:ln>
              </p:spPr>
              <p:txBody>
                <a:bodyPr vert="horz" wrap="square" lIns="91440" tIns="45720" rIns="91440" bIns="45720" numCol="1" anchor="t" anchorCtr="0" compatLnSpc="1">
                  <a:prstTxWarp prst="textNoShape">
                    <a:avLst/>
                  </a:prstTxWarp>
                </a:bodyPr>
                <a:lstStyle/>
                <a:p>
                  <a:endParaRPr lang="en-US">
                    <a:cs typeface="Calibri"/>
                  </a:endParaRPr>
                </a:p>
              </p:txBody>
            </p:sp>
            <p:sp>
              <p:nvSpPr>
                <p:cNvPr id="36" name="Freeform 288"/>
                <p:cNvSpPr>
                  <a:spLocks noChangeAspect="1"/>
                </p:cNvSpPr>
                <p:nvPr/>
              </p:nvSpPr>
              <p:spPr bwMode="auto">
                <a:xfrm>
                  <a:off x="1440715" y="4001552"/>
                  <a:ext cx="445116" cy="176722"/>
                </a:xfrm>
                <a:custGeom>
                  <a:avLst/>
                  <a:gdLst>
                    <a:gd name="T0" fmla="*/ 510 w 806"/>
                    <a:gd name="T1" fmla="*/ 258 h 320"/>
                    <a:gd name="T2" fmla="*/ 0 w 806"/>
                    <a:gd name="T3" fmla="*/ 0 h 320"/>
                    <a:gd name="T4" fmla="*/ 502 w 806"/>
                    <a:gd name="T5" fmla="*/ 320 h 320"/>
                    <a:gd name="T6" fmla="*/ 806 w 806"/>
                    <a:gd name="T7" fmla="*/ 96 h 320"/>
                    <a:gd name="T8" fmla="*/ 806 w 806"/>
                    <a:gd name="T9" fmla="*/ 78 h 320"/>
                    <a:gd name="T10" fmla="*/ 510 w 806"/>
                    <a:gd name="T11" fmla="*/ 258 h 320"/>
                  </a:gdLst>
                  <a:ahLst/>
                  <a:cxnLst>
                    <a:cxn ang="0">
                      <a:pos x="T0" y="T1"/>
                    </a:cxn>
                    <a:cxn ang="0">
                      <a:pos x="T2" y="T3"/>
                    </a:cxn>
                    <a:cxn ang="0">
                      <a:pos x="T4" y="T5"/>
                    </a:cxn>
                    <a:cxn ang="0">
                      <a:pos x="T6" y="T7"/>
                    </a:cxn>
                    <a:cxn ang="0">
                      <a:pos x="T8" y="T9"/>
                    </a:cxn>
                    <a:cxn ang="0">
                      <a:pos x="T10" y="T11"/>
                    </a:cxn>
                  </a:cxnLst>
                  <a:rect l="0" t="0" r="r" b="b"/>
                  <a:pathLst>
                    <a:path w="806" h="320">
                      <a:moveTo>
                        <a:pt x="510" y="258"/>
                      </a:moveTo>
                      <a:lnTo>
                        <a:pt x="0" y="0"/>
                      </a:lnTo>
                      <a:lnTo>
                        <a:pt x="502" y="320"/>
                      </a:lnTo>
                      <a:lnTo>
                        <a:pt x="806" y="96"/>
                      </a:lnTo>
                      <a:lnTo>
                        <a:pt x="806" y="78"/>
                      </a:lnTo>
                      <a:lnTo>
                        <a:pt x="510" y="258"/>
                      </a:lnTo>
                      <a:close/>
                    </a:path>
                  </a:pathLst>
                </a:custGeom>
                <a:solidFill>
                  <a:srgbClr val="8282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Calibri"/>
                  </a:endParaRPr>
                </a:p>
              </p:txBody>
            </p:sp>
          </p:grpSp>
          <p:sp>
            <p:nvSpPr>
              <p:cNvPr id="40" name="&quot;No&quot; Symbol 39"/>
              <p:cNvSpPr>
                <a:spLocks noChangeAspect="1"/>
              </p:cNvSpPr>
              <p:nvPr/>
            </p:nvSpPr>
            <p:spPr>
              <a:xfrm>
                <a:off x="4508142" y="2911983"/>
                <a:ext cx="550438" cy="548640"/>
              </a:xfrm>
              <a:prstGeom prst="noSmoking">
                <a:avLst>
                  <a:gd name="adj" fmla="val 13627"/>
                </a:avLst>
              </a:prstGeom>
              <a:solidFill>
                <a:schemeClr val="accent5"/>
              </a:solidFill>
              <a:ln w="9525">
                <a:noFill/>
                <a:miter lim="800000"/>
                <a:headEnd/>
                <a:tailEnd/>
              </a:ln>
            </p:spPr>
            <p:txBody>
              <a:bodyPr wrap="square" rtlCol="0" anchor="ctr"/>
              <a:lstStyle/>
              <a:p>
                <a:pPr algn="ctr"/>
                <a:endParaRPr lang="en-US" kern="0" dirty="0">
                  <a:solidFill>
                    <a:schemeClr val="bg1"/>
                  </a:solidFill>
                </a:endParaRPr>
              </a:p>
            </p:txBody>
          </p:sp>
        </p:grpSp>
        <p:sp>
          <p:nvSpPr>
            <p:cNvPr id="66" name="Right Arrow 65"/>
            <p:cNvSpPr/>
            <p:nvPr/>
          </p:nvSpPr>
          <p:spPr bwMode="gray">
            <a:xfrm>
              <a:off x="8614983" y="3815648"/>
              <a:ext cx="1255257" cy="448056"/>
            </a:xfrm>
            <a:prstGeom prst="rightArrow">
              <a:avLst/>
            </a:prstGeom>
            <a:solidFill>
              <a:srgbClr val="F7BA3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b="1">
                <a:solidFill>
                  <a:schemeClr val="bg1"/>
                </a:solidFill>
                <a:ea typeface="Symantec Sans" charset="0"/>
                <a:cs typeface="Symantec Sans" charset="0"/>
              </a:endParaRPr>
            </a:p>
          </p:txBody>
        </p:sp>
      </p:grpSp>
      <p:grpSp>
        <p:nvGrpSpPr>
          <p:cNvPr id="70" name="Group 69"/>
          <p:cNvGrpSpPr/>
          <p:nvPr/>
        </p:nvGrpSpPr>
        <p:grpSpPr>
          <a:xfrm>
            <a:off x="2616034" y="1987400"/>
            <a:ext cx="2425547" cy="2852347"/>
            <a:chOff x="2616034" y="2833220"/>
            <a:chExt cx="2425547" cy="2852347"/>
          </a:xfrm>
        </p:grpSpPr>
        <p:cxnSp>
          <p:nvCxnSpPr>
            <p:cNvPr id="43" name="Straight Connector 42"/>
            <p:cNvCxnSpPr/>
            <p:nvPr/>
          </p:nvCxnSpPr>
          <p:spPr>
            <a:xfrm flipH="1">
              <a:off x="3957466" y="2833220"/>
              <a:ext cx="1864" cy="1463176"/>
            </a:xfrm>
            <a:prstGeom prst="line">
              <a:avLst/>
            </a:prstGeom>
            <a:ln w="57150">
              <a:solidFill>
                <a:srgbClr val="C00000"/>
              </a:solidFill>
              <a:miter lim="800000"/>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gray">
            <a:xfrm>
              <a:off x="3030484" y="4505657"/>
              <a:ext cx="1853963" cy="609600"/>
            </a:xfrm>
            <a:prstGeom prst="rect">
              <a:avLst/>
            </a:prstGeom>
            <a:solidFill>
              <a:srgbClr val="243C60"/>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ea typeface="Symantec Sans" charset="0"/>
                  <a:cs typeface="Symantec Sans" charset="0"/>
                </a:rPr>
                <a:t>Sender Authentication</a:t>
              </a:r>
            </a:p>
          </p:txBody>
        </p:sp>
        <p:sp>
          <p:nvSpPr>
            <p:cNvPr id="61" name="Right Arrow 60"/>
            <p:cNvSpPr/>
            <p:nvPr/>
          </p:nvSpPr>
          <p:spPr bwMode="gray">
            <a:xfrm>
              <a:off x="2616034" y="3820564"/>
              <a:ext cx="1255257" cy="448056"/>
            </a:xfrm>
            <a:prstGeom prst="rightArrow">
              <a:avLst/>
            </a:prstGeom>
            <a:solidFill>
              <a:srgbClr val="F7BA3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b="1">
                <a:solidFill>
                  <a:schemeClr val="bg1"/>
                </a:solidFill>
                <a:ea typeface="Symantec Sans" charset="0"/>
                <a:cs typeface="Symantec Sans" charset="0"/>
              </a:endParaRPr>
            </a:p>
          </p:txBody>
        </p:sp>
        <p:sp>
          <p:nvSpPr>
            <p:cNvPr id="67" name="Rectangle 66"/>
            <p:cNvSpPr/>
            <p:nvPr/>
          </p:nvSpPr>
          <p:spPr>
            <a:xfrm>
              <a:off x="3049427" y="5223902"/>
              <a:ext cx="1992154" cy="461665"/>
            </a:xfrm>
            <a:prstGeom prst="rect">
              <a:avLst/>
            </a:prstGeom>
          </p:spPr>
          <p:txBody>
            <a:bodyPr wrap="square">
              <a:spAutoFit/>
            </a:bodyPr>
            <a:lstStyle/>
            <a:p>
              <a:pPr marL="166688" indent="-166688">
                <a:spcBef>
                  <a:spcPts val="300"/>
                </a:spcBef>
                <a:buFont typeface="Arial" panose="020B0604020202020204" pitchFamily="34" charset="0"/>
                <a:buChar char="•"/>
              </a:pPr>
              <a:r>
                <a:rPr lang="en-US" sz="1200" b="1" kern="0" dirty="0">
                  <a:solidFill>
                    <a:schemeClr val="bg1"/>
                  </a:solidFill>
                  <a:ea typeface="Symantec Sans" charset="0"/>
                  <a:cs typeface="Symantec Sans" charset="0"/>
                </a:rPr>
                <a:t>Validation of SPF, DKIM and DMARC</a:t>
              </a:r>
            </a:p>
          </p:txBody>
        </p:sp>
      </p:grpSp>
      <p:grpSp>
        <p:nvGrpSpPr>
          <p:cNvPr id="71" name="Group 70"/>
          <p:cNvGrpSpPr/>
          <p:nvPr/>
        </p:nvGrpSpPr>
        <p:grpSpPr>
          <a:xfrm>
            <a:off x="4045504" y="1987400"/>
            <a:ext cx="3247184" cy="3256978"/>
            <a:chOff x="4045504" y="2833220"/>
            <a:chExt cx="3247184" cy="3256978"/>
          </a:xfrm>
        </p:grpSpPr>
        <p:sp>
          <p:nvSpPr>
            <p:cNvPr id="49" name="Rectangle 48"/>
            <p:cNvSpPr/>
            <p:nvPr/>
          </p:nvSpPr>
          <p:spPr bwMode="gray">
            <a:xfrm>
              <a:off x="5314050" y="4505657"/>
              <a:ext cx="1853963" cy="609600"/>
            </a:xfrm>
            <a:prstGeom prst="rect">
              <a:avLst/>
            </a:prstGeom>
            <a:solidFill>
              <a:srgbClr val="243C60"/>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ea typeface="Symantec Sans" charset="0"/>
                  <a:cs typeface="Symantec Sans" charset="0"/>
                </a:rPr>
                <a:t>Business Email Scam Analyzer</a:t>
              </a:r>
            </a:p>
          </p:txBody>
        </p:sp>
        <p:cxnSp>
          <p:nvCxnSpPr>
            <p:cNvPr id="62" name="Straight Connector 61"/>
            <p:cNvCxnSpPr/>
            <p:nvPr/>
          </p:nvCxnSpPr>
          <p:spPr>
            <a:xfrm flipH="1">
              <a:off x="6241032" y="2833220"/>
              <a:ext cx="1864" cy="1463176"/>
            </a:xfrm>
            <a:prstGeom prst="line">
              <a:avLst/>
            </a:prstGeom>
            <a:ln w="57150">
              <a:solidFill>
                <a:srgbClr val="C00000"/>
              </a:solidFill>
              <a:miter lim="800000"/>
            </a:ln>
          </p:spPr>
          <p:style>
            <a:lnRef idx="1">
              <a:schemeClr val="accent1"/>
            </a:lnRef>
            <a:fillRef idx="0">
              <a:schemeClr val="accent1"/>
            </a:fillRef>
            <a:effectRef idx="0">
              <a:schemeClr val="accent1"/>
            </a:effectRef>
            <a:fontRef idx="minor">
              <a:schemeClr val="tx1"/>
            </a:fontRef>
          </p:style>
        </p:cxnSp>
        <p:sp>
          <p:nvSpPr>
            <p:cNvPr id="63" name="Right Arrow 62"/>
            <p:cNvSpPr/>
            <p:nvPr/>
          </p:nvSpPr>
          <p:spPr bwMode="gray">
            <a:xfrm>
              <a:off x="4045504" y="3820564"/>
              <a:ext cx="2109354" cy="448056"/>
            </a:xfrm>
            <a:prstGeom prst="rightArrow">
              <a:avLst/>
            </a:prstGeom>
            <a:solidFill>
              <a:srgbClr val="F7BA3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b="1">
                <a:solidFill>
                  <a:schemeClr val="bg1"/>
                </a:solidFill>
                <a:ea typeface="Symantec Sans" charset="0"/>
                <a:cs typeface="Symantec Sans" charset="0"/>
              </a:endParaRPr>
            </a:p>
          </p:txBody>
        </p:sp>
        <p:sp>
          <p:nvSpPr>
            <p:cNvPr id="68" name="Rectangle 67"/>
            <p:cNvSpPr/>
            <p:nvPr/>
          </p:nvSpPr>
          <p:spPr>
            <a:xfrm>
              <a:off x="5300534" y="5182257"/>
              <a:ext cx="1992154" cy="907941"/>
            </a:xfrm>
            <a:prstGeom prst="rect">
              <a:avLst/>
            </a:prstGeom>
          </p:spPr>
          <p:txBody>
            <a:bodyPr wrap="square">
              <a:spAutoFit/>
            </a:bodyPr>
            <a:lstStyle/>
            <a:p>
              <a:pPr marL="166688" indent="-166688">
                <a:spcBef>
                  <a:spcPts val="300"/>
                </a:spcBef>
                <a:buFont typeface="Arial" panose="020B0604020202020204" pitchFamily="34" charset="0"/>
                <a:buChar char="•"/>
              </a:pPr>
              <a:r>
                <a:rPr lang="en-US" sz="1200" b="1" kern="0" dirty="0">
                  <a:solidFill>
                    <a:schemeClr val="bg1"/>
                  </a:solidFill>
                  <a:ea typeface="Symantec Sans" charset="0"/>
                  <a:cs typeface="Symantec Sans" charset="0"/>
                </a:rPr>
                <a:t>Advanced Heuristics</a:t>
              </a:r>
            </a:p>
            <a:p>
              <a:pPr marL="166688" indent="-166688">
                <a:spcBef>
                  <a:spcPts val="300"/>
                </a:spcBef>
                <a:buFont typeface="Arial" panose="020B0604020202020204" pitchFamily="34" charset="0"/>
                <a:buChar char="•"/>
              </a:pPr>
              <a:r>
                <a:rPr lang="en-US" sz="1200" b="1" kern="0" dirty="0">
                  <a:solidFill>
                    <a:schemeClr val="bg1"/>
                  </a:solidFill>
                  <a:ea typeface="Symantec Sans" charset="0"/>
                  <a:cs typeface="Symantec Sans" charset="0"/>
                </a:rPr>
                <a:t>Typo Squatting</a:t>
              </a:r>
            </a:p>
            <a:p>
              <a:pPr marL="166688" indent="-166688">
                <a:spcBef>
                  <a:spcPts val="300"/>
                </a:spcBef>
                <a:buFont typeface="Arial" panose="020B0604020202020204" pitchFamily="34" charset="0"/>
                <a:buChar char="•"/>
              </a:pPr>
              <a:r>
                <a:rPr lang="en-US" sz="1200" b="1" kern="0" dirty="0">
                  <a:solidFill>
                    <a:schemeClr val="bg1"/>
                  </a:solidFill>
                  <a:ea typeface="Symantec Sans" charset="0"/>
                  <a:cs typeface="Symantec Sans" charset="0"/>
                </a:rPr>
                <a:t>Spoofed and Phishing Domain Intelligence</a:t>
              </a:r>
            </a:p>
          </p:txBody>
        </p:sp>
      </p:grpSp>
      <p:grpSp>
        <p:nvGrpSpPr>
          <p:cNvPr id="72" name="Group 71"/>
          <p:cNvGrpSpPr/>
          <p:nvPr/>
        </p:nvGrpSpPr>
        <p:grpSpPr>
          <a:xfrm>
            <a:off x="6331417" y="1982484"/>
            <a:ext cx="3258353" cy="2868804"/>
            <a:chOff x="6331417" y="2828304"/>
            <a:chExt cx="3258353" cy="2868804"/>
          </a:xfrm>
        </p:grpSpPr>
        <p:sp>
          <p:nvSpPr>
            <p:cNvPr id="50" name="Rectangle 49"/>
            <p:cNvSpPr/>
            <p:nvPr/>
          </p:nvSpPr>
          <p:spPr bwMode="gray">
            <a:xfrm>
              <a:off x="7597616" y="4505657"/>
              <a:ext cx="1853963" cy="609600"/>
            </a:xfrm>
            <a:prstGeom prst="rect">
              <a:avLst/>
            </a:prstGeom>
            <a:solidFill>
              <a:srgbClr val="243C60"/>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ea typeface="Symantec Sans" charset="0"/>
                  <a:cs typeface="Symantec Sans" charset="0"/>
                </a:rPr>
                <a:t>Impersonation Controls</a:t>
              </a:r>
            </a:p>
          </p:txBody>
        </p:sp>
        <p:cxnSp>
          <p:nvCxnSpPr>
            <p:cNvPr id="64" name="Straight Connector 63"/>
            <p:cNvCxnSpPr/>
            <p:nvPr/>
          </p:nvCxnSpPr>
          <p:spPr>
            <a:xfrm flipH="1">
              <a:off x="8526945" y="2828304"/>
              <a:ext cx="1864" cy="1463176"/>
            </a:xfrm>
            <a:prstGeom prst="line">
              <a:avLst/>
            </a:prstGeom>
            <a:ln w="57150">
              <a:solidFill>
                <a:srgbClr val="C00000"/>
              </a:solidFill>
              <a:miter lim="800000"/>
            </a:ln>
          </p:spPr>
          <p:style>
            <a:lnRef idx="1">
              <a:schemeClr val="accent1"/>
            </a:lnRef>
            <a:fillRef idx="0">
              <a:schemeClr val="accent1"/>
            </a:fillRef>
            <a:effectRef idx="0">
              <a:schemeClr val="accent1"/>
            </a:effectRef>
            <a:fontRef idx="minor">
              <a:schemeClr val="tx1"/>
            </a:fontRef>
          </p:style>
        </p:cxnSp>
        <p:sp>
          <p:nvSpPr>
            <p:cNvPr id="65" name="Right Arrow 64"/>
            <p:cNvSpPr/>
            <p:nvPr/>
          </p:nvSpPr>
          <p:spPr bwMode="gray">
            <a:xfrm>
              <a:off x="6331417" y="3815648"/>
              <a:ext cx="2109354" cy="448056"/>
            </a:xfrm>
            <a:prstGeom prst="rightArrow">
              <a:avLst/>
            </a:prstGeom>
            <a:solidFill>
              <a:srgbClr val="F7BA3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b="1">
                <a:solidFill>
                  <a:schemeClr val="bg1"/>
                </a:solidFill>
                <a:ea typeface="Symantec Sans" charset="0"/>
                <a:cs typeface="Symantec Sans" charset="0"/>
              </a:endParaRPr>
            </a:p>
          </p:txBody>
        </p:sp>
        <p:sp>
          <p:nvSpPr>
            <p:cNvPr id="69" name="Rectangle 68"/>
            <p:cNvSpPr/>
            <p:nvPr/>
          </p:nvSpPr>
          <p:spPr>
            <a:xfrm>
              <a:off x="7597616" y="5196971"/>
              <a:ext cx="1992154" cy="500137"/>
            </a:xfrm>
            <a:prstGeom prst="rect">
              <a:avLst/>
            </a:prstGeom>
          </p:spPr>
          <p:txBody>
            <a:bodyPr wrap="square">
              <a:spAutoFit/>
            </a:bodyPr>
            <a:lstStyle/>
            <a:p>
              <a:pPr marL="166688" indent="-166688">
                <a:spcBef>
                  <a:spcPts val="300"/>
                </a:spcBef>
                <a:buFont typeface="Arial" panose="020B0604020202020204" pitchFamily="34" charset="0"/>
                <a:buChar char="•"/>
              </a:pPr>
              <a:r>
                <a:rPr lang="en-US" sz="1200" b="1" kern="0" dirty="0">
                  <a:solidFill>
                    <a:schemeClr val="bg1"/>
                  </a:solidFill>
                  <a:ea typeface="Symantec Sans" charset="0"/>
                  <a:cs typeface="Symantec Sans" charset="0"/>
                </a:rPr>
                <a:t>User Impersonation</a:t>
              </a:r>
            </a:p>
            <a:p>
              <a:pPr marL="166688" indent="-166688">
                <a:spcBef>
                  <a:spcPts val="300"/>
                </a:spcBef>
                <a:buFont typeface="Arial" panose="020B0604020202020204" pitchFamily="34" charset="0"/>
                <a:buChar char="•"/>
              </a:pPr>
              <a:r>
                <a:rPr lang="en-US" sz="1200" b="1" kern="0" dirty="0">
                  <a:solidFill>
                    <a:schemeClr val="bg1"/>
                  </a:solidFill>
                  <a:ea typeface="Symantec Sans" charset="0"/>
                  <a:cs typeface="Symantec Sans" charset="0"/>
                </a:rPr>
                <a:t>Domain Impersonation</a:t>
              </a:r>
            </a:p>
          </p:txBody>
        </p:sp>
      </p:grpSp>
      <p:grpSp>
        <p:nvGrpSpPr>
          <p:cNvPr id="81" name="Group 80"/>
          <p:cNvGrpSpPr/>
          <p:nvPr/>
        </p:nvGrpSpPr>
        <p:grpSpPr>
          <a:xfrm>
            <a:off x="1424199" y="3531870"/>
            <a:ext cx="8189314" cy="1780359"/>
            <a:chOff x="1424199" y="3531870"/>
            <a:chExt cx="8189314" cy="1820990"/>
          </a:xfrm>
        </p:grpSpPr>
        <p:sp>
          <p:nvSpPr>
            <p:cNvPr id="74" name="Rounded Rectangle 73"/>
            <p:cNvSpPr/>
            <p:nvPr/>
          </p:nvSpPr>
          <p:spPr>
            <a:xfrm>
              <a:off x="2527512" y="3531870"/>
              <a:ext cx="7086001" cy="1820990"/>
            </a:xfrm>
            <a:prstGeom prst="roundRect">
              <a:avLst>
                <a:gd name="adj" fmla="val 9135"/>
              </a:avLst>
            </a:prstGeom>
            <a:noFill/>
            <a:ln w="38100">
              <a:solidFill>
                <a:srgbClr val="FFC000"/>
              </a:solidFill>
              <a:prstDash val="dash"/>
              <a:miter lim="800000"/>
              <a:headEnd/>
              <a:tailEnd/>
            </a:ln>
          </p:spPr>
          <p:txBody>
            <a:bodyPr wrap="square" rtlCol="0" anchor="ctr"/>
            <a:lstStyle/>
            <a:p>
              <a:pPr algn="ctr"/>
              <a:endParaRPr lang="en-US" kern="0" dirty="0">
                <a:solidFill>
                  <a:schemeClr val="bg1"/>
                </a:solidFill>
              </a:endParaRPr>
            </a:p>
          </p:txBody>
        </p:sp>
        <p:sp>
          <p:nvSpPr>
            <p:cNvPr id="75" name="TextBox 74"/>
            <p:cNvSpPr txBox="1"/>
            <p:nvPr/>
          </p:nvSpPr>
          <p:spPr>
            <a:xfrm>
              <a:off x="1424199" y="4202171"/>
              <a:ext cx="1091884" cy="461665"/>
            </a:xfrm>
            <a:prstGeom prst="rect">
              <a:avLst/>
            </a:prstGeom>
            <a:noFill/>
          </p:spPr>
          <p:txBody>
            <a:bodyPr wrap="square" rtlCol="0">
              <a:spAutoFit/>
            </a:bodyPr>
            <a:lstStyle/>
            <a:p>
              <a:r>
                <a:rPr lang="en-US" sz="1200" dirty="0">
                  <a:solidFill>
                    <a:srgbClr val="FFC000"/>
                  </a:solidFill>
                </a:rPr>
                <a:t>Detection Controls</a:t>
              </a:r>
            </a:p>
          </p:txBody>
        </p:sp>
      </p:grpSp>
      <p:grpSp>
        <p:nvGrpSpPr>
          <p:cNvPr id="80" name="Group 79"/>
          <p:cNvGrpSpPr/>
          <p:nvPr/>
        </p:nvGrpSpPr>
        <p:grpSpPr>
          <a:xfrm>
            <a:off x="1188429" y="5533841"/>
            <a:ext cx="8425084" cy="875667"/>
            <a:chOff x="1188429" y="5533841"/>
            <a:chExt cx="8425084" cy="875667"/>
          </a:xfrm>
        </p:grpSpPr>
        <p:sp>
          <p:nvSpPr>
            <p:cNvPr id="76" name="Rectangle 75"/>
            <p:cNvSpPr/>
            <p:nvPr/>
          </p:nvSpPr>
          <p:spPr bwMode="gray">
            <a:xfrm>
              <a:off x="4296010" y="5661833"/>
              <a:ext cx="1853963" cy="609600"/>
            </a:xfrm>
            <a:prstGeom prst="rect">
              <a:avLst/>
            </a:prstGeom>
            <a:solidFill>
              <a:srgbClr val="243C60"/>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ea typeface="Symantec Sans" charset="0"/>
                  <a:cs typeface="Symantec Sans" charset="0"/>
                </a:rPr>
                <a:t>Reports/Logs</a:t>
              </a:r>
              <a:endParaRPr lang="en-US" sz="1200" b="1" dirty="0">
                <a:ea typeface="Symantec Sans" charset="0"/>
                <a:cs typeface="Symantec Sans" charset="0"/>
              </a:endParaRPr>
            </a:p>
          </p:txBody>
        </p:sp>
        <p:sp>
          <p:nvSpPr>
            <p:cNvPr id="77" name="Rectangle 76"/>
            <p:cNvSpPr/>
            <p:nvPr/>
          </p:nvSpPr>
          <p:spPr bwMode="gray">
            <a:xfrm>
              <a:off x="6365707" y="5664488"/>
              <a:ext cx="1853963" cy="609600"/>
            </a:xfrm>
            <a:prstGeom prst="rect">
              <a:avLst/>
            </a:prstGeom>
            <a:solidFill>
              <a:srgbClr val="243C60"/>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ea typeface="Symantec Sans" charset="0"/>
                  <a:cs typeface="Symantec Sans" charset="0"/>
                </a:rPr>
                <a:t>API Datafeed</a:t>
              </a:r>
            </a:p>
          </p:txBody>
        </p:sp>
        <p:sp>
          <p:nvSpPr>
            <p:cNvPr id="78" name="Rounded Rectangle 77"/>
            <p:cNvSpPr/>
            <p:nvPr/>
          </p:nvSpPr>
          <p:spPr>
            <a:xfrm>
              <a:off x="2527512" y="5533841"/>
              <a:ext cx="7086001" cy="875667"/>
            </a:xfrm>
            <a:prstGeom prst="roundRect">
              <a:avLst>
                <a:gd name="adj" fmla="val 9135"/>
              </a:avLst>
            </a:prstGeom>
            <a:noFill/>
            <a:ln w="38100">
              <a:solidFill>
                <a:srgbClr val="FFC000"/>
              </a:solidFill>
              <a:prstDash val="dash"/>
              <a:miter lim="800000"/>
              <a:headEnd/>
              <a:tailEnd/>
            </a:ln>
          </p:spPr>
          <p:txBody>
            <a:bodyPr wrap="square" rtlCol="0" anchor="ctr"/>
            <a:lstStyle/>
            <a:p>
              <a:pPr algn="ctr"/>
              <a:endParaRPr lang="en-US" kern="0" dirty="0">
                <a:solidFill>
                  <a:schemeClr val="bg1"/>
                </a:solidFill>
              </a:endParaRPr>
            </a:p>
          </p:txBody>
        </p:sp>
        <p:sp>
          <p:nvSpPr>
            <p:cNvPr id="79" name="TextBox 78"/>
            <p:cNvSpPr txBox="1"/>
            <p:nvPr/>
          </p:nvSpPr>
          <p:spPr>
            <a:xfrm>
              <a:off x="1188429" y="5735800"/>
              <a:ext cx="1327653" cy="461665"/>
            </a:xfrm>
            <a:prstGeom prst="rect">
              <a:avLst/>
            </a:prstGeom>
            <a:noFill/>
          </p:spPr>
          <p:txBody>
            <a:bodyPr wrap="square" rtlCol="0">
              <a:spAutoFit/>
            </a:bodyPr>
            <a:lstStyle/>
            <a:p>
              <a:r>
                <a:rPr lang="en-US" sz="1200" dirty="0">
                  <a:solidFill>
                    <a:srgbClr val="FFC000"/>
                  </a:solidFill>
                </a:rPr>
                <a:t>Advanced Email Security Analytics</a:t>
              </a:r>
            </a:p>
          </p:txBody>
        </p:sp>
      </p:grpSp>
    </p:spTree>
    <p:extLst>
      <p:ext uri="{BB962C8B-B14F-4D97-AF65-F5344CB8AC3E}">
        <p14:creationId xmlns:p14="http://schemas.microsoft.com/office/powerpoint/2010/main" val="1499873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1" name="Title 1"/>
          <p:cNvSpPr>
            <a:spLocks noGrp="1"/>
          </p:cNvSpPr>
          <p:nvPr>
            <p:ph type="title"/>
          </p:nvPr>
        </p:nvSpPr>
        <p:spPr bwMode="auto">
          <a:xfrm>
            <a:off x="104775" y="849305"/>
            <a:ext cx="12011025" cy="4292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noAutofit/>
          </a:bodyPr>
          <a:lstStyle/>
          <a:p>
            <a:r>
              <a:rPr lang="en-US" altLang="en-US" dirty="0">
                <a:latin typeface="+mn-lt"/>
              </a:rPr>
              <a:t>Symantec </a:t>
            </a:r>
            <a:r>
              <a:rPr lang="en-US" altLang="en-US" dirty="0"/>
              <a:t>Stops </a:t>
            </a:r>
            <a:r>
              <a:rPr lang="en-US" dirty="0"/>
              <a:t>BEC Scams with S</a:t>
            </a:r>
            <a:r>
              <a:rPr lang="en-US" altLang="en-US" dirty="0">
                <a:latin typeface="+mn-lt"/>
              </a:rPr>
              <a:t>trong Impersonation Controls</a:t>
            </a:r>
          </a:p>
        </p:txBody>
      </p:sp>
      <p:pic>
        <p:nvPicPr>
          <p:cNvPr id="6" name="Picture 5"/>
          <p:cNvPicPr/>
          <p:nvPr/>
        </p:nvPicPr>
        <p:blipFill rotWithShape="1">
          <a:blip r:embed="rId3"/>
          <a:srcRect t="11168" b="38660"/>
          <a:stretch/>
        </p:blipFill>
        <p:spPr bwMode="auto">
          <a:xfrm>
            <a:off x="3038089" y="4374400"/>
            <a:ext cx="2886461" cy="1371600"/>
          </a:xfrm>
          <a:prstGeom prst="rect">
            <a:avLst/>
          </a:prstGeom>
          <a:ln>
            <a:noFill/>
          </a:ln>
          <a:effectLst>
            <a:outerShdw blurRad="190500" dist="139700" dir="2700000" algn="tl" rotWithShape="0">
              <a:srgbClr val="333333">
                <a:alpha val="65000"/>
              </a:srgbClr>
            </a:outerShdw>
          </a:effectLst>
        </p:spPr>
      </p:pic>
      <p:pic>
        <p:nvPicPr>
          <p:cNvPr id="7" name="Picture 6"/>
          <p:cNvPicPr>
            <a:picLocks noChangeAspect="1"/>
          </p:cNvPicPr>
          <p:nvPr/>
        </p:nvPicPr>
        <p:blipFill rotWithShape="1">
          <a:blip r:embed="rId4"/>
          <a:srcRect r="40826"/>
          <a:stretch/>
        </p:blipFill>
        <p:spPr bwMode="auto">
          <a:xfrm>
            <a:off x="1146847" y="1756504"/>
            <a:ext cx="3782484" cy="1987551"/>
          </a:xfrm>
          <a:prstGeom prst="rect">
            <a:avLst/>
          </a:prstGeom>
          <a:ln>
            <a:noFill/>
          </a:ln>
          <a:effectLst>
            <a:outerShdw blurRad="190500" dist="139700" dir="2700000" algn="tl" rotWithShape="0">
              <a:srgbClr val="333333">
                <a:alpha val="65000"/>
              </a:srgbClr>
            </a:outerShdw>
          </a:effectLst>
        </p:spPr>
      </p:pic>
      <p:pic>
        <p:nvPicPr>
          <p:cNvPr id="8" name="Picture 7"/>
          <p:cNvPicPr>
            <a:picLocks noChangeAspect="1"/>
          </p:cNvPicPr>
          <p:nvPr/>
        </p:nvPicPr>
        <p:blipFill rotWithShape="1">
          <a:blip r:embed="rId5"/>
          <a:srcRect r="63716"/>
          <a:stretch/>
        </p:blipFill>
        <p:spPr bwMode="auto">
          <a:xfrm>
            <a:off x="416821" y="4036791"/>
            <a:ext cx="2252133" cy="2046817"/>
          </a:xfrm>
          <a:prstGeom prst="rect">
            <a:avLst/>
          </a:prstGeom>
          <a:ln>
            <a:noFill/>
          </a:ln>
          <a:effectLst>
            <a:outerShdw blurRad="190500" dist="139700" dir="2700000" algn="tl" rotWithShape="0">
              <a:srgbClr val="333333">
                <a:alpha val="65000"/>
              </a:srgbClr>
            </a:outerShdw>
          </a:effectLst>
        </p:spPr>
      </p:pic>
      <p:sp>
        <p:nvSpPr>
          <p:cNvPr id="14" name="Content Placeholder 2"/>
          <p:cNvSpPr txBox="1">
            <a:spLocks/>
          </p:cNvSpPr>
          <p:nvPr/>
        </p:nvSpPr>
        <p:spPr bwMode="auto">
          <a:xfrm>
            <a:off x="6187994" y="2419351"/>
            <a:ext cx="5832556" cy="304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5" tIns="40817" rIns="81635" bIns="40817" numCol="1" anchor="t" anchorCtr="0" compatLnSpc="1">
            <a:prstTxWarp prst="textNoShape">
              <a:avLst/>
            </a:prstTxWarp>
          </a:bodyPr>
          <a:lstStyle>
            <a:lvl1pPr marL="304800" indent="-304800" algn="l" defTabSz="407988"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S PGothic" panose="020B0600070205080204" pitchFamily="34" charset="-128"/>
                <a:cs typeface="MS PGothic" charset="0"/>
              </a:defRPr>
            </a:lvl1pPr>
            <a:lvl2pPr marL="661988" indent="-254000" algn="l" defTabSz="407988"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S PGothic" panose="020B0600070205080204" pitchFamily="34" charset="-128"/>
                <a:cs typeface="MS PGothic" charset="0"/>
              </a:defRPr>
            </a:lvl2pPr>
            <a:lvl3pPr marL="1019175" indent="-203200" algn="l" defTabSz="407988"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S PGothic" panose="020B0600070205080204" pitchFamily="34" charset="-128"/>
                <a:cs typeface="MS PGothic" charset="0"/>
              </a:defRPr>
            </a:lvl3pPr>
            <a:lvl4pPr marL="1427163" indent="-203200" algn="l" defTabSz="407988" rtl="0" eaLnBrk="0" fontAlgn="base" hangingPunct="0">
              <a:spcBef>
                <a:spcPct val="20000"/>
              </a:spcBef>
              <a:spcAft>
                <a:spcPct val="0"/>
              </a:spcAft>
              <a:buFont typeface="Arial" panose="020B0604020202020204" pitchFamily="34" charset="0"/>
              <a:buChar char="–"/>
              <a:defRPr sz="1100" kern="1200">
                <a:solidFill>
                  <a:schemeClr val="tx1"/>
                </a:solidFill>
                <a:latin typeface="+mn-lt"/>
                <a:ea typeface="MS PGothic" panose="020B0600070205080204" pitchFamily="34" charset="-128"/>
                <a:cs typeface="MS PGothic" charset="0"/>
              </a:defRPr>
            </a:lvl4pPr>
            <a:lvl5pPr marL="1836738" indent="-203200" algn="l" defTabSz="407988" rtl="0" eaLnBrk="0" fontAlgn="base" hangingPunct="0">
              <a:spcBef>
                <a:spcPct val="20000"/>
              </a:spcBef>
              <a:spcAft>
                <a:spcPct val="0"/>
              </a:spcAft>
              <a:buFont typeface="Arial" panose="020B0604020202020204" pitchFamily="34" charset="0"/>
              <a:buChar char="»"/>
              <a:defRPr sz="1100" kern="1200">
                <a:solidFill>
                  <a:schemeClr val="tx1"/>
                </a:solidFill>
                <a:latin typeface="+mn-lt"/>
                <a:ea typeface="MS PGothic" panose="020B0600070205080204" pitchFamily="34" charset="-128"/>
                <a:cs typeface="MS PGothic" charset="0"/>
              </a:defRPr>
            </a:lvl5pPr>
            <a:lvl6pPr marL="2244966" indent="-204088" algn="l" defTabSz="408176" rtl="0" eaLnBrk="1" latinLnBrk="0" hangingPunct="1">
              <a:spcBef>
                <a:spcPct val="20000"/>
              </a:spcBef>
              <a:buFont typeface="Arial"/>
              <a:buChar char="•"/>
              <a:defRPr sz="1800" kern="1200">
                <a:solidFill>
                  <a:schemeClr val="tx1"/>
                </a:solidFill>
                <a:latin typeface="+mn-lt"/>
                <a:ea typeface="+mn-ea"/>
                <a:cs typeface="+mn-cs"/>
              </a:defRPr>
            </a:lvl6pPr>
            <a:lvl7pPr marL="2653141" indent="-204088" algn="l" defTabSz="408176" rtl="0" eaLnBrk="1" latinLnBrk="0" hangingPunct="1">
              <a:spcBef>
                <a:spcPct val="20000"/>
              </a:spcBef>
              <a:buFont typeface="Arial"/>
              <a:buChar char="•"/>
              <a:defRPr sz="1800" kern="1200">
                <a:solidFill>
                  <a:schemeClr val="tx1"/>
                </a:solidFill>
                <a:latin typeface="+mn-lt"/>
                <a:ea typeface="+mn-ea"/>
                <a:cs typeface="+mn-cs"/>
              </a:defRPr>
            </a:lvl7pPr>
            <a:lvl8pPr marL="3061317" indent="-204088" algn="l" defTabSz="408176" rtl="0" eaLnBrk="1" latinLnBrk="0" hangingPunct="1">
              <a:spcBef>
                <a:spcPct val="20000"/>
              </a:spcBef>
              <a:buFont typeface="Arial"/>
              <a:buChar char="•"/>
              <a:defRPr sz="1800" kern="1200">
                <a:solidFill>
                  <a:schemeClr val="tx1"/>
                </a:solidFill>
                <a:latin typeface="+mn-lt"/>
                <a:ea typeface="+mn-ea"/>
                <a:cs typeface="+mn-cs"/>
              </a:defRPr>
            </a:lvl8pPr>
            <a:lvl9pPr marL="3469493" indent="-204088" algn="l" defTabSz="408176" rtl="0" eaLnBrk="1" latinLnBrk="0" hangingPunct="1">
              <a:spcBef>
                <a:spcPct val="20000"/>
              </a:spcBef>
              <a:buFont typeface="Arial"/>
              <a:buChar char="•"/>
              <a:defRPr sz="1800" kern="1200">
                <a:solidFill>
                  <a:schemeClr val="tx1"/>
                </a:solidFill>
                <a:latin typeface="+mn-lt"/>
                <a:ea typeface="+mn-ea"/>
                <a:cs typeface="+mn-cs"/>
              </a:defRPr>
            </a:lvl9pPr>
          </a:lstStyle>
          <a:p>
            <a:pPr marL="0" marR="0" lvl="0" indent="0" algn="l" defTabSz="407988" rtl="0" eaLnBrk="0" fontAlgn="base" latinLnBrk="0" hangingPunct="0">
              <a:lnSpc>
                <a:spcPct val="100000"/>
              </a:lnSpc>
              <a:spcBef>
                <a:spcPct val="20000"/>
              </a:spcBef>
              <a:spcAft>
                <a:spcPct val="0"/>
              </a:spcAft>
              <a:buClrTx/>
              <a:buSzTx/>
              <a:buNone/>
              <a:tabLst/>
              <a:defRPr/>
            </a:pPr>
            <a:r>
              <a:rPr kumimoji="0" lang="en-US" altLang="en-US" sz="2400" b="0" i="0" u="none" strike="noStrike" kern="1200" cap="none" spc="0" normalizeH="0" baseline="0" noProof="0" dirty="0">
                <a:ln>
                  <a:noFill/>
                </a:ln>
                <a:solidFill>
                  <a:schemeClr val="bg1"/>
                </a:solidFill>
                <a:effectLst/>
                <a:uLnTx/>
                <a:uFillTx/>
                <a:ea typeface="MS PGothic" panose="020B0600070205080204" pitchFamily="34" charset="-128"/>
              </a:rPr>
              <a:t>Block Business Email Compromise and other spoofing attacks with </a:t>
            </a:r>
            <a:r>
              <a:rPr kumimoji="0" lang="en-US" altLang="en-US" sz="2400" b="1" i="0" u="none" strike="noStrike" kern="1200" cap="none" spc="0" normalizeH="0" baseline="0" noProof="0" dirty="0">
                <a:ln>
                  <a:noFill/>
                </a:ln>
                <a:solidFill>
                  <a:srgbClr val="FFC000"/>
                </a:solidFill>
                <a:effectLst/>
                <a:uLnTx/>
                <a:uFillTx/>
                <a:ea typeface="MS PGothic" panose="020B0600070205080204" pitchFamily="34" charset="-128"/>
              </a:rPr>
              <a:t>impersonation controls</a:t>
            </a:r>
            <a:endParaRPr kumimoji="0" lang="en-US" altLang="en-US" sz="2400" b="0" i="0" u="none" strike="noStrike" kern="1200" cap="none" spc="0" normalizeH="0" baseline="0" noProof="0" dirty="0">
              <a:ln>
                <a:noFill/>
              </a:ln>
              <a:solidFill>
                <a:srgbClr val="FFC000"/>
              </a:solidFill>
              <a:effectLst/>
              <a:uLnTx/>
              <a:uFillTx/>
              <a:ea typeface="MS PGothic" panose="020B0600070205080204" pitchFamily="34" charset="-128"/>
            </a:endParaRPr>
          </a:p>
          <a:p>
            <a:pPr>
              <a:spcBef>
                <a:spcPts val="600"/>
              </a:spcBef>
            </a:pPr>
            <a:r>
              <a:rPr kumimoji="0" lang="en-US" altLang="en-US" sz="2000" b="0" i="0" u="none" strike="noStrike" kern="1200" cap="none" spc="0" normalizeH="0" baseline="0" noProof="0" dirty="0">
                <a:ln>
                  <a:noFill/>
                </a:ln>
                <a:solidFill>
                  <a:schemeClr val="bg1"/>
                </a:solidFill>
                <a:effectLst/>
                <a:uLnTx/>
                <a:uFillTx/>
                <a:ea typeface="MS PGothic" panose="020B0600070205080204" pitchFamily="34" charset="-128"/>
              </a:rPr>
              <a:t>Protect specific executives or all users from attacks impersonating a user</a:t>
            </a:r>
          </a:p>
          <a:p>
            <a:pPr>
              <a:spcBef>
                <a:spcPts val="600"/>
              </a:spcBef>
            </a:pPr>
            <a:r>
              <a:rPr kumimoji="0" lang="en-US" altLang="en-US" sz="2000" b="0" i="0" u="none" strike="noStrike" kern="1200" cap="none" spc="0" normalizeH="0" baseline="0" noProof="0" dirty="0">
                <a:ln>
                  <a:noFill/>
                </a:ln>
                <a:solidFill>
                  <a:schemeClr val="bg1"/>
                </a:solidFill>
                <a:effectLst/>
                <a:uLnTx/>
                <a:uFillTx/>
                <a:ea typeface="MS PGothic" panose="020B0600070205080204" pitchFamily="34" charset="-128"/>
              </a:rPr>
              <a:t>Stop attacks that impersonate email domains</a:t>
            </a:r>
          </a:p>
          <a:p>
            <a:pPr>
              <a:spcBef>
                <a:spcPts val="600"/>
              </a:spcBef>
            </a:pPr>
            <a:r>
              <a:rPr kumimoji="0" lang="en-US" altLang="en-US" sz="2000" b="0" i="0" u="none" strike="noStrike" kern="1200" cap="none" spc="0" normalizeH="0" baseline="0" noProof="0" dirty="0">
                <a:ln>
                  <a:noFill/>
                </a:ln>
                <a:solidFill>
                  <a:schemeClr val="bg1"/>
                </a:solidFill>
                <a:effectLst/>
                <a:uLnTx/>
                <a:uFillTx/>
                <a:ea typeface="MS PGothic" panose="020B0600070205080204" pitchFamily="34" charset="-128"/>
              </a:rPr>
              <a:t>Whitelist specific users, domains, and IP addresses</a:t>
            </a:r>
          </a:p>
          <a:p>
            <a:pPr marL="0" indent="0">
              <a:spcBef>
                <a:spcPts val="600"/>
              </a:spcBef>
              <a:buNone/>
            </a:pPr>
            <a:endParaRPr lang="en-US" altLang="en-US" sz="2000" dirty="0">
              <a:solidFill>
                <a:schemeClr val="bg1"/>
              </a:solidFill>
            </a:endParaRPr>
          </a:p>
          <a:p>
            <a:pPr marL="0" indent="0">
              <a:spcBef>
                <a:spcPts val="600"/>
              </a:spcBef>
              <a:buNone/>
            </a:pPr>
            <a:endParaRPr kumimoji="0" lang="en-US" altLang="en-US" sz="2000" b="0" i="0" u="none" strike="noStrike" kern="1200" cap="none" spc="0" normalizeH="0" baseline="0" noProof="0" dirty="0">
              <a:ln>
                <a:noFill/>
              </a:ln>
              <a:solidFill>
                <a:schemeClr val="bg1"/>
              </a:solidFill>
              <a:effectLst/>
              <a:uLnTx/>
              <a:uFillTx/>
              <a:ea typeface="MS PGothic" panose="020B0600070205080204" pitchFamily="34" charset="-128"/>
            </a:endParaRPr>
          </a:p>
        </p:txBody>
      </p:sp>
    </p:spTree>
    <p:extLst>
      <p:ext uri="{BB962C8B-B14F-4D97-AF65-F5344CB8AC3E}">
        <p14:creationId xmlns:p14="http://schemas.microsoft.com/office/powerpoint/2010/main" val="4052273445"/>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1"/>
          <p:cNvSpPr>
            <a:spLocks noGrp="1"/>
          </p:cNvSpPr>
          <p:nvPr>
            <p:ph type="title"/>
          </p:nvPr>
        </p:nvSpPr>
        <p:spPr bwMode="auto">
          <a:xfrm>
            <a:off x="375388" y="800179"/>
            <a:ext cx="11274449" cy="557784"/>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p>
            <a:r>
              <a:rPr lang="en-US" altLang="en-US" dirty="0">
                <a:latin typeface="+mn-lt"/>
              </a:rPr>
              <a:t>Symantec Provides the Deepest Visibility into BEC Attacks</a:t>
            </a:r>
          </a:p>
        </p:txBody>
      </p:sp>
      <p:graphicFrame>
        <p:nvGraphicFramePr>
          <p:cNvPr id="21" name="Content Placeholder 5"/>
          <p:cNvGraphicFramePr>
            <a:graphicFrameLocks noGrp="1"/>
          </p:cNvGraphicFramePr>
          <p:nvPr>
            <p:ph idx="4294967295"/>
            <p:extLst>
              <p:ext uri="{D42A27DB-BD31-4B8C-83A1-F6EECF244321}">
                <p14:modId xmlns:p14="http://schemas.microsoft.com/office/powerpoint/2010/main" val="4229289039"/>
              </p:ext>
            </p:extLst>
          </p:nvPr>
        </p:nvGraphicFramePr>
        <p:xfrm>
          <a:off x="6309767" y="2145290"/>
          <a:ext cx="5586299" cy="3413838"/>
        </p:xfrm>
        <a:graphic>
          <a:graphicData uri="http://schemas.openxmlformats.org/drawingml/2006/table">
            <a:tbl>
              <a:tblPr firstRow="1" bandRow="1">
                <a:effectLst>
                  <a:outerShdw blurRad="50800" dist="38100" dir="2700000" algn="tl" rotWithShape="0">
                    <a:prstClr val="black">
                      <a:alpha val="40000"/>
                    </a:prstClr>
                  </a:outerShdw>
                </a:effectLst>
                <a:tableStyleId>{69012ECD-51FC-41F1-AA8D-1B2483CD663E}</a:tableStyleId>
              </a:tblPr>
              <a:tblGrid>
                <a:gridCol w="1350335">
                  <a:extLst>
                    <a:ext uri="{9D8B030D-6E8A-4147-A177-3AD203B41FA5}">
                      <a16:colId xmlns:a16="http://schemas.microsoft.com/office/drawing/2014/main" val="20000"/>
                    </a:ext>
                  </a:extLst>
                </a:gridCol>
                <a:gridCol w="4235964">
                  <a:extLst>
                    <a:ext uri="{9D8B030D-6E8A-4147-A177-3AD203B41FA5}">
                      <a16:colId xmlns:a16="http://schemas.microsoft.com/office/drawing/2014/main" val="20001"/>
                    </a:ext>
                  </a:extLst>
                </a:gridCol>
              </a:tblGrid>
              <a:tr h="330118">
                <a:tc>
                  <a:txBody>
                    <a:bodyPr/>
                    <a:lstStyle/>
                    <a:p>
                      <a:r>
                        <a:rPr lang="en-US" sz="1600" dirty="0"/>
                        <a:t>Category</a:t>
                      </a:r>
                    </a:p>
                  </a:txBody>
                  <a:tcPr marL="168288" marR="168288" marT="45733" marB="45733"/>
                </a:tc>
                <a:tc>
                  <a:txBody>
                    <a:bodyPr/>
                    <a:lstStyle/>
                    <a:p>
                      <a:r>
                        <a:rPr lang="en-US" sz="1600" dirty="0"/>
                        <a:t>Key Data Points</a:t>
                      </a:r>
                    </a:p>
                  </a:txBody>
                  <a:tcPr marL="168288" marR="168288" marT="45733" marB="45733"/>
                </a:tc>
                <a:extLst>
                  <a:ext uri="{0D108BD9-81ED-4DB2-BD59-A6C34878D82A}">
                    <a16:rowId xmlns:a16="http://schemas.microsoft.com/office/drawing/2014/main" val="10000"/>
                  </a:ext>
                </a:extLst>
              </a:tr>
              <a:tr h="1234879">
                <a:tc>
                  <a:txBody>
                    <a:bodyPr/>
                    <a:lstStyle/>
                    <a:p>
                      <a:r>
                        <a:rPr lang="en-US" sz="1500" dirty="0">
                          <a:solidFill>
                            <a:schemeClr val="bg1"/>
                          </a:solidFill>
                        </a:rPr>
                        <a:t>Clean Email</a:t>
                      </a:r>
                      <a:r>
                        <a:rPr lang="en-US" sz="1500" baseline="0" dirty="0">
                          <a:solidFill>
                            <a:schemeClr val="bg1"/>
                          </a:solidFill>
                        </a:rPr>
                        <a:t> Data</a:t>
                      </a:r>
                      <a:endParaRPr lang="en-US" sz="1500" dirty="0">
                        <a:solidFill>
                          <a:schemeClr val="bg1"/>
                        </a:solidFill>
                      </a:endParaRPr>
                    </a:p>
                  </a:txBody>
                  <a:tcPr marL="168288" marR="168288" marT="45733" marB="45733"/>
                </a:tc>
                <a:tc>
                  <a:txBody>
                    <a:bodyPr/>
                    <a:lstStyle/>
                    <a:p>
                      <a:pPr marL="171450" indent="-171450">
                        <a:buFont typeface="Arial" panose="020B0604020202020204" pitchFamily="34" charset="0"/>
                        <a:buChar char="•"/>
                      </a:pPr>
                      <a:r>
                        <a:rPr lang="en-US" sz="1400" dirty="0">
                          <a:solidFill>
                            <a:schemeClr val="bg1"/>
                          </a:solidFill>
                        </a:rPr>
                        <a:t>Message</a:t>
                      </a:r>
                      <a:r>
                        <a:rPr lang="en-US" sz="1400" baseline="0" dirty="0">
                          <a:solidFill>
                            <a:schemeClr val="bg1"/>
                          </a:solidFill>
                        </a:rPr>
                        <a:t> ID</a:t>
                      </a:r>
                    </a:p>
                    <a:p>
                      <a:pPr marL="171450" indent="-171450">
                        <a:buFont typeface="Arial" panose="020B0604020202020204" pitchFamily="34" charset="0"/>
                        <a:buChar char="•"/>
                      </a:pPr>
                      <a:r>
                        <a:rPr lang="en-US" sz="1400" baseline="0" dirty="0">
                          <a:solidFill>
                            <a:schemeClr val="bg1"/>
                          </a:solidFill>
                        </a:rPr>
                        <a:t>Message direction</a:t>
                      </a:r>
                    </a:p>
                    <a:p>
                      <a:pPr marL="171450" indent="-171450">
                        <a:buFont typeface="Arial" panose="020B0604020202020204" pitchFamily="34" charset="0"/>
                        <a:buChar char="•"/>
                      </a:pPr>
                      <a:r>
                        <a:rPr lang="en-US" sz="1400" baseline="0" dirty="0">
                          <a:solidFill>
                            <a:schemeClr val="bg1"/>
                          </a:solidFill>
                        </a:rPr>
                        <a:t>Sender</a:t>
                      </a:r>
                      <a:r>
                        <a:rPr lang="en-US" sz="1400" dirty="0">
                          <a:solidFill>
                            <a:schemeClr val="bg1"/>
                          </a:solidFill>
                        </a:rPr>
                        <a:t>/recipient information</a:t>
                      </a:r>
                    </a:p>
                    <a:p>
                      <a:pPr marL="171450" indent="-171450">
                        <a:buFont typeface="Arial" panose="020B0604020202020204" pitchFamily="34" charset="0"/>
                        <a:buChar char="•"/>
                      </a:pPr>
                      <a:r>
                        <a:rPr lang="en-US" sz="1400" dirty="0">
                          <a:solidFill>
                            <a:schemeClr val="bg1"/>
                          </a:solidFill>
                        </a:rPr>
                        <a:t>Subject line</a:t>
                      </a:r>
                    </a:p>
                    <a:p>
                      <a:pPr marL="171450" indent="-171450">
                        <a:buFont typeface="Arial" panose="020B0604020202020204" pitchFamily="34" charset="0"/>
                        <a:buChar char="•"/>
                      </a:pPr>
                      <a:r>
                        <a:rPr lang="en-US" sz="1400" dirty="0">
                          <a:solidFill>
                            <a:schemeClr val="bg1"/>
                          </a:solidFill>
                        </a:rPr>
                        <a:t>Email</a:t>
                      </a:r>
                      <a:r>
                        <a:rPr lang="en-US" sz="1400" baseline="0" dirty="0">
                          <a:solidFill>
                            <a:schemeClr val="bg1"/>
                          </a:solidFill>
                        </a:rPr>
                        <a:t> domains</a:t>
                      </a:r>
                      <a:endParaRPr lang="en-US" sz="1400" dirty="0">
                        <a:solidFill>
                          <a:schemeClr val="bg1"/>
                        </a:solidFill>
                      </a:endParaRPr>
                    </a:p>
                    <a:p>
                      <a:pPr marL="171450" indent="-171450">
                        <a:buFont typeface="Arial" panose="020B0604020202020204" pitchFamily="34" charset="0"/>
                        <a:buChar char="•"/>
                      </a:pPr>
                      <a:r>
                        <a:rPr lang="en-US" sz="1400" baseline="0" dirty="0">
                          <a:solidFill>
                            <a:schemeClr val="bg1"/>
                          </a:solidFill>
                        </a:rPr>
                        <a:t>Attachment </a:t>
                      </a:r>
                      <a:r>
                        <a:rPr lang="en-US" sz="1400" dirty="0">
                          <a:solidFill>
                            <a:schemeClr val="bg1"/>
                          </a:solidFill>
                        </a:rPr>
                        <a:t>info (name, file type,</a:t>
                      </a:r>
                      <a:r>
                        <a:rPr lang="en-US" sz="1400" baseline="0" dirty="0">
                          <a:solidFill>
                            <a:schemeClr val="bg1"/>
                          </a:solidFill>
                        </a:rPr>
                        <a:t> </a:t>
                      </a:r>
                      <a:r>
                        <a:rPr lang="en-US" sz="1400" dirty="0">
                          <a:solidFill>
                            <a:schemeClr val="bg1"/>
                          </a:solidFill>
                        </a:rPr>
                        <a:t>size,</a:t>
                      </a:r>
                      <a:r>
                        <a:rPr lang="en-US" sz="1400" baseline="0" dirty="0">
                          <a:solidFill>
                            <a:schemeClr val="bg1"/>
                          </a:solidFill>
                        </a:rPr>
                        <a:t> file hash)</a:t>
                      </a:r>
                    </a:p>
                  </a:txBody>
                  <a:tcPr marL="168288" marR="168288" marT="45733" marB="45733"/>
                </a:tc>
                <a:extLst>
                  <a:ext uri="{0D108BD9-81ED-4DB2-BD59-A6C34878D82A}">
                    <a16:rowId xmlns:a16="http://schemas.microsoft.com/office/drawing/2014/main" val="10001"/>
                  </a:ext>
                </a:extLst>
              </a:tr>
              <a:tr h="1614463">
                <a:tc>
                  <a:txBody>
                    <a:bodyPr/>
                    <a:lstStyle/>
                    <a:p>
                      <a:r>
                        <a:rPr lang="en-US" sz="1500" dirty="0">
                          <a:solidFill>
                            <a:schemeClr val="bg1"/>
                          </a:solidFill>
                        </a:rPr>
                        <a:t>Malicious Email </a:t>
                      </a:r>
                      <a:r>
                        <a:rPr lang="en-US" sz="1500" baseline="0" dirty="0">
                          <a:solidFill>
                            <a:schemeClr val="bg1"/>
                          </a:solidFill>
                        </a:rPr>
                        <a:t>Data</a:t>
                      </a:r>
                      <a:endParaRPr lang="en-US" sz="1500" dirty="0">
                        <a:solidFill>
                          <a:schemeClr val="bg1"/>
                        </a:solidFill>
                      </a:endParaRPr>
                    </a:p>
                  </a:txBody>
                  <a:tcPr marL="168288" marR="168288" marT="45733" marB="45733"/>
                </a:tc>
                <a:tc>
                  <a:txBody>
                    <a:bodyPr/>
                    <a:lstStyle/>
                    <a:p>
                      <a:pPr marL="171450" indent="-171450">
                        <a:buFont typeface="Arial" panose="020B0604020202020204" pitchFamily="34" charset="0"/>
                        <a:buChar char="•"/>
                      </a:pPr>
                      <a:r>
                        <a:rPr lang="en-US" sz="1400" baseline="0" dirty="0">
                          <a:solidFill>
                            <a:schemeClr val="bg1"/>
                          </a:solidFill>
                        </a:rPr>
                        <a:t>File hashes</a:t>
                      </a:r>
                    </a:p>
                    <a:p>
                      <a:pPr marL="171450" indent="-171450">
                        <a:buFont typeface="Arial" panose="020B0604020202020204" pitchFamily="34" charset="0"/>
                        <a:buChar char="•"/>
                      </a:pPr>
                      <a:r>
                        <a:rPr lang="en-US" sz="1400" baseline="0" dirty="0">
                          <a:solidFill>
                            <a:schemeClr val="bg1"/>
                          </a:solidFill>
                        </a:rPr>
                        <a:t>URLs</a:t>
                      </a:r>
                    </a:p>
                    <a:p>
                      <a:pPr marL="171450" indent="-171450">
                        <a:buFont typeface="Arial" panose="020B0604020202020204" pitchFamily="34" charset="0"/>
                        <a:buChar char="•"/>
                      </a:pPr>
                      <a:r>
                        <a:rPr lang="en-US" sz="1400" baseline="0" dirty="0">
                          <a:solidFill>
                            <a:schemeClr val="bg1"/>
                          </a:solidFill>
                        </a:rPr>
                        <a:t>Targeted attack information</a:t>
                      </a:r>
                    </a:p>
                    <a:p>
                      <a:pPr marL="171450" indent="-171450">
                        <a:buFont typeface="Arial" panose="020B0604020202020204" pitchFamily="34" charset="0"/>
                        <a:buChar char="•"/>
                      </a:pPr>
                      <a:r>
                        <a:rPr lang="en-US" sz="1400" baseline="0" dirty="0">
                          <a:solidFill>
                            <a:schemeClr val="bg1"/>
                          </a:solidFill>
                        </a:rPr>
                        <a:t>Detection methods</a:t>
                      </a:r>
                    </a:p>
                    <a:p>
                      <a:pPr marL="171450" indent="-171450">
                        <a:buFont typeface="Arial" panose="020B0604020202020204" pitchFamily="34" charset="0"/>
                        <a:buChar char="•"/>
                      </a:pPr>
                      <a:r>
                        <a:rPr lang="en-US" sz="1400" baseline="0" dirty="0">
                          <a:solidFill>
                            <a:schemeClr val="bg1"/>
                          </a:solidFill>
                        </a:rPr>
                        <a:t>Sandbox information</a:t>
                      </a:r>
                    </a:p>
                    <a:p>
                      <a:pPr marL="511175" lvl="1" indent="-285750">
                        <a:buFont typeface="Calibri" panose="020F0502020204030204" pitchFamily="34" charset="0"/>
                        <a:buChar char="̶"/>
                      </a:pPr>
                      <a:r>
                        <a:rPr lang="en-US" sz="1200" baseline="0" dirty="0">
                          <a:solidFill>
                            <a:schemeClr val="bg1"/>
                          </a:solidFill>
                        </a:rPr>
                        <a:t>Malicious behavioral indicators</a:t>
                      </a:r>
                    </a:p>
                    <a:p>
                      <a:pPr marL="511175" lvl="1" indent="-285750">
                        <a:buFont typeface="Calibri" panose="020F0502020204030204" pitchFamily="34" charset="0"/>
                        <a:buChar char="̶"/>
                      </a:pPr>
                      <a:r>
                        <a:rPr lang="en-US" sz="1200" baseline="0" dirty="0">
                          <a:solidFill>
                            <a:schemeClr val="bg1"/>
                          </a:solidFill>
                        </a:rPr>
                        <a:t>Network communication</a:t>
                      </a:r>
                    </a:p>
                    <a:p>
                      <a:pPr marL="511175" lvl="1" indent="-285750">
                        <a:buFont typeface="Calibri" panose="020F0502020204030204" pitchFamily="34" charset="0"/>
                        <a:buChar char="̶"/>
                      </a:pPr>
                      <a:r>
                        <a:rPr lang="en-US" sz="1200" baseline="0" dirty="0">
                          <a:solidFill>
                            <a:schemeClr val="bg1"/>
                          </a:solidFill>
                        </a:rPr>
                        <a:t>Detailed execution analysis</a:t>
                      </a:r>
                    </a:p>
                  </a:txBody>
                  <a:tcPr marL="168288" marR="168288" marT="45733" marB="45733"/>
                </a:tc>
                <a:extLst>
                  <a:ext uri="{0D108BD9-81ED-4DB2-BD59-A6C34878D82A}">
                    <a16:rowId xmlns:a16="http://schemas.microsoft.com/office/drawing/2014/main" val="10002"/>
                  </a:ext>
                </a:extLst>
              </a:tr>
            </a:tbl>
          </a:graphicData>
        </a:graphic>
      </p:graphicFrame>
      <p:sp>
        <p:nvSpPr>
          <p:cNvPr id="31762" name="Content Placeholder 9"/>
          <p:cNvSpPr txBox="1">
            <a:spLocks/>
          </p:cNvSpPr>
          <p:nvPr/>
        </p:nvSpPr>
        <p:spPr bwMode="auto">
          <a:xfrm>
            <a:off x="242038" y="1998150"/>
            <a:ext cx="5923418" cy="3020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9" tIns="45711" rIns="91419" bIns="45720"/>
          <a:lstStyle>
            <a:lvl1pPr marL="214313" indent="-214313">
              <a:spcBef>
                <a:spcPct val="20000"/>
              </a:spcBef>
              <a:buFont typeface="Arial" panose="020B0604020202020204" pitchFamily="34" charset="0"/>
              <a:buChar char="•"/>
              <a:defRPr sz="2900">
                <a:solidFill>
                  <a:schemeClr val="tx1"/>
                </a:solidFill>
                <a:latin typeface="Arial" panose="020B0604020202020204" pitchFamily="34" charset="0"/>
                <a:ea typeface="MS PGothic" panose="020B0600070205080204" pitchFamily="34" charset="-128"/>
              </a:defRPr>
            </a:lvl1pPr>
            <a:lvl2pPr marL="457200" indent="-254000">
              <a:spcBef>
                <a:spcPct val="20000"/>
              </a:spcBef>
              <a:buFont typeface="Arial" panose="020B0604020202020204" pitchFamily="34" charset="0"/>
              <a:buChar char="–"/>
              <a:defRPr sz="2500">
                <a:solidFill>
                  <a:schemeClr val="tx1"/>
                </a:solidFill>
                <a:latin typeface="Arial" panose="020B0604020202020204" pitchFamily="34" charset="0"/>
                <a:ea typeface="MS PGothic" panose="020B0600070205080204" pitchFamily="34" charset="-128"/>
              </a:defRPr>
            </a:lvl2pPr>
            <a:lvl3pPr marL="914400" indent="-203200">
              <a:spcBef>
                <a:spcPct val="20000"/>
              </a:spcBef>
              <a:buFont typeface="Arial" panose="020B0604020202020204" pitchFamily="34" charset="0"/>
              <a:buChar char="•"/>
              <a:defRPr sz="2100">
                <a:solidFill>
                  <a:schemeClr val="tx1"/>
                </a:solidFill>
                <a:latin typeface="Arial" panose="020B0604020202020204" pitchFamily="34" charset="0"/>
                <a:ea typeface="MS PGothic" panose="020B0600070205080204" pitchFamily="34" charset="-128"/>
              </a:defRPr>
            </a:lvl3pPr>
            <a:lvl4pPr marL="1371600" indent="-203200">
              <a:spcBef>
                <a:spcPct val="200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1828800" indent="-203200">
              <a:spcBef>
                <a:spcPct val="200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indent="-203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indent="-203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indent="-203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indent="-203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indent="0" defTabSz="1219170">
              <a:spcBef>
                <a:spcPts val="600"/>
              </a:spcBef>
              <a:spcAft>
                <a:spcPts val="400"/>
              </a:spcAft>
              <a:buNone/>
            </a:pPr>
            <a:r>
              <a:rPr lang="en-CA" sz="2400" dirty="0">
                <a:solidFill>
                  <a:schemeClr val="bg1"/>
                </a:solidFill>
                <a:latin typeface="+mn-lt"/>
              </a:rPr>
              <a:t>Comprehensive email analytics </a:t>
            </a:r>
            <a:r>
              <a:rPr lang="en-CA" altLang="en-US" sz="2400" dirty="0">
                <a:solidFill>
                  <a:schemeClr val="bg1"/>
                </a:solidFill>
                <a:latin typeface="+mn-lt"/>
              </a:rPr>
              <a:t>on </a:t>
            </a:r>
            <a:r>
              <a:rPr lang="en-CA" altLang="en-US" sz="2400" b="1" dirty="0">
                <a:solidFill>
                  <a:srgbClr val="FFC000"/>
                </a:solidFill>
                <a:latin typeface="+mn-lt"/>
              </a:rPr>
              <a:t>both clean and blocked emails </a:t>
            </a:r>
            <a:r>
              <a:rPr lang="en-CA" altLang="en-US" sz="2400" dirty="0">
                <a:solidFill>
                  <a:schemeClr val="bg1"/>
                </a:solidFill>
                <a:latin typeface="+mn-lt"/>
              </a:rPr>
              <a:t>scanned by Symantec</a:t>
            </a:r>
          </a:p>
          <a:p>
            <a:pPr defTabSz="1219170">
              <a:spcBef>
                <a:spcPts val="600"/>
              </a:spcBef>
              <a:spcAft>
                <a:spcPts val="400"/>
              </a:spcAft>
              <a:buClr>
                <a:schemeClr val="bg1"/>
              </a:buClr>
            </a:pPr>
            <a:r>
              <a:rPr lang="en-CA" altLang="en-US" sz="2000" b="1" dirty="0">
                <a:solidFill>
                  <a:srgbClr val="FFC000"/>
                </a:solidFill>
                <a:latin typeface="+mn-lt"/>
              </a:rPr>
              <a:t>Over</a:t>
            </a:r>
            <a:r>
              <a:rPr lang="en-CA" altLang="en-US" sz="2000" dirty="0">
                <a:solidFill>
                  <a:srgbClr val="FFC000"/>
                </a:solidFill>
                <a:latin typeface="+mn-lt"/>
              </a:rPr>
              <a:t> </a:t>
            </a:r>
            <a:r>
              <a:rPr lang="en-CA" altLang="en-US" sz="2000" b="1" dirty="0">
                <a:solidFill>
                  <a:srgbClr val="FFC000"/>
                </a:solidFill>
                <a:latin typeface="+mn-lt"/>
              </a:rPr>
              <a:t>60 data points</a:t>
            </a:r>
            <a:r>
              <a:rPr lang="en-CA" altLang="en-US" sz="2000" b="1" dirty="0">
                <a:solidFill>
                  <a:schemeClr val="bg1"/>
                </a:solidFill>
                <a:latin typeface="+mn-lt"/>
              </a:rPr>
              <a:t>, </a:t>
            </a:r>
            <a:r>
              <a:rPr lang="en-CA" altLang="en-US" sz="2000" dirty="0">
                <a:solidFill>
                  <a:schemeClr val="bg1"/>
                </a:solidFill>
                <a:latin typeface="+mn-lt"/>
              </a:rPr>
              <a:t>including</a:t>
            </a:r>
            <a:r>
              <a:rPr lang="en-CA" altLang="en-US" sz="2000" b="1" dirty="0">
                <a:solidFill>
                  <a:schemeClr val="bg1"/>
                </a:solidFill>
                <a:latin typeface="+mn-lt"/>
              </a:rPr>
              <a:t> </a:t>
            </a:r>
            <a:r>
              <a:rPr lang="en-CA" altLang="en-US" sz="2000" dirty="0">
                <a:solidFill>
                  <a:schemeClr val="bg1"/>
                </a:solidFill>
                <a:latin typeface="+mn-lt"/>
              </a:rPr>
              <a:t>IOCs such as files hashes, URLs, and IP addresses</a:t>
            </a:r>
          </a:p>
          <a:p>
            <a:pPr defTabSz="1219170">
              <a:spcBef>
                <a:spcPts val="600"/>
              </a:spcBef>
              <a:buClr>
                <a:schemeClr val="bg1"/>
              </a:buClr>
            </a:pPr>
            <a:r>
              <a:rPr lang="en-CA" altLang="en-US" sz="2000" b="1" dirty="0">
                <a:solidFill>
                  <a:srgbClr val="FFC000"/>
                </a:solidFill>
                <a:latin typeface="+mn-lt"/>
              </a:rPr>
              <a:t>Includes Business Email Compromise data</a:t>
            </a:r>
            <a:r>
              <a:rPr lang="en-CA" altLang="en-US" sz="2000" dirty="0">
                <a:solidFill>
                  <a:schemeClr val="bg1"/>
                </a:solidFill>
                <a:latin typeface="+mn-lt"/>
              </a:rPr>
              <a:t> such as: </a:t>
            </a:r>
          </a:p>
          <a:p>
            <a:pPr lvl="1" defTabSz="1219170">
              <a:spcBef>
                <a:spcPts val="400"/>
              </a:spcBef>
              <a:buClr>
                <a:schemeClr val="bg1"/>
              </a:buClr>
            </a:pPr>
            <a:r>
              <a:rPr lang="en-CA" altLang="en-US" sz="1800" dirty="0">
                <a:solidFill>
                  <a:schemeClr val="bg1"/>
                </a:solidFill>
                <a:latin typeface="+mn-lt"/>
              </a:rPr>
              <a:t>Sender &amp; recipient information</a:t>
            </a:r>
          </a:p>
          <a:p>
            <a:pPr lvl="1" defTabSz="1219170">
              <a:spcBef>
                <a:spcPts val="400"/>
              </a:spcBef>
              <a:buClr>
                <a:schemeClr val="bg1"/>
              </a:buClr>
            </a:pPr>
            <a:r>
              <a:rPr lang="en-CA" altLang="en-US" sz="1800" dirty="0">
                <a:solidFill>
                  <a:schemeClr val="bg1"/>
                </a:solidFill>
                <a:latin typeface="+mn-lt"/>
              </a:rPr>
              <a:t>Subject lines</a:t>
            </a:r>
          </a:p>
          <a:p>
            <a:pPr lvl="1" defTabSz="1219170">
              <a:spcBef>
                <a:spcPts val="400"/>
              </a:spcBef>
              <a:buClr>
                <a:schemeClr val="bg1"/>
              </a:buClr>
            </a:pPr>
            <a:r>
              <a:rPr lang="en-CA" altLang="en-US" sz="1800" dirty="0">
                <a:solidFill>
                  <a:schemeClr val="bg1"/>
                </a:solidFill>
                <a:latin typeface="+mn-lt"/>
              </a:rPr>
              <a:t>Email headers</a:t>
            </a:r>
          </a:p>
          <a:p>
            <a:pPr>
              <a:spcBef>
                <a:spcPts val="600"/>
              </a:spcBef>
              <a:spcAft>
                <a:spcPts val="400"/>
              </a:spcAft>
              <a:buClr>
                <a:schemeClr val="bg1"/>
              </a:buClr>
            </a:pPr>
            <a:r>
              <a:rPr lang="en-CA" sz="2000" b="1" dirty="0">
                <a:solidFill>
                  <a:srgbClr val="FFC000"/>
                </a:solidFill>
                <a:latin typeface="+mn-lt"/>
              </a:rPr>
              <a:t>Ability to stream to any SIEM </a:t>
            </a:r>
            <a:r>
              <a:rPr lang="en-CA" sz="2000" dirty="0">
                <a:solidFill>
                  <a:schemeClr val="bg1"/>
                </a:solidFill>
                <a:latin typeface="+mn-lt"/>
              </a:rPr>
              <a:t>via an API-driven feed</a:t>
            </a:r>
            <a:endParaRPr lang="en-CA" sz="1800" dirty="0">
              <a:solidFill>
                <a:schemeClr val="bg1"/>
              </a:solidFill>
              <a:latin typeface="+mn-lt"/>
            </a:endParaRPr>
          </a:p>
        </p:txBody>
      </p:sp>
    </p:spTree>
    <p:extLst>
      <p:ext uri="{BB962C8B-B14F-4D97-AF65-F5344CB8AC3E}">
        <p14:creationId xmlns:p14="http://schemas.microsoft.com/office/powerpoint/2010/main" val="1191958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Symantec is the #1 Choice in Email Security</a:t>
            </a:r>
          </a:p>
        </p:txBody>
      </p:sp>
      <p:sp>
        <p:nvSpPr>
          <p:cNvPr id="3" name="TextBox 2"/>
          <p:cNvSpPr txBox="1"/>
          <p:nvPr/>
        </p:nvSpPr>
        <p:spPr>
          <a:xfrm>
            <a:off x="395415" y="1577197"/>
            <a:ext cx="11689492" cy="4572000"/>
          </a:xfrm>
          <a:prstGeom prst="rect">
            <a:avLst/>
          </a:prstGeom>
          <a:noFill/>
        </p:spPr>
        <p:txBody>
          <a:bodyPr wrap="square" lIns="0" tIns="0" rIns="0" bIns="0" rtlCol="0">
            <a:noAutofit/>
          </a:bodyPr>
          <a:lstStyle/>
          <a:p>
            <a:pPr lvl="1" indent="-457200" fontAlgn="ctr">
              <a:buClr>
                <a:schemeClr val="tx1"/>
              </a:buClr>
              <a:buFont typeface="+mj-lt"/>
              <a:buAutoNum type="arabicPeriod"/>
            </a:pPr>
            <a:endParaRPr lang="en-GB" sz="2400" b="1" dirty="0">
              <a:solidFill>
                <a:schemeClr val="bg1"/>
              </a:solidFill>
            </a:endParaRPr>
          </a:p>
          <a:p>
            <a:pPr lvl="1" indent="-457200" fontAlgn="ctr">
              <a:buClr>
                <a:schemeClr val="tx1"/>
              </a:buClr>
              <a:buFont typeface="+mj-lt"/>
              <a:buAutoNum type="arabicPeriod"/>
            </a:pPr>
            <a:r>
              <a:rPr lang="en-GB" sz="3000" dirty="0">
                <a:solidFill>
                  <a:schemeClr val="bg1"/>
                </a:solidFill>
              </a:rPr>
              <a:t>Most </a:t>
            </a:r>
            <a:r>
              <a:rPr lang="en-GB" sz="3000" dirty="0">
                <a:solidFill>
                  <a:schemeClr val="accent1"/>
                </a:solidFill>
              </a:rPr>
              <a:t>Effective and Accurate </a:t>
            </a:r>
            <a:r>
              <a:rPr lang="en-GB" sz="3000" dirty="0">
                <a:solidFill>
                  <a:schemeClr val="bg1"/>
                </a:solidFill>
              </a:rPr>
              <a:t>Email</a:t>
            </a:r>
            <a:r>
              <a:rPr lang="en-GB" sz="3000" dirty="0"/>
              <a:t> </a:t>
            </a:r>
            <a:r>
              <a:rPr lang="en-GB" sz="3000" dirty="0">
                <a:solidFill>
                  <a:schemeClr val="bg1"/>
                </a:solidFill>
              </a:rPr>
              <a:t>Security</a:t>
            </a:r>
            <a:r>
              <a:rPr lang="en-GB" sz="3000" dirty="0"/>
              <a:t> </a:t>
            </a:r>
            <a:r>
              <a:rPr lang="en-GB" sz="3000" dirty="0">
                <a:solidFill>
                  <a:schemeClr val="bg1"/>
                </a:solidFill>
              </a:rPr>
              <a:t>Solution</a:t>
            </a:r>
          </a:p>
          <a:p>
            <a:pPr marL="0" lvl="1" fontAlgn="ctr">
              <a:buClr>
                <a:schemeClr val="accent1"/>
              </a:buClr>
            </a:pPr>
            <a:endParaRPr lang="en-US" sz="3000" dirty="0">
              <a:solidFill>
                <a:srgbClr val="2A2C2B"/>
              </a:solidFill>
            </a:endParaRPr>
          </a:p>
          <a:p>
            <a:pPr lvl="1" indent="-457200" fontAlgn="ctr">
              <a:buClr>
                <a:schemeClr val="tx1"/>
              </a:buClr>
              <a:buFont typeface="+mj-lt"/>
              <a:buAutoNum type="arabicPeriod" startAt="2"/>
            </a:pPr>
            <a:r>
              <a:rPr lang="en-GB" sz="3000" dirty="0">
                <a:solidFill>
                  <a:srgbClr val="F7BA33"/>
                </a:solidFill>
              </a:rPr>
              <a:t>Deepest Visibility </a:t>
            </a:r>
            <a:r>
              <a:rPr lang="en-GB" sz="3000" dirty="0">
                <a:solidFill>
                  <a:schemeClr val="bg1"/>
                </a:solidFill>
              </a:rPr>
              <a:t>into Targeted &amp; Advanced Threats</a:t>
            </a:r>
            <a:endParaRPr lang="en-US" sz="3000" dirty="0">
              <a:solidFill>
                <a:schemeClr val="bg1"/>
              </a:solidFill>
              <a:ea typeface="+mj-ea"/>
              <a:cs typeface="Calibri Light"/>
            </a:endParaRPr>
          </a:p>
          <a:p>
            <a:pPr marL="0" lvl="1" fontAlgn="ctr">
              <a:buClr>
                <a:schemeClr val="accent1"/>
              </a:buClr>
            </a:pPr>
            <a:endParaRPr lang="en-GB" sz="3000" dirty="0">
              <a:solidFill>
                <a:srgbClr val="2A2C2B"/>
              </a:solidFill>
            </a:endParaRPr>
          </a:p>
          <a:p>
            <a:pPr lvl="1" indent="-457200" fontAlgn="ctr">
              <a:buClr>
                <a:schemeClr val="tx1"/>
              </a:buClr>
              <a:buFont typeface="+mj-lt"/>
              <a:buAutoNum type="arabicPeriod" startAt="3"/>
            </a:pPr>
            <a:r>
              <a:rPr lang="en-GB" sz="3000" dirty="0">
                <a:solidFill>
                  <a:srgbClr val="F7BA33"/>
                </a:solidFill>
              </a:rPr>
              <a:t>Strongest </a:t>
            </a:r>
            <a:r>
              <a:rPr lang="en-GB" sz="3000" dirty="0">
                <a:solidFill>
                  <a:schemeClr val="bg1"/>
                </a:solidFill>
              </a:rPr>
              <a:t>Data Protection Controls</a:t>
            </a:r>
          </a:p>
          <a:p>
            <a:pPr marL="0" lvl="1" fontAlgn="ctr">
              <a:buClr>
                <a:schemeClr val="accent1"/>
              </a:buClr>
            </a:pPr>
            <a:endParaRPr lang="en-GB" sz="3000" dirty="0">
              <a:solidFill>
                <a:schemeClr val="bg1"/>
              </a:solidFill>
            </a:endParaRPr>
          </a:p>
          <a:p>
            <a:pPr lvl="1" indent="-457200" fontAlgn="ctr">
              <a:buClr>
                <a:schemeClr val="tx1"/>
              </a:buClr>
              <a:buFont typeface="+mj-lt"/>
              <a:buAutoNum type="arabicPeriod" startAt="4"/>
            </a:pPr>
            <a:r>
              <a:rPr lang="en-GB" sz="3000" dirty="0">
                <a:solidFill>
                  <a:srgbClr val="F7BA33"/>
                </a:solidFill>
              </a:rPr>
              <a:t>Industry-Leading </a:t>
            </a:r>
            <a:r>
              <a:rPr lang="en-GB" sz="3000" dirty="0">
                <a:solidFill>
                  <a:schemeClr val="bg1"/>
                </a:solidFill>
              </a:rPr>
              <a:t>Service Level Agreements</a:t>
            </a:r>
          </a:p>
        </p:txBody>
      </p:sp>
    </p:spTree>
    <p:extLst>
      <p:ext uri="{BB962C8B-B14F-4D97-AF65-F5344CB8AC3E}">
        <p14:creationId xmlns:p14="http://schemas.microsoft.com/office/powerpoint/2010/main" val="1777143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chor="t">
            <a:normAutofit/>
          </a:bodyPr>
          <a:lstStyle/>
          <a:p>
            <a:pPr>
              <a:lnSpc>
                <a:spcPct val="100000"/>
              </a:lnSpc>
              <a:buFont typeface="Arial" panose="020B0604020202020204" pitchFamily="34" charset="0"/>
              <a:buChar char="•"/>
            </a:pPr>
            <a:r>
              <a:rPr lang="en-US" sz="2800" dirty="0"/>
              <a:t>Please visit </a:t>
            </a:r>
            <a:r>
              <a:rPr lang="en-US" sz="2800" dirty="0">
                <a:hlinkClick r:id="rId3"/>
              </a:rPr>
              <a:t>www.symantec.com/email</a:t>
            </a:r>
            <a:endParaRPr lang="en-US" sz="2800" dirty="0"/>
          </a:p>
          <a:p>
            <a:pPr>
              <a:lnSpc>
                <a:spcPct val="100000"/>
              </a:lnSpc>
              <a:buFont typeface="Arial" panose="020B0604020202020204" pitchFamily="34" charset="0"/>
              <a:buChar char="•"/>
            </a:pPr>
            <a:r>
              <a:rPr lang="en-US" sz="2800" dirty="0"/>
              <a:t>Read the ISTR: </a:t>
            </a:r>
            <a:r>
              <a:rPr lang="en-US" sz="2800" dirty="0">
                <a:hlinkClick r:id="rId4"/>
              </a:rPr>
              <a:t>Email Threats 2017 Report</a:t>
            </a:r>
            <a:endParaRPr lang="en-US" sz="2800" dirty="0"/>
          </a:p>
          <a:p>
            <a:pPr>
              <a:lnSpc>
                <a:spcPct val="100000"/>
              </a:lnSpc>
              <a:buFont typeface="Arial" panose="020B0604020202020204" pitchFamily="34" charset="0"/>
              <a:buChar char="•"/>
            </a:pPr>
            <a:r>
              <a:rPr lang="en-US" sz="2800" dirty="0"/>
              <a:t>Contact your Symantec sales rep</a:t>
            </a:r>
          </a:p>
          <a:p>
            <a:pPr>
              <a:lnSpc>
                <a:spcPct val="100000"/>
              </a:lnSpc>
              <a:buFont typeface="Arial" panose="020B0604020202020204" pitchFamily="34" charset="0"/>
              <a:buChar char="•"/>
            </a:pPr>
            <a:endParaRPr lang="en-US" sz="2800" dirty="0"/>
          </a:p>
          <a:p>
            <a:pPr marL="0" indent="0">
              <a:lnSpc>
                <a:spcPct val="100000"/>
              </a:lnSpc>
              <a:buNone/>
            </a:pPr>
            <a:endParaRPr lang="en-US" sz="2800" u="sng" dirty="0"/>
          </a:p>
        </p:txBody>
      </p:sp>
      <p:sp>
        <p:nvSpPr>
          <p:cNvPr id="3" name="Title 2"/>
          <p:cNvSpPr>
            <a:spLocks noGrp="1"/>
          </p:cNvSpPr>
          <p:nvPr>
            <p:ph type="title"/>
          </p:nvPr>
        </p:nvSpPr>
        <p:spPr/>
        <p:txBody>
          <a:bodyPr/>
          <a:lstStyle/>
          <a:p>
            <a:r>
              <a:rPr lang="en-US" dirty="0"/>
              <a:t>For More Information</a:t>
            </a:r>
          </a:p>
        </p:txBody>
      </p:sp>
      <p:sp>
        <p:nvSpPr>
          <p:cNvPr id="2" name="Rectangle 1"/>
          <p:cNvSpPr/>
          <p:nvPr/>
        </p:nvSpPr>
        <p:spPr>
          <a:xfrm>
            <a:off x="568931" y="3953780"/>
            <a:ext cx="3025607" cy="584775"/>
          </a:xfrm>
          <a:prstGeom prst="rect">
            <a:avLst/>
          </a:prstGeom>
        </p:spPr>
        <p:txBody>
          <a:bodyPr wrap="square">
            <a:spAutoFit/>
          </a:bodyPr>
          <a:lstStyle/>
          <a:p>
            <a:r>
              <a:rPr lang="en-IE" sz="3200" b="1" dirty="0">
                <a:solidFill>
                  <a:schemeClr val="bg1"/>
                </a:solidFill>
              </a:rPr>
              <a:t>Thank you</a:t>
            </a:r>
            <a:endParaRPr lang="en-US" sz="3200" b="1" dirty="0">
              <a:solidFill>
                <a:schemeClr val="bg1"/>
              </a:solidFill>
            </a:endParaRPr>
          </a:p>
        </p:txBody>
      </p:sp>
      <p:sp>
        <p:nvSpPr>
          <p:cNvPr id="5" name="Subtitle 2"/>
          <p:cNvSpPr txBox="1">
            <a:spLocks/>
          </p:cNvSpPr>
          <p:nvPr/>
        </p:nvSpPr>
        <p:spPr>
          <a:xfrm>
            <a:off x="678987" y="5007616"/>
            <a:ext cx="2900928" cy="701557"/>
          </a:xfrm>
          <a:prstGeom prst="rect">
            <a:avLst/>
          </a:prstGeom>
        </p:spPr>
        <p:txBody>
          <a:bodyPr vert="horz" lIns="0" tIns="0" rIns="0" bIns="0" rtlCol="0">
            <a:normAutofit/>
          </a:bodyPr>
          <a:lstStyle>
            <a:lvl1pPr marL="292100" indent="-292100" algn="l" defTabSz="914400" rtl="0" eaLnBrk="1" latinLnBrk="0" hangingPunct="1">
              <a:lnSpc>
                <a:spcPct val="90000"/>
              </a:lnSpc>
              <a:spcBef>
                <a:spcPts val="1000"/>
              </a:spcBef>
              <a:buFont typeface="Courier New" panose="02070309020205020404" pitchFamily="49" charset="0"/>
              <a:buChar char="o"/>
              <a:defRPr sz="2400" b="0" i="0" kern="1200">
                <a:solidFill>
                  <a:schemeClr val="bg1"/>
                </a:solidFill>
                <a:latin typeface="+mn-lt"/>
                <a:ea typeface="+mn-ea"/>
                <a:cs typeface="+mn-cs"/>
              </a:defRPr>
            </a:lvl1pPr>
            <a:lvl2pPr marL="741363" indent="-284163" algn="l" defTabSz="914400" rtl="0" eaLnBrk="1" latinLnBrk="0" hangingPunct="1">
              <a:lnSpc>
                <a:spcPct val="90000"/>
              </a:lnSpc>
              <a:spcBef>
                <a:spcPts val="500"/>
              </a:spcBef>
              <a:buFont typeface="Courier New" panose="02070309020205020404" pitchFamily="49" charset="0"/>
              <a:buChar char="o"/>
              <a:defRPr sz="2000" b="0" i="0" kern="1200">
                <a:solidFill>
                  <a:schemeClr val="bg1"/>
                </a:solidFill>
                <a:latin typeface="+mn-lt"/>
                <a:ea typeface="+mn-ea"/>
                <a:cs typeface="+mn-cs"/>
              </a:defRPr>
            </a:lvl2pPr>
            <a:lvl3pPr marL="1206500" indent="-292100" algn="l" defTabSz="914400" rtl="0" eaLnBrk="1" latinLnBrk="0" hangingPunct="1">
              <a:lnSpc>
                <a:spcPct val="90000"/>
              </a:lnSpc>
              <a:spcBef>
                <a:spcPts val="500"/>
              </a:spcBef>
              <a:buFont typeface="Courier New" panose="02070309020205020404" pitchFamily="49" charset="0"/>
              <a:buChar char="o"/>
              <a:defRPr sz="1800" b="0" i="0" kern="1200">
                <a:solidFill>
                  <a:schemeClr val="bg1"/>
                </a:solidFill>
                <a:latin typeface="+mn-lt"/>
                <a:ea typeface="+mn-ea"/>
                <a:cs typeface="+mn-cs"/>
              </a:defRPr>
            </a:lvl3pPr>
            <a:lvl4pPr marL="1655763" indent="-284163" algn="l" defTabSz="914400" rtl="0" eaLnBrk="1" latinLnBrk="0" hangingPunct="1">
              <a:lnSpc>
                <a:spcPct val="90000"/>
              </a:lnSpc>
              <a:spcBef>
                <a:spcPts val="500"/>
              </a:spcBef>
              <a:buFont typeface="Courier New" panose="02070309020205020404" pitchFamily="49" charset="0"/>
              <a:buChar char="o"/>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Courier New" panose="02070309020205020404" pitchFamily="49" charset="0"/>
              <a:buChar char="o"/>
              <a:defRPr sz="1800" b="0" i="0" kern="1200" baseline="0">
                <a:solidFill>
                  <a:schemeClr val="bg1"/>
                </a:solidFill>
                <a:latin typeface="Symantec Sans" panose="0200050308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5">
                    <a:lumMod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mn-lt"/>
                <a:ea typeface="+mn-ea"/>
                <a:cs typeface="+mn-cs"/>
              </a:defRPr>
            </a:lvl9pPr>
          </a:lstStyle>
          <a:p>
            <a:pPr marL="0" indent="0">
              <a:buNone/>
            </a:pPr>
            <a:r>
              <a:rPr lang="en-US" dirty="0"/>
              <a:t>Yvonne Dresser</a:t>
            </a:r>
          </a:p>
        </p:txBody>
      </p:sp>
      <p:sp>
        <p:nvSpPr>
          <p:cNvPr id="6" name="Text Placeholder 6"/>
          <p:cNvSpPr txBox="1">
            <a:spLocks/>
          </p:cNvSpPr>
          <p:nvPr/>
        </p:nvSpPr>
        <p:spPr>
          <a:xfrm>
            <a:off x="521331" y="5391807"/>
            <a:ext cx="5532627" cy="392768"/>
          </a:xfrm>
          <a:prstGeom prst="rect">
            <a:avLst/>
          </a:prstGeom>
        </p:spPr>
        <p:txBody>
          <a:bodyPr/>
          <a:lstStyle>
            <a:lvl1pPr marL="292100" indent="-292100" algn="l" defTabSz="914400" rtl="0" eaLnBrk="1" latinLnBrk="0" hangingPunct="1">
              <a:lnSpc>
                <a:spcPct val="90000"/>
              </a:lnSpc>
              <a:spcBef>
                <a:spcPts val="1000"/>
              </a:spcBef>
              <a:buFont typeface="Courier New" panose="02070309020205020404" pitchFamily="49" charset="0"/>
              <a:buChar char="o"/>
              <a:defRPr sz="2400" b="0" i="0" kern="1200">
                <a:solidFill>
                  <a:schemeClr val="bg1"/>
                </a:solidFill>
                <a:latin typeface="+mn-lt"/>
                <a:ea typeface="+mn-ea"/>
                <a:cs typeface="+mn-cs"/>
              </a:defRPr>
            </a:lvl1pPr>
            <a:lvl2pPr marL="741363" indent="-284163" algn="l" defTabSz="914400" rtl="0" eaLnBrk="1" latinLnBrk="0" hangingPunct="1">
              <a:lnSpc>
                <a:spcPct val="90000"/>
              </a:lnSpc>
              <a:spcBef>
                <a:spcPts val="500"/>
              </a:spcBef>
              <a:buFont typeface="Courier New" panose="02070309020205020404" pitchFamily="49" charset="0"/>
              <a:buChar char="o"/>
              <a:defRPr sz="2000" b="0" i="0" kern="1200">
                <a:solidFill>
                  <a:schemeClr val="bg1"/>
                </a:solidFill>
                <a:latin typeface="+mn-lt"/>
                <a:ea typeface="+mn-ea"/>
                <a:cs typeface="+mn-cs"/>
              </a:defRPr>
            </a:lvl2pPr>
            <a:lvl3pPr marL="1206500" indent="-292100" algn="l" defTabSz="914400" rtl="0" eaLnBrk="1" latinLnBrk="0" hangingPunct="1">
              <a:lnSpc>
                <a:spcPct val="90000"/>
              </a:lnSpc>
              <a:spcBef>
                <a:spcPts val="500"/>
              </a:spcBef>
              <a:buFont typeface="Courier New" panose="02070309020205020404" pitchFamily="49" charset="0"/>
              <a:buChar char="o"/>
              <a:defRPr sz="1800" b="0" i="0" kern="1200">
                <a:solidFill>
                  <a:schemeClr val="bg1"/>
                </a:solidFill>
                <a:latin typeface="+mn-lt"/>
                <a:ea typeface="+mn-ea"/>
                <a:cs typeface="+mn-cs"/>
              </a:defRPr>
            </a:lvl3pPr>
            <a:lvl4pPr marL="1655763" indent="-284163" algn="l" defTabSz="914400" rtl="0" eaLnBrk="1" latinLnBrk="0" hangingPunct="1">
              <a:lnSpc>
                <a:spcPct val="90000"/>
              </a:lnSpc>
              <a:spcBef>
                <a:spcPts val="500"/>
              </a:spcBef>
              <a:buFont typeface="Courier New" panose="02070309020205020404" pitchFamily="49" charset="0"/>
              <a:buChar char="o"/>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Courier New" panose="02070309020205020404" pitchFamily="49" charset="0"/>
              <a:buChar char="o"/>
              <a:defRPr sz="1800" b="0" i="0" kern="1200" baseline="0">
                <a:solidFill>
                  <a:schemeClr val="bg1"/>
                </a:solidFill>
                <a:latin typeface="Symantec Sans" panose="0200050308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5">
                    <a:lumMod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mn-lt"/>
                <a:ea typeface="+mn-ea"/>
                <a:cs typeface="+mn-cs"/>
              </a:defRPr>
            </a:lvl9pPr>
          </a:lstStyle>
          <a:p>
            <a:pPr marL="0" indent="0">
              <a:buNone/>
            </a:pPr>
            <a:r>
              <a:rPr lang="en-US" dirty="0"/>
              <a:t>Yvonne_dresser@symantec.com</a:t>
            </a:r>
          </a:p>
        </p:txBody>
      </p:sp>
    </p:spTree>
    <p:extLst>
      <p:ext uri="{BB962C8B-B14F-4D97-AF65-F5344CB8AC3E}">
        <p14:creationId xmlns:p14="http://schemas.microsoft.com/office/powerpoint/2010/main" val="1929874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Security Threat Report (ISTR) Special Report</a:t>
            </a:r>
          </a:p>
        </p:txBody>
      </p:sp>
      <p:pic>
        <p:nvPicPr>
          <p:cNvPr id="4" name="Picture 3"/>
          <p:cNvPicPr>
            <a:picLocks noChangeAspect="1"/>
          </p:cNvPicPr>
          <p:nvPr/>
        </p:nvPicPr>
        <p:blipFill>
          <a:blip r:embed="rId3"/>
          <a:stretch>
            <a:fillRect/>
          </a:stretch>
        </p:blipFill>
        <p:spPr>
          <a:xfrm>
            <a:off x="1432369" y="1404214"/>
            <a:ext cx="3785807" cy="4897064"/>
          </a:xfrm>
          <a:prstGeom prst="rect">
            <a:avLst/>
          </a:prstGeom>
        </p:spPr>
      </p:pic>
      <p:sp>
        <p:nvSpPr>
          <p:cNvPr id="5" name="Rectangle 4"/>
          <p:cNvSpPr/>
          <p:nvPr/>
        </p:nvSpPr>
        <p:spPr>
          <a:xfrm>
            <a:off x="5803392" y="1628073"/>
            <a:ext cx="6096000" cy="1938992"/>
          </a:xfrm>
          <a:prstGeom prst="rect">
            <a:avLst/>
          </a:prstGeom>
        </p:spPr>
        <p:txBody>
          <a:bodyPr>
            <a:spAutoFit/>
          </a:bodyPr>
          <a:lstStyle/>
          <a:p>
            <a:r>
              <a:rPr lang="en-US" sz="2400" dirty="0">
                <a:solidFill>
                  <a:schemeClr val="bg1"/>
                </a:solidFill>
              </a:rPr>
              <a:t>“The latest ISTR special report, Email Threats 2017, casts a light on a threat landscape where attackers are actively spreading malicious threats, BEC scams, and a variety of spam through email.”</a:t>
            </a:r>
          </a:p>
        </p:txBody>
      </p:sp>
      <p:sp>
        <p:nvSpPr>
          <p:cNvPr id="6" name="Rectangle 5"/>
          <p:cNvSpPr/>
          <p:nvPr/>
        </p:nvSpPr>
        <p:spPr>
          <a:xfrm>
            <a:off x="5939028" y="4982842"/>
            <a:ext cx="6096000" cy="646331"/>
          </a:xfrm>
          <a:prstGeom prst="rect">
            <a:avLst/>
          </a:prstGeom>
        </p:spPr>
        <p:txBody>
          <a:bodyPr>
            <a:spAutoFit/>
          </a:bodyPr>
          <a:lstStyle/>
          <a:p>
            <a:r>
              <a:rPr lang="en-US" dirty="0">
                <a:solidFill>
                  <a:schemeClr val="bg1"/>
                </a:solidFill>
              </a:rPr>
              <a:t>www.symantec.com/connect/blogs/users-encounter-threats-through-email-twice-often-other-infection-vectors</a:t>
            </a:r>
          </a:p>
        </p:txBody>
      </p:sp>
    </p:spTree>
    <p:extLst>
      <p:ext uri="{BB962C8B-B14F-4D97-AF65-F5344CB8AC3E}">
        <p14:creationId xmlns:p14="http://schemas.microsoft.com/office/powerpoint/2010/main" val="2068683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Email Attacks Becoming More Targeted and Sophisticated</a:t>
            </a:r>
          </a:p>
        </p:txBody>
      </p:sp>
      <p:grpSp>
        <p:nvGrpSpPr>
          <p:cNvPr id="25" name="Group 24"/>
          <p:cNvGrpSpPr/>
          <p:nvPr/>
        </p:nvGrpSpPr>
        <p:grpSpPr>
          <a:xfrm>
            <a:off x="8057309" y="2299500"/>
            <a:ext cx="3632105" cy="2441880"/>
            <a:chOff x="7838125" y="2127021"/>
            <a:chExt cx="3632105" cy="2441880"/>
          </a:xfrm>
        </p:grpSpPr>
        <p:sp>
          <p:nvSpPr>
            <p:cNvPr id="6" name="Rectangle: Rounded Corners 7"/>
            <p:cNvSpPr/>
            <p:nvPr/>
          </p:nvSpPr>
          <p:spPr>
            <a:xfrm>
              <a:off x="7845558" y="2127021"/>
              <a:ext cx="3617239" cy="2441880"/>
            </a:xfrm>
            <a:prstGeom prst="roundRect">
              <a:avLst>
                <a:gd name="adj" fmla="val 3145"/>
              </a:avLst>
            </a:prstGeom>
            <a:solidFill>
              <a:srgbClr val="7E98B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dirty="0">
                <a:solidFill>
                  <a:schemeClr val="bg1"/>
                </a:solidFill>
                <a:latin typeface="Calibri" charset="0"/>
                <a:cs typeface="Calibri" charset="0"/>
              </a:endParaRPr>
            </a:p>
          </p:txBody>
        </p:sp>
        <p:sp>
          <p:nvSpPr>
            <p:cNvPr id="7" name="Rectangle 6"/>
            <p:cNvSpPr/>
            <p:nvPr/>
          </p:nvSpPr>
          <p:spPr bwMode="gray">
            <a:xfrm>
              <a:off x="8894288" y="3295764"/>
              <a:ext cx="1519779" cy="574260"/>
            </a:xfrm>
            <a:prstGeom prst="rect">
              <a:avLst/>
            </a:prstGeom>
            <a:noFill/>
            <a:ln w="19050" cap="flat" cmpd="sng" algn="ctr">
              <a:noFill/>
              <a:prstDash val="solid"/>
              <a:miter lim="800000"/>
              <a:headEnd type="none" w="med" len="med"/>
              <a:tailEnd type="none" w="med" len="med"/>
            </a:ln>
            <a:effectLst/>
          </p:spPr>
          <p:txBody>
            <a:bodyPr vert="horz" wrap="square" lIns="68580" tIns="0" rIns="68580" bIns="0" numCol="1" rtlCol="0" anchor="t" anchorCtr="0" compatLnSpc="1">
              <a:prstTxWarp prst="textNoShape">
                <a:avLst/>
              </a:prstTxWarp>
              <a:spAutoFit/>
            </a:bodyPr>
            <a:lstStyle/>
            <a:p>
              <a:pPr algn="ctr">
                <a:lnSpc>
                  <a:spcPct val="85000"/>
                </a:lnSpc>
                <a:spcBef>
                  <a:spcPts val="150"/>
                </a:spcBef>
                <a:spcAft>
                  <a:spcPts val="150"/>
                </a:spcAft>
                <a:buClr>
                  <a:srgbClr val="404040">
                    <a:lumMod val="40000"/>
                    <a:lumOff val="60000"/>
                  </a:srgbClr>
                </a:buClr>
              </a:pPr>
              <a:r>
                <a:rPr lang="en-CA" sz="4390" b="1" dirty="0">
                  <a:solidFill>
                    <a:schemeClr val="bg1"/>
                  </a:solidFill>
                </a:rPr>
                <a:t>$5B+</a:t>
              </a:r>
            </a:p>
          </p:txBody>
        </p:sp>
        <p:sp>
          <p:nvSpPr>
            <p:cNvPr id="8" name="Rectangle 7"/>
            <p:cNvSpPr/>
            <p:nvPr/>
          </p:nvSpPr>
          <p:spPr>
            <a:xfrm>
              <a:off x="7838125" y="3897873"/>
              <a:ext cx="3632105" cy="492443"/>
            </a:xfrm>
            <a:prstGeom prst="rect">
              <a:avLst/>
            </a:prstGeom>
          </p:spPr>
          <p:txBody>
            <a:bodyPr wrap="square" tIns="0" bIns="0">
              <a:spAutoFit/>
            </a:bodyPr>
            <a:lstStyle/>
            <a:p>
              <a:pPr algn="ctr">
                <a:buClr>
                  <a:srgbClr val="404040">
                    <a:lumMod val="40000"/>
                    <a:lumOff val="60000"/>
                  </a:srgbClr>
                </a:buClr>
              </a:pPr>
              <a:r>
                <a:rPr lang="en-CA" sz="1600" dirty="0">
                  <a:solidFill>
                    <a:schemeClr val="bg1"/>
                  </a:solidFill>
                </a:rPr>
                <a:t>Lost to </a:t>
              </a:r>
              <a:r>
                <a:rPr lang="en-CA" sz="1600" b="1" dirty="0">
                  <a:solidFill>
                    <a:schemeClr val="bg1"/>
                  </a:solidFill>
                </a:rPr>
                <a:t>Business Email Compromise (BEC) </a:t>
              </a:r>
              <a:r>
                <a:rPr lang="en-CA" sz="1600" dirty="0">
                  <a:solidFill>
                    <a:schemeClr val="bg1"/>
                  </a:solidFill>
                </a:rPr>
                <a:t>scams over last 3 years</a:t>
              </a:r>
            </a:p>
          </p:txBody>
        </p:sp>
        <p:sp>
          <p:nvSpPr>
            <p:cNvPr id="9" name="Freeform 5"/>
            <p:cNvSpPr>
              <a:spLocks noEditPoints="1"/>
            </p:cNvSpPr>
            <p:nvPr/>
          </p:nvSpPr>
          <p:spPr bwMode="auto">
            <a:xfrm>
              <a:off x="9276352" y="2426306"/>
              <a:ext cx="755650" cy="758826"/>
            </a:xfrm>
            <a:custGeom>
              <a:avLst/>
              <a:gdLst>
                <a:gd name="T0" fmla="*/ 350 w 403"/>
                <a:gd name="T1" fmla="*/ 324 h 403"/>
                <a:gd name="T2" fmla="*/ 281 w 403"/>
                <a:gd name="T3" fmla="*/ 255 h 403"/>
                <a:gd name="T4" fmla="*/ 309 w 403"/>
                <a:gd name="T5" fmla="*/ 160 h 403"/>
                <a:gd name="T6" fmla="*/ 348 w 403"/>
                <a:gd name="T7" fmla="*/ 75 h 403"/>
                <a:gd name="T8" fmla="*/ 394 w 403"/>
                <a:gd name="T9" fmla="*/ 27 h 403"/>
                <a:gd name="T10" fmla="*/ 372 w 403"/>
                <a:gd name="T11" fmla="*/ 5 h 403"/>
                <a:gd name="T12" fmla="*/ 325 w 403"/>
                <a:gd name="T13" fmla="*/ 53 h 403"/>
                <a:gd name="T14" fmla="*/ 278 w 403"/>
                <a:gd name="T15" fmla="*/ 84 h 403"/>
                <a:gd name="T16" fmla="*/ 202 w 403"/>
                <a:gd name="T17" fmla="*/ 53 h 403"/>
                <a:gd name="T18" fmla="*/ 126 w 403"/>
                <a:gd name="T19" fmla="*/ 84 h 403"/>
                <a:gd name="T20" fmla="*/ 75 w 403"/>
                <a:gd name="T21" fmla="*/ 57 h 403"/>
                <a:gd name="T22" fmla="*/ 30 w 403"/>
                <a:gd name="T23" fmla="*/ 8 h 403"/>
                <a:gd name="T24" fmla="*/ 7 w 403"/>
                <a:gd name="T25" fmla="*/ 30 h 403"/>
                <a:gd name="T26" fmla="*/ 52 w 403"/>
                <a:gd name="T27" fmla="*/ 79 h 403"/>
                <a:gd name="T28" fmla="*/ 95 w 403"/>
                <a:gd name="T29" fmla="*/ 160 h 403"/>
                <a:gd name="T30" fmla="*/ 123 w 403"/>
                <a:gd name="T31" fmla="*/ 255 h 403"/>
                <a:gd name="T32" fmla="*/ 58 w 403"/>
                <a:gd name="T33" fmla="*/ 328 h 403"/>
                <a:gd name="T34" fmla="*/ 9 w 403"/>
                <a:gd name="T35" fmla="*/ 373 h 403"/>
                <a:gd name="T36" fmla="*/ 31 w 403"/>
                <a:gd name="T37" fmla="*/ 396 h 403"/>
                <a:gd name="T38" fmla="*/ 80 w 403"/>
                <a:gd name="T39" fmla="*/ 351 h 403"/>
                <a:gd name="T40" fmla="*/ 160 w 403"/>
                <a:gd name="T41" fmla="*/ 346 h 403"/>
                <a:gd name="T42" fmla="*/ 244 w 403"/>
                <a:gd name="T43" fmla="*/ 346 h 403"/>
                <a:gd name="T44" fmla="*/ 328 w 403"/>
                <a:gd name="T45" fmla="*/ 347 h 403"/>
                <a:gd name="T46" fmla="*/ 376 w 403"/>
                <a:gd name="T47" fmla="*/ 393 h 403"/>
                <a:gd name="T48" fmla="*/ 398 w 403"/>
                <a:gd name="T49" fmla="*/ 371 h 403"/>
                <a:gd name="T50" fmla="*/ 223 w 403"/>
                <a:gd name="T51" fmla="*/ 197 h 403"/>
                <a:gd name="T52" fmla="*/ 272 w 403"/>
                <a:gd name="T53" fmla="*/ 210 h 403"/>
                <a:gd name="T54" fmla="*/ 247 w 403"/>
                <a:gd name="T55" fmla="*/ 230 h 403"/>
                <a:gd name="T56" fmla="*/ 223 w 403"/>
                <a:gd name="T57" fmla="*/ 197 h 403"/>
                <a:gd name="T58" fmla="*/ 157 w 403"/>
                <a:gd name="T59" fmla="*/ 230 h 403"/>
                <a:gd name="T60" fmla="*/ 132 w 403"/>
                <a:gd name="T61" fmla="*/ 210 h 403"/>
                <a:gd name="T62" fmla="*/ 181 w 403"/>
                <a:gd name="T63" fmla="*/ 197 h 403"/>
                <a:gd name="T64" fmla="*/ 215 w 403"/>
                <a:gd name="T65" fmla="*/ 258 h 403"/>
                <a:gd name="T66" fmla="*/ 202 w 403"/>
                <a:gd name="T67" fmla="*/ 259 h 403"/>
                <a:gd name="T68" fmla="*/ 189 w 403"/>
                <a:gd name="T69" fmla="*/ 258 h 403"/>
                <a:gd name="T70" fmla="*/ 194 w 403"/>
                <a:gd name="T71" fmla="*/ 242 h 403"/>
                <a:gd name="T72" fmla="*/ 202 w 403"/>
                <a:gd name="T73" fmla="*/ 229 h 403"/>
                <a:gd name="T74" fmla="*/ 210 w 403"/>
                <a:gd name="T75" fmla="*/ 242 h 403"/>
                <a:gd name="T76" fmla="*/ 215 w 403"/>
                <a:gd name="T77" fmla="*/ 25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3" h="403">
                  <a:moveTo>
                    <a:pt x="398" y="349"/>
                  </a:moveTo>
                  <a:cubicBezTo>
                    <a:pt x="384" y="335"/>
                    <a:pt x="376" y="349"/>
                    <a:pt x="350" y="324"/>
                  </a:cubicBezTo>
                  <a:cubicBezTo>
                    <a:pt x="280" y="256"/>
                    <a:pt x="280" y="256"/>
                    <a:pt x="280" y="256"/>
                  </a:cubicBezTo>
                  <a:cubicBezTo>
                    <a:pt x="280" y="256"/>
                    <a:pt x="281" y="255"/>
                    <a:pt x="281" y="255"/>
                  </a:cubicBezTo>
                  <a:cubicBezTo>
                    <a:pt x="290" y="248"/>
                    <a:pt x="297" y="233"/>
                    <a:pt x="301" y="221"/>
                  </a:cubicBezTo>
                  <a:cubicBezTo>
                    <a:pt x="305" y="208"/>
                    <a:pt x="309" y="175"/>
                    <a:pt x="309" y="160"/>
                  </a:cubicBezTo>
                  <a:cubicBezTo>
                    <a:pt x="309" y="147"/>
                    <a:pt x="306" y="134"/>
                    <a:pt x="302" y="122"/>
                  </a:cubicBezTo>
                  <a:cubicBezTo>
                    <a:pt x="348" y="75"/>
                    <a:pt x="348" y="75"/>
                    <a:pt x="348" y="75"/>
                  </a:cubicBezTo>
                  <a:cubicBezTo>
                    <a:pt x="372" y="49"/>
                    <a:pt x="381" y="63"/>
                    <a:pt x="394" y="49"/>
                  </a:cubicBezTo>
                  <a:cubicBezTo>
                    <a:pt x="400" y="44"/>
                    <a:pt x="400" y="32"/>
                    <a:pt x="394" y="27"/>
                  </a:cubicBezTo>
                  <a:cubicBezTo>
                    <a:pt x="389" y="22"/>
                    <a:pt x="387" y="23"/>
                    <a:pt x="382" y="17"/>
                  </a:cubicBezTo>
                  <a:cubicBezTo>
                    <a:pt x="376" y="12"/>
                    <a:pt x="377" y="11"/>
                    <a:pt x="372" y="5"/>
                  </a:cubicBezTo>
                  <a:cubicBezTo>
                    <a:pt x="366" y="0"/>
                    <a:pt x="355" y="0"/>
                    <a:pt x="350" y="5"/>
                  </a:cubicBezTo>
                  <a:cubicBezTo>
                    <a:pt x="336" y="19"/>
                    <a:pt x="350" y="27"/>
                    <a:pt x="325" y="53"/>
                  </a:cubicBezTo>
                  <a:cubicBezTo>
                    <a:pt x="286" y="93"/>
                    <a:pt x="286" y="93"/>
                    <a:pt x="286" y="93"/>
                  </a:cubicBezTo>
                  <a:cubicBezTo>
                    <a:pt x="283" y="90"/>
                    <a:pt x="280" y="87"/>
                    <a:pt x="278" y="84"/>
                  </a:cubicBezTo>
                  <a:cubicBezTo>
                    <a:pt x="268" y="75"/>
                    <a:pt x="256" y="67"/>
                    <a:pt x="244" y="62"/>
                  </a:cubicBezTo>
                  <a:cubicBezTo>
                    <a:pt x="231" y="56"/>
                    <a:pt x="217" y="53"/>
                    <a:pt x="202" y="53"/>
                  </a:cubicBezTo>
                  <a:cubicBezTo>
                    <a:pt x="187" y="53"/>
                    <a:pt x="173" y="56"/>
                    <a:pt x="160" y="62"/>
                  </a:cubicBezTo>
                  <a:cubicBezTo>
                    <a:pt x="148" y="67"/>
                    <a:pt x="136" y="75"/>
                    <a:pt x="126" y="84"/>
                  </a:cubicBezTo>
                  <a:cubicBezTo>
                    <a:pt x="123" y="88"/>
                    <a:pt x="119" y="92"/>
                    <a:pt x="116" y="97"/>
                  </a:cubicBezTo>
                  <a:cubicBezTo>
                    <a:pt x="75" y="57"/>
                    <a:pt x="75" y="57"/>
                    <a:pt x="75" y="57"/>
                  </a:cubicBezTo>
                  <a:cubicBezTo>
                    <a:pt x="51" y="31"/>
                    <a:pt x="65" y="23"/>
                    <a:pt x="52" y="9"/>
                  </a:cubicBezTo>
                  <a:cubicBezTo>
                    <a:pt x="46" y="3"/>
                    <a:pt x="35" y="3"/>
                    <a:pt x="30" y="8"/>
                  </a:cubicBezTo>
                  <a:cubicBezTo>
                    <a:pt x="24" y="14"/>
                    <a:pt x="25" y="15"/>
                    <a:pt x="19" y="20"/>
                  </a:cubicBezTo>
                  <a:cubicBezTo>
                    <a:pt x="14" y="26"/>
                    <a:pt x="12" y="24"/>
                    <a:pt x="7" y="30"/>
                  </a:cubicBezTo>
                  <a:cubicBezTo>
                    <a:pt x="1" y="35"/>
                    <a:pt x="0" y="46"/>
                    <a:pt x="6" y="52"/>
                  </a:cubicBezTo>
                  <a:cubicBezTo>
                    <a:pt x="19" y="66"/>
                    <a:pt x="28" y="53"/>
                    <a:pt x="52" y="79"/>
                  </a:cubicBezTo>
                  <a:cubicBezTo>
                    <a:pt x="101" y="126"/>
                    <a:pt x="101" y="126"/>
                    <a:pt x="101" y="126"/>
                  </a:cubicBezTo>
                  <a:cubicBezTo>
                    <a:pt x="97" y="137"/>
                    <a:pt x="95" y="148"/>
                    <a:pt x="95" y="160"/>
                  </a:cubicBezTo>
                  <a:cubicBezTo>
                    <a:pt x="95" y="175"/>
                    <a:pt x="99" y="208"/>
                    <a:pt x="103" y="221"/>
                  </a:cubicBezTo>
                  <a:cubicBezTo>
                    <a:pt x="107" y="233"/>
                    <a:pt x="114" y="248"/>
                    <a:pt x="123" y="255"/>
                  </a:cubicBezTo>
                  <a:cubicBezTo>
                    <a:pt x="124" y="256"/>
                    <a:pt x="125" y="256"/>
                    <a:pt x="127" y="257"/>
                  </a:cubicBezTo>
                  <a:cubicBezTo>
                    <a:pt x="58" y="328"/>
                    <a:pt x="58" y="328"/>
                    <a:pt x="58" y="328"/>
                  </a:cubicBezTo>
                  <a:cubicBezTo>
                    <a:pt x="32" y="352"/>
                    <a:pt x="24" y="338"/>
                    <a:pt x="10" y="351"/>
                  </a:cubicBezTo>
                  <a:cubicBezTo>
                    <a:pt x="4" y="357"/>
                    <a:pt x="4" y="368"/>
                    <a:pt x="9" y="373"/>
                  </a:cubicBezTo>
                  <a:cubicBezTo>
                    <a:pt x="15" y="379"/>
                    <a:pt x="16" y="378"/>
                    <a:pt x="21" y="384"/>
                  </a:cubicBezTo>
                  <a:cubicBezTo>
                    <a:pt x="27" y="389"/>
                    <a:pt x="25" y="391"/>
                    <a:pt x="31" y="396"/>
                  </a:cubicBezTo>
                  <a:cubicBezTo>
                    <a:pt x="36" y="402"/>
                    <a:pt x="47" y="403"/>
                    <a:pt x="53" y="397"/>
                  </a:cubicBezTo>
                  <a:cubicBezTo>
                    <a:pt x="67" y="384"/>
                    <a:pt x="54" y="375"/>
                    <a:pt x="80" y="351"/>
                  </a:cubicBezTo>
                  <a:cubicBezTo>
                    <a:pt x="145" y="284"/>
                    <a:pt x="145" y="284"/>
                    <a:pt x="145" y="284"/>
                  </a:cubicBezTo>
                  <a:cubicBezTo>
                    <a:pt x="148" y="307"/>
                    <a:pt x="151" y="342"/>
                    <a:pt x="160" y="346"/>
                  </a:cubicBezTo>
                  <a:cubicBezTo>
                    <a:pt x="173" y="353"/>
                    <a:pt x="187" y="355"/>
                    <a:pt x="202" y="355"/>
                  </a:cubicBezTo>
                  <a:cubicBezTo>
                    <a:pt x="217" y="355"/>
                    <a:pt x="231" y="353"/>
                    <a:pt x="244" y="346"/>
                  </a:cubicBezTo>
                  <a:cubicBezTo>
                    <a:pt x="254" y="341"/>
                    <a:pt x="256" y="304"/>
                    <a:pt x="260" y="280"/>
                  </a:cubicBezTo>
                  <a:cubicBezTo>
                    <a:pt x="328" y="347"/>
                    <a:pt x="328" y="347"/>
                    <a:pt x="328" y="347"/>
                  </a:cubicBezTo>
                  <a:cubicBezTo>
                    <a:pt x="354" y="371"/>
                    <a:pt x="340" y="380"/>
                    <a:pt x="354" y="393"/>
                  </a:cubicBezTo>
                  <a:cubicBezTo>
                    <a:pt x="359" y="399"/>
                    <a:pt x="371" y="399"/>
                    <a:pt x="376" y="393"/>
                  </a:cubicBezTo>
                  <a:cubicBezTo>
                    <a:pt x="382" y="388"/>
                    <a:pt x="380" y="386"/>
                    <a:pt x="386" y="381"/>
                  </a:cubicBezTo>
                  <a:cubicBezTo>
                    <a:pt x="391" y="375"/>
                    <a:pt x="392" y="376"/>
                    <a:pt x="398" y="371"/>
                  </a:cubicBezTo>
                  <a:cubicBezTo>
                    <a:pt x="403" y="365"/>
                    <a:pt x="403" y="354"/>
                    <a:pt x="398" y="349"/>
                  </a:cubicBezTo>
                  <a:close/>
                  <a:moveTo>
                    <a:pt x="223" y="197"/>
                  </a:moveTo>
                  <a:cubicBezTo>
                    <a:pt x="223" y="184"/>
                    <a:pt x="234" y="185"/>
                    <a:pt x="247" y="185"/>
                  </a:cubicBezTo>
                  <a:cubicBezTo>
                    <a:pt x="261" y="185"/>
                    <a:pt x="272" y="196"/>
                    <a:pt x="272" y="210"/>
                  </a:cubicBezTo>
                  <a:cubicBezTo>
                    <a:pt x="272" y="219"/>
                    <a:pt x="272" y="219"/>
                    <a:pt x="272" y="219"/>
                  </a:cubicBezTo>
                  <a:cubicBezTo>
                    <a:pt x="272" y="232"/>
                    <a:pt x="261" y="230"/>
                    <a:pt x="247" y="230"/>
                  </a:cubicBezTo>
                  <a:cubicBezTo>
                    <a:pt x="234" y="230"/>
                    <a:pt x="223" y="219"/>
                    <a:pt x="223" y="206"/>
                  </a:cubicBezTo>
                  <a:cubicBezTo>
                    <a:pt x="223" y="197"/>
                    <a:pt x="223" y="197"/>
                    <a:pt x="223" y="197"/>
                  </a:cubicBezTo>
                  <a:close/>
                  <a:moveTo>
                    <a:pt x="181" y="206"/>
                  </a:moveTo>
                  <a:cubicBezTo>
                    <a:pt x="181" y="219"/>
                    <a:pt x="170" y="230"/>
                    <a:pt x="157" y="230"/>
                  </a:cubicBezTo>
                  <a:cubicBezTo>
                    <a:pt x="143" y="230"/>
                    <a:pt x="132" y="232"/>
                    <a:pt x="132" y="219"/>
                  </a:cubicBezTo>
                  <a:cubicBezTo>
                    <a:pt x="132" y="210"/>
                    <a:pt x="132" y="210"/>
                    <a:pt x="132" y="210"/>
                  </a:cubicBezTo>
                  <a:cubicBezTo>
                    <a:pt x="132" y="196"/>
                    <a:pt x="143" y="185"/>
                    <a:pt x="157" y="185"/>
                  </a:cubicBezTo>
                  <a:cubicBezTo>
                    <a:pt x="170" y="185"/>
                    <a:pt x="181" y="184"/>
                    <a:pt x="181" y="197"/>
                  </a:cubicBezTo>
                  <a:lnTo>
                    <a:pt x="181" y="206"/>
                  </a:lnTo>
                  <a:close/>
                  <a:moveTo>
                    <a:pt x="215" y="258"/>
                  </a:moveTo>
                  <a:cubicBezTo>
                    <a:pt x="214" y="259"/>
                    <a:pt x="212" y="260"/>
                    <a:pt x="209" y="260"/>
                  </a:cubicBezTo>
                  <a:cubicBezTo>
                    <a:pt x="209" y="260"/>
                    <a:pt x="205" y="259"/>
                    <a:pt x="202" y="259"/>
                  </a:cubicBezTo>
                  <a:cubicBezTo>
                    <a:pt x="199" y="259"/>
                    <a:pt x="195" y="260"/>
                    <a:pt x="195" y="260"/>
                  </a:cubicBezTo>
                  <a:cubicBezTo>
                    <a:pt x="192" y="260"/>
                    <a:pt x="190" y="259"/>
                    <a:pt x="189" y="258"/>
                  </a:cubicBezTo>
                  <a:cubicBezTo>
                    <a:pt x="188" y="256"/>
                    <a:pt x="189" y="254"/>
                    <a:pt x="190" y="252"/>
                  </a:cubicBezTo>
                  <a:cubicBezTo>
                    <a:pt x="194" y="242"/>
                    <a:pt x="194" y="242"/>
                    <a:pt x="194" y="242"/>
                  </a:cubicBezTo>
                  <a:cubicBezTo>
                    <a:pt x="197" y="233"/>
                    <a:pt x="197" y="233"/>
                    <a:pt x="197" y="233"/>
                  </a:cubicBezTo>
                  <a:cubicBezTo>
                    <a:pt x="199" y="231"/>
                    <a:pt x="200" y="229"/>
                    <a:pt x="202" y="229"/>
                  </a:cubicBezTo>
                  <a:cubicBezTo>
                    <a:pt x="204" y="229"/>
                    <a:pt x="206" y="231"/>
                    <a:pt x="207" y="233"/>
                  </a:cubicBezTo>
                  <a:cubicBezTo>
                    <a:pt x="210" y="242"/>
                    <a:pt x="210" y="242"/>
                    <a:pt x="210" y="242"/>
                  </a:cubicBezTo>
                  <a:cubicBezTo>
                    <a:pt x="214" y="252"/>
                    <a:pt x="214" y="252"/>
                    <a:pt x="214" y="252"/>
                  </a:cubicBezTo>
                  <a:cubicBezTo>
                    <a:pt x="215" y="254"/>
                    <a:pt x="216" y="256"/>
                    <a:pt x="215" y="2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502586" y="2299500"/>
            <a:ext cx="3537324" cy="2441880"/>
            <a:chOff x="283402" y="2127021"/>
            <a:chExt cx="3537324" cy="2441880"/>
          </a:xfrm>
        </p:grpSpPr>
        <p:sp>
          <p:nvSpPr>
            <p:cNvPr id="10" name="Rectangle: Rounded Corners 50"/>
            <p:cNvSpPr/>
            <p:nvPr/>
          </p:nvSpPr>
          <p:spPr>
            <a:xfrm>
              <a:off x="283403" y="2127021"/>
              <a:ext cx="3537322" cy="2441880"/>
            </a:xfrm>
            <a:prstGeom prst="roundRect">
              <a:avLst>
                <a:gd name="adj" fmla="val 1688"/>
              </a:avLst>
            </a:prstGeom>
            <a:solidFill>
              <a:srgbClr val="F7BA3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dirty="0">
                <a:solidFill>
                  <a:schemeClr val="bg1"/>
                </a:solidFill>
                <a:latin typeface="Calibri" charset="0"/>
                <a:cs typeface="Calibri" charset="0"/>
              </a:endParaRPr>
            </a:p>
          </p:txBody>
        </p:sp>
        <p:sp>
          <p:nvSpPr>
            <p:cNvPr id="11" name="TextBox 10"/>
            <p:cNvSpPr txBox="1"/>
            <p:nvPr/>
          </p:nvSpPr>
          <p:spPr>
            <a:xfrm>
              <a:off x="283402" y="3899069"/>
              <a:ext cx="3537324" cy="492443"/>
            </a:xfrm>
            <a:prstGeom prst="rect">
              <a:avLst/>
            </a:prstGeom>
            <a:noFill/>
          </p:spPr>
          <p:txBody>
            <a:bodyPr wrap="square" lIns="91440" tIns="0" rIns="91440" bIns="0" rtlCol="0">
              <a:spAutoFit/>
            </a:bodyPr>
            <a:lstStyle/>
            <a:p>
              <a:pPr algn="ctr"/>
              <a:r>
                <a:rPr lang="en-GB" sz="1600" dirty="0">
                  <a:solidFill>
                    <a:schemeClr val="bg1"/>
                  </a:solidFill>
                </a:rPr>
                <a:t>Increase in </a:t>
              </a:r>
            </a:p>
            <a:p>
              <a:pPr algn="ctr"/>
              <a:r>
                <a:rPr lang="en-GB" sz="1600" b="1" dirty="0">
                  <a:solidFill>
                    <a:schemeClr val="bg1"/>
                  </a:solidFill>
                </a:rPr>
                <a:t>spear phishing </a:t>
              </a:r>
              <a:r>
                <a:rPr lang="en-GB" sz="1600" dirty="0">
                  <a:solidFill>
                    <a:schemeClr val="bg1"/>
                  </a:solidFill>
                </a:rPr>
                <a:t>attacks</a:t>
              </a:r>
            </a:p>
          </p:txBody>
        </p:sp>
        <p:grpSp>
          <p:nvGrpSpPr>
            <p:cNvPr id="12" name="Group 11"/>
            <p:cNvGrpSpPr/>
            <p:nvPr/>
          </p:nvGrpSpPr>
          <p:grpSpPr>
            <a:xfrm>
              <a:off x="1593277" y="2261592"/>
              <a:ext cx="917575" cy="898525"/>
              <a:chOff x="5638800" y="2041525"/>
              <a:chExt cx="917575" cy="898525"/>
            </a:xfrm>
            <a:solidFill>
              <a:schemeClr val="bg1"/>
            </a:solidFill>
          </p:grpSpPr>
          <p:sp>
            <p:nvSpPr>
              <p:cNvPr id="13" name="Freeform 9"/>
              <p:cNvSpPr>
                <a:spLocks/>
              </p:cNvSpPr>
              <p:nvPr/>
            </p:nvSpPr>
            <p:spPr bwMode="auto">
              <a:xfrm>
                <a:off x="5675313" y="2386013"/>
                <a:ext cx="844550" cy="354013"/>
              </a:xfrm>
              <a:custGeom>
                <a:avLst/>
                <a:gdLst>
                  <a:gd name="T0" fmla="*/ 166 w 316"/>
                  <a:gd name="T1" fmla="*/ 130 h 133"/>
                  <a:gd name="T2" fmla="*/ 316 w 316"/>
                  <a:gd name="T3" fmla="*/ 2 h 133"/>
                  <a:gd name="T4" fmla="*/ 306 w 316"/>
                  <a:gd name="T5" fmla="*/ 0 h 133"/>
                  <a:gd name="T6" fmla="*/ 215 w 316"/>
                  <a:gd name="T7" fmla="*/ 0 h 133"/>
                  <a:gd name="T8" fmla="*/ 215 w 316"/>
                  <a:gd name="T9" fmla="*/ 15 h 133"/>
                  <a:gd name="T10" fmla="*/ 155 w 316"/>
                  <a:gd name="T11" fmla="*/ 75 h 133"/>
                  <a:gd name="T12" fmla="*/ 96 w 316"/>
                  <a:gd name="T13" fmla="*/ 15 h 133"/>
                  <a:gd name="T14" fmla="*/ 96 w 316"/>
                  <a:gd name="T15" fmla="*/ 0 h 133"/>
                  <a:gd name="T16" fmla="*/ 10 w 316"/>
                  <a:gd name="T17" fmla="*/ 0 h 133"/>
                  <a:gd name="T18" fmla="*/ 0 w 316"/>
                  <a:gd name="T19" fmla="*/ 2 h 133"/>
                  <a:gd name="T20" fmla="*/ 150 w 316"/>
                  <a:gd name="T21" fmla="*/ 130 h 133"/>
                  <a:gd name="T22" fmla="*/ 166 w 316"/>
                  <a:gd name="T23" fmla="*/ 13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6" h="133">
                    <a:moveTo>
                      <a:pt x="166" y="130"/>
                    </a:moveTo>
                    <a:cubicBezTo>
                      <a:pt x="316" y="2"/>
                      <a:pt x="316" y="2"/>
                      <a:pt x="316" y="2"/>
                    </a:cubicBezTo>
                    <a:cubicBezTo>
                      <a:pt x="313" y="1"/>
                      <a:pt x="309" y="0"/>
                      <a:pt x="306" y="0"/>
                    </a:cubicBezTo>
                    <a:cubicBezTo>
                      <a:pt x="215" y="0"/>
                      <a:pt x="215" y="0"/>
                      <a:pt x="215" y="0"/>
                    </a:cubicBezTo>
                    <a:cubicBezTo>
                      <a:pt x="215" y="15"/>
                      <a:pt x="215" y="15"/>
                      <a:pt x="215" y="15"/>
                    </a:cubicBezTo>
                    <a:cubicBezTo>
                      <a:pt x="215" y="48"/>
                      <a:pt x="188" y="75"/>
                      <a:pt x="155" y="75"/>
                    </a:cubicBezTo>
                    <a:cubicBezTo>
                      <a:pt x="123" y="75"/>
                      <a:pt x="96" y="48"/>
                      <a:pt x="96" y="15"/>
                    </a:cubicBezTo>
                    <a:cubicBezTo>
                      <a:pt x="96" y="0"/>
                      <a:pt x="96" y="0"/>
                      <a:pt x="96" y="0"/>
                    </a:cubicBezTo>
                    <a:cubicBezTo>
                      <a:pt x="10" y="0"/>
                      <a:pt x="10" y="0"/>
                      <a:pt x="10" y="0"/>
                    </a:cubicBezTo>
                    <a:cubicBezTo>
                      <a:pt x="7" y="0"/>
                      <a:pt x="3" y="1"/>
                      <a:pt x="0" y="2"/>
                    </a:cubicBezTo>
                    <a:cubicBezTo>
                      <a:pt x="150" y="130"/>
                      <a:pt x="150" y="130"/>
                      <a:pt x="150" y="130"/>
                    </a:cubicBezTo>
                    <a:cubicBezTo>
                      <a:pt x="154" y="133"/>
                      <a:pt x="162" y="133"/>
                      <a:pt x="166" y="1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p:nvSpPr>
            <p:spPr bwMode="auto">
              <a:xfrm>
                <a:off x="5638800" y="2422525"/>
                <a:ext cx="917575" cy="517525"/>
              </a:xfrm>
              <a:custGeom>
                <a:avLst/>
                <a:gdLst>
                  <a:gd name="T0" fmla="*/ 341 w 344"/>
                  <a:gd name="T1" fmla="*/ 0 h 194"/>
                  <a:gd name="T2" fmla="*/ 190 w 344"/>
                  <a:gd name="T3" fmla="*/ 128 h 194"/>
                  <a:gd name="T4" fmla="*/ 154 w 344"/>
                  <a:gd name="T5" fmla="*/ 128 h 194"/>
                  <a:gd name="T6" fmla="*/ 3 w 344"/>
                  <a:gd name="T7" fmla="*/ 0 h 194"/>
                  <a:gd name="T8" fmla="*/ 0 w 344"/>
                  <a:gd name="T9" fmla="*/ 10 h 194"/>
                  <a:gd name="T10" fmla="*/ 0 w 344"/>
                  <a:gd name="T11" fmla="*/ 170 h 194"/>
                  <a:gd name="T12" fmla="*/ 24 w 344"/>
                  <a:gd name="T13" fmla="*/ 194 h 194"/>
                  <a:gd name="T14" fmla="*/ 320 w 344"/>
                  <a:gd name="T15" fmla="*/ 194 h 194"/>
                  <a:gd name="T16" fmla="*/ 344 w 344"/>
                  <a:gd name="T17" fmla="*/ 170 h 194"/>
                  <a:gd name="T18" fmla="*/ 344 w 344"/>
                  <a:gd name="T19" fmla="*/ 10 h 194"/>
                  <a:gd name="T20" fmla="*/ 341 w 344"/>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4" h="194">
                    <a:moveTo>
                      <a:pt x="341" y="0"/>
                    </a:moveTo>
                    <a:cubicBezTo>
                      <a:pt x="190" y="128"/>
                      <a:pt x="190" y="128"/>
                      <a:pt x="190" y="128"/>
                    </a:cubicBezTo>
                    <a:cubicBezTo>
                      <a:pt x="180" y="137"/>
                      <a:pt x="164" y="137"/>
                      <a:pt x="154" y="128"/>
                    </a:cubicBezTo>
                    <a:cubicBezTo>
                      <a:pt x="3" y="0"/>
                      <a:pt x="3" y="0"/>
                      <a:pt x="3" y="0"/>
                    </a:cubicBezTo>
                    <a:cubicBezTo>
                      <a:pt x="1" y="3"/>
                      <a:pt x="0" y="7"/>
                      <a:pt x="0" y="10"/>
                    </a:cubicBezTo>
                    <a:cubicBezTo>
                      <a:pt x="0" y="170"/>
                      <a:pt x="0" y="170"/>
                      <a:pt x="0" y="170"/>
                    </a:cubicBezTo>
                    <a:cubicBezTo>
                      <a:pt x="0" y="184"/>
                      <a:pt x="11" y="194"/>
                      <a:pt x="24" y="194"/>
                    </a:cubicBezTo>
                    <a:cubicBezTo>
                      <a:pt x="320" y="194"/>
                      <a:pt x="320" y="194"/>
                      <a:pt x="320" y="194"/>
                    </a:cubicBezTo>
                    <a:cubicBezTo>
                      <a:pt x="333" y="194"/>
                      <a:pt x="344" y="184"/>
                      <a:pt x="344" y="170"/>
                    </a:cubicBezTo>
                    <a:cubicBezTo>
                      <a:pt x="344" y="10"/>
                      <a:pt x="344" y="10"/>
                      <a:pt x="344" y="10"/>
                    </a:cubicBezTo>
                    <a:cubicBezTo>
                      <a:pt x="344" y="7"/>
                      <a:pt x="343" y="3"/>
                      <a:pt x="34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p:nvSpPr>
            <p:spPr bwMode="auto">
              <a:xfrm>
                <a:off x="6078538" y="2041525"/>
                <a:ext cx="187325" cy="344488"/>
              </a:xfrm>
              <a:custGeom>
                <a:avLst/>
                <a:gdLst>
                  <a:gd name="T0" fmla="*/ 44 w 70"/>
                  <a:gd name="T1" fmla="*/ 69 h 129"/>
                  <a:gd name="T2" fmla="*/ 70 w 70"/>
                  <a:gd name="T3" fmla="*/ 35 h 129"/>
                  <a:gd name="T4" fmla="*/ 35 w 70"/>
                  <a:gd name="T5" fmla="*/ 0 h 129"/>
                  <a:gd name="T6" fmla="*/ 0 w 70"/>
                  <a:gd name="T7" fmla="*/ 35 h 129"/>
                  <a:gd name="T8" fmla="*/ 26 w 70"/>
                  <a:gd name="T9" fmla="*/ 69 h 129"/>
                  <a:gd name="T10" fmla="*/ 26 w 70"/>
                  <a:gd name="T11" fmla="*/ 129 h 129"/>
                  <a:gd name="T12" fmla="*/ 44 w 70"/>
                  <a:gd name="T13" fmla="*/ 129 h 129"/>
                  <a:gd name="T14" fmla="*/ 44 w 70"/>
                  <a:gd name="T15" fmla="*/ 69 h 129"/>
                  <a:gd name="T16" fmla="*/ 17 w 70"/>
                  <a:gd name="T17" fmla="*/ 35 h 129"/>
                  <a:gd name="T18" fmla="*/ 35 w 70"/>
                  <a:gd name="T19" fmla="*/ 18 h 129"/>
                  <a:gd name="T20" fmla="*/ 52 w 70"/>
                  <a:gd name="T21" fmla="*/ 35 h 129"/>
                  <a:gd name="T22" fmla="*/ 35 w 70"/>
                  <a:gd name="T23" fmla="*/ 52 h 129"/>
                  <a:gd name="T24" fmla="*/ 17 w 70"/>
                  <a:gd name="T25" fmla="*/ 3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29">
                    <a:moveTo>
                      <a:pt x="44" y="69"/>
                    </a:moveTo>
                    <a:cubicBezTo>
                      <a:pt x="58" y="65"/>
                      <a:pt x="70" y="51"/>
                      <a:pt x="70" y="35"/>
                    </a:cubicBezTo>
                    <a:cubicBezTo>
                      <a:pt x="70" y="16"/>
                      <a:pt x="54" y="0"/>
                      <a:pt x="35" y="0"/>
                    </a:cubicBezTo>
                    <a:cubicBezTo>
                      <a:pt x="15" y="0"/>
                      <a:pt x="0" y="16"/>
                      <a:pt x="0" y="35"/>
                    </a:cubicBezTo>
                    <a:cubicBezTo>
                      <a:pt x="0" y="51"/>
                      <a:pt x="11" y="65"/>
                      <a:pt x="26" y="69"/>
                    </a:cubicBezTo>
                    <a:cubicBezTo>
                      <a:pt x="26" y="129"/>
                      <a:pt x="26" y="129"/>
                      <a:pt x="26" y="129"/>
                    </a:cubicBezTo>
                    <a:cubicBezTo>
                      <a:pt x="44" y="129"/>
                      <a:pt x="44" y="129"/>
                      <a:pt x="44" y="129"/>
                    </a:cubicBezTo>
                    <a:lnTo>
                      <a:pt x="44" y="69"/>
                    </a:lnTo>
                    <a:close/>
                    <a:moveTo>
                      <a:pt x="17" y="35"/>
                    </a:moveTo>
                    <a:cubicBezTo>
                      <a:pt x="17" y="25"/>
                      <a:pt x="25" y="18"/>
                      <a:pt x="35" y="18"/>
                    </a:cubicBezTo>
                    <a:cubicBezTo>
                      <a:pt x="44" y="18"/>
                      <a:pt x="52" y="25"/>
                      <a:pt x="52" y="35"/>
                    </a:cubicBezTo>
                    <a:cubicBezTo>
                      <a:pt x="52" y="45"/>
                      <a:pt x="44" y="52"/>
                      <a:pt x="35" y="52"/>
                    </a:cubicBezTo>
                    <a:cubicBezTo>
                      <a:pt x="25" y="52"/>
                      <a:pt x="17" y="45"/>
                      <a:pt x="1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p:nvSpPr>
            <p:spPr bwMode="auto">
              <a:xfrm>
                <a:off x="5984875" y="2252663"/>
                <a:ext cx="93663" cy="133350"/>
              </a:xfrm>
              <a:custGeom>
                <a:avLst/>
                <a:gdLst>
                  <a:gd name="T0" fmla="*/ 31 w 59"/>
                  <a:gd name="T1" fmla="*/ 72 h 84"/>
                  <a:gd name="T2" fmla="*/ 59 w 59"/>
                  <a:gd name="T3" fmla="*/ 72 h 84"/>
                  <a:gd name="T4" fmla="*/ 0 w 59"/>
                  <a:gd name="T5" fmla="*/ 0 h 84"/>
                  <a:gd name="T6" fmla="*/ 0 w 59"/>
                  <a:gd name="T7" fmla="*/ 84 h 84"/>
                  <a:gd name="T8" fmla="*/ 31 w 59"/>
                  <a:gd name="T9" fmla="*/ 84 h 84"/>
                  <a:gd name="T10" fmla="*/ 31 w 59"/>
                  <a:gd name="T11" fmla="*/ 72 h 84"/>
                </a:gdLst>
                <a:ahLst/>
                <a:cxnLst>
                  <a:cxn ang="0">
                    <a:pos x="T0" y="T1"/>
                  </a:cxn>
                  <a:cxn ang="0">
                    <a:pos x="T2" y="T3"/>
                  </a:cxn>
                  <a:cxn ang="0">
                    <a:pos x="T4" y="T5"/>
                  </a:cxn>
                  <a:cxn ang="0">
                    <a:pos x="T6" y="T7"/>
                  </a:cxn>
                  <a:cxn ang="0">
                    <a:pos x="T8" y="T9"/>
                  </a:cxn>
                  <a:cxn ang="0">
                    <a:pos x="T10" y="T11"/>
                  </a:cxn>
                </a:cxnLst>
                <a:rect l="0" t="0" r="r" b="b"/>
                <a:pathLst>
                  <a:path w="59" h="84">
                    <a:moveTo>
                      <a:pt x="31" y="72"/>
                    </a:moveTo>
                    <a:lnTo>
                      <a:pt x="59" y="72"/>
                    </a:lnTo>
                    <a:lnTo>
                      <a:pt x="0" y="0"/>
                    </a:lnTo>
                    <a:lnTo>
                      <a:pt x="0" y="84"/>
                    </a:lnTo>
                    <a:lnTo>
                      <a:pt x="31" y="84"/>
                    </a:lnTo>
                    <a:lnTo>
                      <a:pt x="31"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p:nvSpPr>
            <p:spPr bwMode="auto">
              <a:xfrm>
                <a:off x="5984875" y="2386013"/>
                <a:ext cx="211138" cy="146050"/>
              </a:xfrm>
              <a:custGeom>
                <a:avLst/>
                <a:gdLst>
                  <a:gd name="T0" fmla="*/ 39 w 79"/>
                  <a:gd name="T1" fmla="*/ 55 h 55"/>
                  <a:gd name="T2" fmla="*/ 79 w 79"/>
                  <a:gd name="T3" fmla="*/ 15 h 55"/>
                  <a:gd name="T4" fmla="*/ 79 w 79"/>
                  <a:gd name="T5" fmla="*/ 0 h 55"/>
                  <a:gd name="T6" fmla="*/ 61 w 79"/>
                  <a:gd name="T7" fmla="*/ 0 h 55"/>
                  <a:gd name="T8" fmla="*/ 61 w 79"/>
                  <a:gd name="T9" fmla="*/ 15 h 55"/>
                  <a:gd name="T10" fmla="*/ 39 w 79"/>
                  <a:gd name="T11" fmla="*/ 37 h 55"/>
                  <a:gd name="T12" fmla="*/ 18 w 79"/>
                  <a:gd name="T13" fmla="*/ 15 h 55"/>
                  <a:gd name="T14" fmla="*/ 18 w 79"/>
                  <a:gd name="T15" fmla="*/ 0 h 55"/>
                  <a:gd name="T16" fmla="*/ 0 w 79"/>
                  <a:gd name="T17" fmla="*/ 0 h 55"/>
                  <a:gd name="T18" fmla="*/ 0 w 79"/>
                  <a:gd name="T19" fmla="*/ 15 h 55"/>
                  <a:gd name="T20" fmla="*/ 39 w 79"/>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5">
                    <a:moveTo>
                      <a:pt x="39" y="55"/>
                    </a:moveTo>
                    <a:cubicBezTo>
                      <a:pt x="61" y="55"/>
                      <a:pt x="79" y="37"/>
                      <a:pt x="79" y="15"/>
                    </a:cubicBezTo>
                    <a:cubicBezTo>
                      <a:pt x="79" y="0"/>
                      <a:pt x="79" y="0"/>
                      <a:pt x="79" y="0"/>
                    </a:cubicBezTo>
                    <a:cubicBezTo>
                      <a:pt x="61" y="0"/>
                      <a:pt x="61" y="0"/>
                      <a:pt x="61" y="0"/>
                    </a:cubicBezTo>
                    <a:cubicBezTo>
                      <a:pt x="61" y="15"/>
                      <a:pt x="61" y="15"/>
                      <a:pt x="61" y="15"/>
                    </a:cubicBezTo>
                    <a:cubicBezTo>
                      <a:pt x="61" y="27"/>
                      <a:pt x="51" y="37"/>
                      <a:pt x="39" y="37"/>
                    </a:cubicBezTo>
                    <a:cubicBezTo>
                      <a:pt x="27" y="37"/>
                      <a:pt x="18" y="27"/>
                      <a:pt x="18" y="15"/>
                    </a:cubicBezTo>
                    <a:cubicBezTo>
                      <a:pt x="18" y="0"/>
                      <a:pt x="18" y="0"/>
                      <a:pt x="18" y="0"/>
                    </a:cubicBezTo>
                    <a:cubicBezTo>
                      <a:pt x="0" y="0"/>
                      <a:pt x="0" y="0"/>
                      <a:pt x="0" y="0"/>
                    </a:cubicBezTo>
                    <a:cubicBezTo>
                      <a:pt x="0" y="15"/>
                      <a:pt x="0" y="15"/>
                      <a:pt x="0" y="15"/>
                    </a:cubicBezTo>
                    <a:cubicBezTo>
                      <a:pt x="0" y="37"/>
                      <a:pt x="18" y="55"/>
                      <a:pt x="39"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bwMode="gray">
            <a:xfrm>
              <a:off x="1330602" y="3319806"/>
              <a:ext cx="1442924" cy="574260"/>
            </a:xfrm>
            <a:prstGeom prst="rect">
              <a:avLst/>
            </a:prstGeom>
            <a:noFill/>
            <a:ln w="19050" cap="flat" cmpd="sng" algn="ctr">
              <a:noFill/>
              <a:prstDash val="solid"/>
              <a:miter lim="800000"/>
              <a:headEnd type="none" w="med" len="med"/>
              <a:tailEnd type="none" w="med" len="med"/>
            </a:ln>
            <a:effectLst/>
          </p:spPr>
          <p:txBody>
            <a:bodyPr vert="horz" wrap="square" lIns="68580" tIns="0" rIns="68580" bIns="0" numCol="1" rtlCol="0" anchor="t" anchorCtr="0" compatLnSpc="1">
              <a:prstTxWarp prst="textNoShape">
                <a:avLst/>
              </a:prstTxWarp>
              <a:spAutoFit/>
            </a:bodyPr>
            <a:lstStyle/>
            <a:p>
              <a:pPr algn="ctr">
                <a:lnSpc>
                  <a:spcPct val="85000"/>
                </a:lnSpc>
                <a:spcBef>
                  <a:spcPts val="150"/>
                </a:spcBef>
                <a:spcAft>
                  <a:spcPts val="150"/>
                </a:spcAft>
                <a:buClr>
                  <a:srgbClr val="404040">
                    <a:lumMod val="40000"/>
                    <a:lumOff val="60000"/>
                  </a:srgbClr>
                </a:buClr>
              </a:pPr>
              <a:r>
                <a:rPr lang="en-CA" sz="4390" b="1" dirty="0">
                  <a:solidFill>
                    <a:schemeClr val="bg1"/>
                  </a:solidFill>
                </a:rPr>
                <a:t>55%</a:t>
              </a:r>
            </a:p>
          </p:txBody>
        </p:sp>
      </p:grpSp>
      <p:grpSp>
        <p:nvGrpSpPr>
          <p:cNvPr id="26" name="Group 25"/>
          <p:cNvGrpSpPr/>
          <p:nvPr/>
        </p:nvGrpSpPr>
        <p:grpSpPr>
          <a:xfrm>
            <a:off x="4279946" y="2299500"/>
            <a:ext cx="3537326" cy="2441880"/>
            <a:chOff x="4068196" y="2127021"/>
            <a:chExt cx="3537326" cy="2441880"/>
          </a:xfrm>
        </p:grpSpPr>
        <p:sp>
          <p:nvSpPr>
            <p:cNvPr id="18" name="Rectangle: Rounded Corners 54"/>
            <p:cNvSpPr/>
            <p:nvPr/>
          </p:nvSpPr>
          <p:spPr>
            <a:xfrm>
              <a:off x="4068198" y="2127021"/>
              <a:ext cx="3537322" cy="2441880"/>
            </a:xfrm>
            <a:prstGeom prst="roundRect">
              <a:avLst>
                <a:gd name="adj" fmla="val 1480"/>
              </a:avLst>
            </a:prstGeom>
            <a:solidFill>
              <a:srgbClr val="8E908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dirty="0">
                <a:solidFill>
                  <a:schemeClr val="bg1"/>
                </a:solidFill>
                <a:latin typeface="Calibri" charset="0"/>
                <a:cs typeface="Calibri" charset="0"/>
              </a:endParaRPr>
            </a:p>
          </p:txBody>
        </p:sp>
        <p:sp>
          <p:nvSpPr>
            <p:cNvPr id="19" name="TextBox 18"/>
            <p:cNvSpPr txBox="1"/>
            <p:nvPr/>
          </p:nvSpPr>
          <p:spPr>
            <a:xfrm>
              <a:off x="4068196" y="3899069"/>
              <a:ext cx="3537326" cy="492443"/>
            </a:xfrm>
            <a:prstGeom prst="rect">
              <a:avLst/>
            </a:prstGeom>
            <a:noFill/>
          </p:spPr>
          <p:txBody>
            <a:bodyPr wrap="square" lIns="91440" tIns="0" rIns="91440" bIns="0" rtlCol="0">
              <a:spAutoFit/>
            </a:bodyPr>
            <a:lstStyle/>
            <a:p>
              <a:pPr algn="ctr"/>
              <a:r>
                <a:rPr lang="en-GB" sz="1600" dirty="0">
                  <a:solidFill>
                    <a:schemeClr val="bg1"/>
                  </a:solidFill>
                </a:rPr>
                <a:t>of organizations hit by a </a:t>
              </a:r>
              <a:r>
                <a:rPr lang="en-GB" sz="1600" b="1" dirty="0">
                  <a:solidFill>
                    <a:schemeClr val="bg1"/>
                  </a:solidFill>
                </a:rPr>
                <a:t>ransomware </a:t>
              </a:r>
              <a:r>
                <a:rPr lang="en-GB" sz="1600" dirty="0">
                  <a:solidFill>
                    <a:schemeClr val="bg1"/>
                  </a:solidFill>
                </a:rPr>
                <a:t>attack</a:t>
              </a:r>
              <a:r>
                <a:rPr lang="en-GB" sz="1600" b="1" dirty="0">
                  <a:solidFill>
                    <a:schemeClr val="bg1"/>
                  </a:solidFill>
                </a:rPr>
                <a:t> </a:t>
              </a:r>
              <a:r>
                <a:rPr lang="en-GB" sz="1600" dirty="0">
                  <a:solidFill>
                    <a:schemeClr val="bg1"/>
                  </a:solidFill>
                </a:rPr>
                <a:t>in 2016</a:t>
              </a:r>
            </a:p>
          </p:txBody>
        </p:sp>
        <p:sp>
          <p:nvSpPr>
            <p:cNvPr id="20" name="Freeform 19"/>
            <p:cNvSpPr>
              <a:spLocks noEditPoints="1"/>
            </p:cNvSpPr>
            <p:nvPr/>
          </p:nvSpPr>
          <p:spPr bwMode="auto">
            <a:xfrm>
              <a:off x="5621753" y="2658255"/>
              <a:ext cx="430213" cy="265113"/>
            </a:xfrm>
            <a:custGeom>
              <a:avLst/>
              <a:gdLst>
                <a:gd name="T0" fmla="*/ 129 w 134"/>
                <a:gd name="T1" fmla="*/ 0 h 82"/>
                <a:gd name="T2" fmla="*/ 5 w 134"/>
                <a:gd name="T3" fmla="*/ 0 h 82"/>
                <a:gd name="T4" fmla="*/ 0 w 134"/>
                <a:gd name="T5" fmla="*/ 6 h 82"/>
                <a:gd name="T6" fmla="*/ 0 w 134"/>
                <a:gd name="T7" fmla="*/ 77 h 82"/>
                <a:gd name="T8" fmla="*/ 5 w 134"/>
                <a:gd name="T9" fmla="*/ 82 h 82"/>
                <a:gd name="T10" fmla="*/ 129 w 134"/>
                <a:gd name="T11" fmla="*/ 82 h 82"/>
                <a:gd name="T12" fmla="*/ 134 w 134"/>
                <a:gd name="T13" fmla="*/ 77 h 82"/>
                <a:gd name="T14" fmla="*/ 134 w 134"/>
                <a:gd name="T15" fmla="*/ 6 h 82"/>
                <a:gd name="T16" fmla="*/ 129 w 134"/>
                <a:gd name="T17" fmla="*/ 0 h 82"/>
                <a:gd name="T18" fmla="*/ 73 w 134"/>
                <a:gd name="T19" fmla="*/ 49 h 82"/>
                <a:gd name="T20" fmla="*/ 71 w 134"/>
                <a:gd name="T21" fmla="*/ 48 h 82"/>
                <a:gd name="T22" fmla="*/ 68 w 134"/>
                <a:gd name="T23" fmla="*/ 46 h 82"/>
                <a:gd name="T24" fmla="*/ 63 w 134"/>
                <a:gd name="T25" fmla="*/ 44 h 82"/>
                <a:gd name="T26" fmla="*/ 59 w 134"/>
                <a:gd name="T27" fmla="*/ 42 h 82"/>
                <a:gd name="T28" fmla="*/ 55 w 134"/>
                <a:gd name="T29" fmla="*/ 40 h 82"/>
                <a:gd name="T30" fmla="*/ 52 w 134"/>
                <a:gd name="T31" fmla="*/ 36 h 82"/>
                <a:gd name="T32" fmla="*/ 51 w 134"/>
                <a:gd name="T33" fmla="*/ 31 h 82"/>
                <a:gd name="T34" fmla="*/ 52 w 134"/>
                <a:gd name="T35" fmla="*/ 26 h 82"/>
                <a:gd name="T36" fmla="*/ 53 w 134"/>
                <a:gd name="T37" fmla="*/ 22 h 82"/>
                <a:gd name="T38" fmla="*/ 57 w 134"/>
                <a:gd name="T39" fmla="*/ 19 h 82"/>
                <a:gd name="T40" fmla="*/ 62 w 134"/>
                <a:gd name="T41" fmla="*/ 17 h 82"/>
                <a:gd name="T42" fmla="*/ 62 w 134"/>
                <a:gd name="T43" fmla="*/ 9 h 82"/>
                <a:gd name="T44" fmla="*/ 72 w 134"/>
                <a:gd name="T45" fmla="*/ 9 h 82"/>
                <a:gd name="T46" fmla="*/ 72 w 134"/>
                <a:gd name="T47" fmla="*/ 17 h 82"/>
                <a:gd name="T48" fmla="*/ 78 w 134"/>
                <a:gd name="T49" fmla="*/ 18 h 82"/>
                <a:gd name="T50" fmla="*/ 83 w 134"/>
                <a:gd name="T51" fmla="*/ 19 h 82"/>
                <a:gd name="T52" fmla="*/ 81 w 134"/>
                <a:gd name="T53" fmla="*/ 28 h 82"/>
                <a:gd name="T54" fmla="*/ 75 w 134"/>
                <a:gd name="T55" fmla="*/ 26 h 82"/>
                <a:gd name="T56" fmla="*/ 68 w 134"/>
                <a:gd name="T57" fmla="*/ 25 h 82"/>
                <a:gd name="T58" fmla="*/ 63 w 134"/>
                <a:gd name="T59" fmla="*/ 27 h 82"/>
                <a:gd name="T60" fmla="*/ 62 w 134"/>
                <a:gd name="T61" fmla="*/ 30 h 82"/>
                <a:gd name="T62" fmla="*/ 62 w 134"/>
                <a:gd name="T63" fmla="*/ 32 h 82"/>
                <a:gd name="T64" fmla="*/ 64 w 134"/>
                <a:gd name="T65" fmla="*/ 33 h 82"/>
                <a:gd name="T66" fmla="*/ 66 w 134"/>
                <a:gd name="T67" fmla="*/ 35 h 82"/>
                <a:gd name="T68" fmla="*/ 70 w 134"/>
                <a:gd name="T69" fmla="*/ 36 h 82"/>
                <a:gd name="T70" fmla="*/ 76 w 134"/>
                <a:gd name="T71" fmla="*/ 39 h 82"/>
                <a:gd name="T72" fmla="*/ 81 w 134"/>
                <a:gd name="T73" fmla="*/ 42 h 82"/>
                <a:gd name="T74" fmla="*/ 84 w 134"/>
                <a:gd name="T75" fmla="*/ 46 h 82"/>
                <a:gd name="T76" fmla="*/ 85 w 134"/>
                <a:gd name="T77" fmla="*/ 51 h 82"/>
                <a:gd name="T78" fmla="*/ 84 w 134"/>
                <a:gd name="T79" fmla="*/ 56 h 82"/>
                <a:gd name="T80" fmla="*/ 82 w 134"/>
                <a:gd name="T81" fmla="*/ 60 h 82"/>
                <a:gd name="T82" fmla="*/ 78 w 134"/>
                <a:gd name="T83" fmla="*/ 63 h 82"/>
                <a:gd name="T84" fmla="*/ 72 w 134"/>
                <a:gd name="T85" fmla="*/ 65 h 82"/>
                <a:gd name="T86" fmla="*/ 72 w 134"/>
                <a:gd name="T87" fmla="*/ 70 h 82"/>
                <a:gd name="T88" fmla="*/ 62 w 134"/>
                <a:gd name="T89" fmla="*/ 70 h 82"/>
                <a:gd name="T90" fmla="*/ 62 w 134"/>
                <a:gd name="T91" fmla="*/ 65 h 82"/>
                <a:gd name="T92" fmla="*/ 54 w 134"/>
                <a:gd name="T93" fmla="*/ 63 h 82"/>
                <a:gd name="T94" fmla="*/ 50 w 134"/>
                <a:gd name="T95" fmla="*/ 61 h 82"/>
                <a:gd name="T96" fmla="*/ 53 w 134"/>
                <a:gd name="T97" fmla="*/ 53 h 82"/>
                <a:gd name="T98" fmla="*/ 59 w 134"/>
                <a:gd name="T99" fmla="*/ 55 h 82"/>
                <a:gd name="T100" fmla="*/ 66 w 134"/>
                <a:gd name="T101" fmla="*/ 57 h 82"/>
                <a:gd name="T102" fmla="*/ 73 w 134"/>
                <a:gd name="T103" fmla="*/ 55 h 82"/>
                <a:gd name="T104" fmla="*/ 75 w 134"/>
                <a:gd name="T105" fmla="*/ 52 h 82"/>
                <a:gd name="T106" fmla="*/ 73 w 134"/>
                <a:gd name="T107" fmla="*/ 4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 h="82">
                  <a:moveTo>
                    <a:pt x="129" y="0"/>
                  </a:moveTo>
                  <a:cubicBezTo>
                    <a:pt x="5" y="0"/>
                    <a:pt x="5" y="0"/>
                    <a:pt x="5" y="0"/>
                  </a:cubicBezTo>
                  <a:cubicBezTo>
                    <a:pt x="2" y="0"/>
                    <a:pt x="0" y="3"/>
                    <a:pt x="0" y="6"/>
                  </a:cubicBezTo>
                  <a:cubicBezTo>
                    <a:pt x="0" y="77"/>
                    <a:pt x="0" y="77"/>
                    <a:pt x="0" y="77"/>
                  </a:cubicBezTo>
                  <a:cubicBezTo>
                    <a:pt x="0" y="80"/>
                    <a:pt x="2" y="82"/>
                    <a:pt x="5" y="82"/>
                  </a:cubicBezTo>
                  <a:cubicBezTo>
                    <a:pt x="129" y="82"/>
                    <a:pt x="129" y="82"/>
                    <a:pt x="129" y="82"/>
                  </a:cubicBezTo>
                  <a:cubicBezTo>
                    <a:pt x="132" y="82"/>
                    <a:pt x="134" y="80"/>
                    <a:pt x="134" y="77"/>
                  </a:cubicBezTo>
                  <a:cubicBezTo>
                    <a:pt x="134" y="6"/>
                    <a:pt x="134" y="6"/>
                    <a:pt x="134" y="6"/>
                  </a:cubicBezTo>
                  <a:cubicBezTo>
                    <a:pt x="134" y="3"/>
                    <a:pt x="132" y="0"/>
                    <a:pt x="129" y="0"/>
                  </a:cubicBezTo>
                  <a:close/>
                  <a:moveTo>
                    <a:pt x="73" y="49"/>
                  </a:moveTo>
                  <a:cubicBezTo>
                    <a:pt x="73" y="49"/>
                    <a:pt x="72" y="48"/>
                    <a:pt x="71" y="48"/>
                  </a:cubicBezTo>
                  <a:cubicBezTo>
                    <a:pt x="70" y="47"/>
                    <a:pt x="69" y="46"/>
                    <a:pt x="68" y="46"/>
                  </a:cubicBezTo>
                  <a:cubicBezTo>
                    <a:pt x="67" y="46"/>
                    <a:pt x="65" y="45"/>
                    <a:pt x="63" y="44"/>
                  </a:cubicBezTo>
                  <a:cubicBezTo>
                    <a:pt x="62" y="44"/>
                    <a:pt x="60" y="43"/>
                    <a:pt x="59" y="42"/>
                  </a:cubicBezTo>
                  <a:cubicBezTo>
                    <a:pt x="57" y="42"/>
                    <a:pt x="56" y="41"/>
                    <a:pt x="55" y="40"/>
                  </a:cubicBezTo>
                  <a:cubicBezTo>
                    <a:pt x="54" y="39"/>
                    <a:pt x="53" y="38"/>
                    <a:pt x="52" y="36"/>
                  </a:cubicBezTo>
                  <a:cubicBezTo>
                    <a:pt x="51" y="35"/>
                    <a:pt x="51" y="33"/>
                    <a:pt x="51" y="31"/>
                  </a:cubicBezTo>
                  <a:cubicBezTo>
                    <a:pt x="51" y="29"/>
                    <a:pt x="51" y="28"/>
                    <a:pt x="52" y="26"/>
                  </a:cubicBezTo>
                  <a:cubicBezTo>
                    <a:pt x="52" y="25"/>
                    <a:pt x="53" y="24"/>
                    <a:pt x="53" y="22"/>
                  </a:cubicBezTo>
                  <a:cubicBezTo>
                    <a:pt x="54" y="21"/>
                    <a:pt x="56" y="20"/>
                    <a:pt x="57" y="19"/>
                  </a:cubicBezTo>
                  <a:cubicBezTo>
                    <a:pt x="59" y="18"/>
                    <a:pt x="60" y="18"/>
                    <a:pt x="62" y="17"/>
                  </a:cubicBezTo>
                  <a:cubicBezTo>
                    <a:pt x="62" y="9"/>
                    <a:pt x="62" y="9"/>
                    <a:pt x="62" y="9"/>
                  </a:cubicBezTo>
                  <a:cubicBezTo>
                    <a:pt x="72" y="9"/>
                    <a:pt x="72" y="9"/>
                    <a:pt x="72" y="9"/>
                  </a:cubicBezTo>
                  <a:cubicBezTo>
                    <a:pt x="72" y="17"/>
                    <a:pt x="72" y="17"/>
                    <a:pt x="72" y="17"/>
                  </a:cubicBezTo>
                  <a:cubicBezTo>
                    <a:pt x="74" y="17"/>
                    <a:pt x="76" y="17"/>
                    <a:pt x="78" y="18"/>
                  </a:cubicBezTo>
                  <a:cubicBezTo>
                    <a:pt x="80" y="19"/>
                    <a:pt x="82" y="19"/>
                    <a:pt x="83" y="19"/>
                  </a:cubicBezTo>
                  <a:cubicBezTo>
                    <a:pt x="81" y="28"/>
                    <a:pt x="81" y="28"/>
                    <a:pt x="81" y="28"/>
                  </a:cubicBezTo>
                  <a:cubicBezTo>
                    <a:pt x="79" y="27"/>
                    <a:pt x="77" y="27"/>
                    <a:pt x="75" y="26"/>
                  </a:cubicBezTo>
                  <a:cubicBezTo>
                    <a:pt x="73" y="26"/>
                    <a:pt x="71" y="25"/>
                    <a:pt x="68" y="25"/>
                  </a:cubicBezTo>
                  <a:cubicBezTo>
                    <a:pt x="66" y="25"/>
                    <a:pt x="64" y="26"/>
                    <a:pt x="63" y="27"/>
                  </a:cubicBezTo>
                  <a:cubicBezTo>
                    <a:pt x="62" y="27"/>
                    <a:pt x="62" y="29"/>
                    <a:pt x="62" y="30"/>
                  </a:cubicBezTo>
                  <a:cubicBezTo>
                    <a:pt x="62" y="31"/>
                    <a:pt x="62" y="32"/>
                    <a:pt x="62" y="32"/>
                  </a:cubicBezTo>
                  <a:cubicBezTo>
                    <a:pt x="62" y="33"/>
                    <a:pt x="63" y="33"/>
                    <a:pt x="64" y="33"/>
                  </a:cubicBezTo>
                  <a:cubicBezTo>
                    <a:pt x="65" y="34"/>
                    <a:pt x="65" y="34"/>
                    <a:pt x="66" y="35"/>
                  </a:cubicBezTo>
                  <a:cubicBezTo>
                    <a:pt x="68" y="35"/>
                    <a:pt x="69" y="36"/>
                    <a:pt x="70" y="36"/>
                  </a:cubicBezTo>
                  <a:cubicBezTo>
                    <a:pt x="72" y="37"/>
                    <a:pt x="74" y="38"/>
                    <a:pt x="76" y="39"/>
                  </a:cubicBezTo>
                  <a:cubicBezTo>
                    <a:pt x="78" y="39"/>
                    <a:pt x="79" y="41"/>
                    <a:pt x="81" y="42"/>
                  </a:cubicBezTo>
                  <a:cubicBezTo>
                    <a:pt x="82" y="43"/>
                    <a:pt x="83" y="44"/>
                    <a:pt x="84" y="46"/>
                  </a:cubicBezTo>
                  <a:cubicBezTo>
                    <a:pt x="84" y="48"/>
                    <a:pt x="85" y="49"/>
                    <a:pt x="85" y="51"/>
                  </a:cubicBezTo>
                  <a:cubicBezTo>
                    <a:pt x="85" y="53"/>
                    <a:pt x="85" y="54"/>
                    <a:pt x="84" y="56"/>
                  </a:cubicBezTo>
                  <a:cubicBezTo>
                    <a:pt x="84" y="57"/>
                    <a:pt x="83" y="59"/>
                    <a:pt x="82" y="60"/>
                  </a:cubicBezTo>
                  <a:cubicBezTo>
                    <a:pt x="81" y="61"/>
                    <a:pt x="80" y="62"/>
                    <a:pt x="78" y="63"/>
                  </a:cubicBezTo>
                  <a:cubicBezTo>
                    <a:pt x="76" y="64"/>
                    <a:pt x="74" y="64"/>
                    <a:pt x="72" y="65"/>
                  </a:cubicBezTo>
                  <a:cubicBezTo>
                    <a:pt x="72" y="70"/>
                    <a:pt x="72" y="70"/>
                    <a:pt x="72" y="70"/>
                  </a:cubicBezTo>
                  <a:cubicBezTo>
                    <a:pt x="62" y="70"/>
                    <a:pt x="62" y="70"/>
                    <a:pt x="62" y="70"/>
                  </a:cubicBezTo>
                  <a:cubicBezTo>
                    <a:pt x="62" y="65"/>
                    <a:pt x="62" y="65"/>
                    <a:pt x="62" y="65"/>
                  </a:cubicBezTo>
                  <a:cubicBezTo>
                    <a:pt x="59" y="65"/>
                    <a:pt x="56" y="64"/>
                    <a:pt x="54" y="63"/>
                  </a:cubicBezTo>
                  <a:cubicBezTo>
                    <a:pt x="52" y="63"/>
                    <a:pt x="50" y="62"/>
                    <a:pt x="50" y="61"/>
                  </a:cubicBezTo>
                  <a:cubicBezTo>
                    <a:pt x="53" y="53"/>
                    <a:pt x="53" y="53"/>
                    <a:pt x="53" y="53"/>
                  </a:cubicBezTo>
                  <a:cubicBezTo>
                    <a:pt x="55" y="54"/>
                    <a:pt x="56" y="55"/>
                    <a:pt x="59" y="55"/>
                  </a:cubicBezTo>
                  <a:cubicBezTo>
                    <a:pt x="61" y="56"/>
                    <a:pt x="64" y="57"/>
                    <a:pt x="66" y="57"/>
                  </a:cubicBezTo>
                  <a:cubicBezTo>
                    <a:pt x="69" y="57"/>
                    <a:pt x="72" y="56"/>
                    <a:pt x="73" y="55"/>
                  </a:cubicBezTo>
                  <a:cubicBezTo>
                    <a:pt x="74" y="55"/>
                    <a:pt x="75" y="53"/>
                    <a:pt x="75" y="52"/>
                  </a:cubicBezTo>
                  <a:cubicBezTo>
                    <a:pt x="74" y="51"/>
                    <a:pt x="74" y="50"/>
                    <a:pt x="73" y="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5691603" y="2486805"/>
              <a:ext cx="290513" cy="158750"/>
            </a:xfrm>
            <a:custGeom>
              <a:avLst/>
              <a:gdLst>
                <a:gd name="T0" fmla="*/ 12 w 90"/>
                <a:gd name="T1" fmla="*/ 49 h 49"/>
                <a:gd name="T2" fmla="*/ 12 w 90"/>
                <a:gd name="T3" fmla="*/ 45 h 49"/>
                <a:gd name="T4" fmla="*/ 45 w 90"/>
                <a:gd name="T5" fmla="*/ 13 h 49"/>
                <a:gd name="T6" fmla="*/ 78 w 90"/>
                <a:gd name="T7" fmla="*/ 45 h 49"/>
                <a:gd name="T8" fmla="*/ 78 w 90"/>
                <a:gd name="T9" fmla="*/ 49 h 49"/>
                <a:gd name="T10" fmla="*/ 90 w 90"/>
                <a:gd name="T11" fmla="*/ 49 h 49"/>
                <a:gd name="T12" fmla="*/ 90 w 90"/>
                <a:gd name="T13" fmla="*/ 45 h 49"/>
                <a:gd name="T14" fmla="*/ 45 w 90"/>
                <a:gd name="T15" fmla="*/ 0 h 49"/>
                <a:gd name="T16" fmla="*/ 45 w 90"/>
                <a:gd name="T17" fmla="*/ 0 h 49"/>
                <a:gd name="T18" fmla="*/ 0 w 90"/>
                <a:gd name="T19" fmla="*/ 45 h 49"/>
                <a:gd name="T20" fmla="*/ 0 w 90"/>
                <a:gd name="T21" fmla="*/ 49 h 49"/>
                <a:gd name="T22" fmla="*/ 12 w 90"/>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9">
                  <a:moveTo>
                    <a:pt x="12" y="49"/>
                  </a:moveTo>
                  <a:cubicBezTo>
                    <a:pt x="12" y="45"/>
                    <a:pt x="12" y="45"/>
                    <a:pt x="12" y="45"/>
                  </a:cubicBezTo>
                  <a:cubicBezTo>
                    <a:pt x="12" y="27"/>
                    <a:pt x="27" y="13"/>
                    <a:pt x="45" y="13"/>
                  </a:cubicBezTo>
                  <a:cubicBezTo>
                    <a:pt x="63" y="13"/>
                    <a:pt x="78" y="27"/>
                    <a:pt x="78" y="45"/>
                  </a:cubicBezTo>
                  <a:cubicBezTo>
                    <a:pt x="78" y="49"/>
                    <a:pt x="78" y="49"/>
                    <a:pt x="78" y="49"/>
                  </a:cubicBezTo>
                  <a:cubicBezTo>
                    <a:pt x="90" y="49"/>
                    <a:pt x="90" y="49"/>
                    <a:pt x="90" y="49"/>
                  </a:cubicBezTo>
                  <a:cubicBezTo>
                    <a:pt x="90" y="45"/>
                    <a:pt x="90" y="45"/>
                    <a:pt x="90" y="45"/>
                  </a:cubicBezTo>
                  <a:cubicBezTo>
                    <a:pt x="90" y="20"/>
                    <a:pt x="70" y="0"/>
                    <a:pt x="45" y="0"/>
                  </a:cubicBezTo>
                  <a:cubicBezTo>
                    <a:pt x="45" y="0"/>
                    <a:pt x="45" y="0"/>
                    <a:pt x="45" y="0"/>
                  </a:cubicBezTo>
                  <a:cubicBezTo>
                    <a:pt x="20" y="0"/>
                    <a:pt x="0" y="20"/>
                    <a:pt x="0" y="45"/>
                  </a:cubicBezTo>
                  <a:cubicBezTo>
                    <a:pt x="0" y="49"/>
                    <a:pt x="0" y="49"/>
                    <a:pt x="0" y="49"/>
                  </a:cubicBezTo>
                  <a:lnTo>
                    <a:pt x="12" y="4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p:nvSpPr>
          <p:spPr bwMode="auto">
            <a:xfrm>
              <a:off x="5234403" y="2311904"/>
              <a:ext cx="1204913" cy="846138"/>
            </a:xfrm>
            <a:custGeom>
              <a:avLst/>
              <a:gdLst>
                <a:gd name="T0" fmla="*/ 371 w 374"/>
                <a:gd name="T1" fmla="*/ 213 h 262"/>
                <a:gd name="T2" fmla="*/ 364 w 374"/>
                <a:gd name="T3" fmla="*/ 210 h 262"/>
                <a:gd name="T4" fmla="*/ 349 w 374"/>
                <a:gd name="T5" fmla="*/ 210 h 262"/>
                <a:gd name="T6" fmla="*/ 349 w 374"/>
                <a:gd name="T7" fmla="*/ 24 h 262"/>
                <a:gd name="T8" fmla="*/ 325 w 374"/>
                <a:gd name="T9" fmla="*/ 0 h 262"/>
                <a:gd name="T10" fmla="*/ 49 w 374"/>
                <a:gd name="T11" fmla="*/ 0 h 262"/>
                <a:gd name="T12" fmla="*/ 25 w 374"/>
                <a:gd name="T13" fmla="*/ 24 h 262"/>
                <a:gd name="T14" fmla="*/ 25 w 374"/>
                <a:gd name="T15" fmla="*/ 210 h 262"/>
                <a:gd name="T16" fmla="*/ 10 w 374"/>
                <a:gd name="T17" fmla="*/ 210 h 262"/>
                <a:gd name="T18" fmla="*/ 3 w 374"/>
                <a:gd name="T19" fmla="*/ 213 h 262"/>
                <a:gd name="T20" fmla="*/ 0 w 374"/>
                <a:gd name="T21" fmla="*/ 222 h 262"/>
                <a:gd name="T22" fmla="*/ 6 w 374"/>
                <a:gd name="T23" fmla="*/ 253 h 262"/>
                <a:gd name="T24" fmla="*/ 16 w 374"/>
                <a:gd name="T25" fmla="*/ 262 h 262"/>
                <a:gd name="T26" fmla="*/ 358 w 374"/>
                <a:gd name="T27" fmla="*/ 262 h 262"/>
                <a:gd name="T28" fmla="*/ 368 w 374"/>
                <a:gd name="T29" fmla="*/ 253 h 262"/>
                <a:gd name="T30" fmla="*/ 373 w 374"/>
                <a:gd name="T31" fmla="*/ 222 h 262"/>
                <a:gd name="T32" fmla="*/ 371 w 374"/>
                <a:gd name="T33" fmla="*/ 213 h 262"/>
                <a:gd name="T34" fmla="*/ 45 w 374"/>
                <a:gd name="T35" fmla="*/ 24 h 262"/>
                <a:gd name="T36" fmla="*/ 49 w 374"/>
                <a:gd name="T37" fmla="*/ 20 h 262"/>
                <a:gd name="T38" fmla="*/ 325 w 374"/>
                <a:gd name="T39" fmla="*/ 20 h 262"/>
                <a:gd name="T40" fmla="*/ 329 w 374"/>
                <a:gd name="T41" fmla="*/ 24 h 262"/>
                <a:gd name="T42" fmla="*/ 329 w 374"/>
                <a:gd name="T43" fmla="*/ 210 h 262"/>
                <a:gd name="T44" fmla="*/ 45 w 374"/>
                <a:gd name="T45" fmla="*/ 210 h 262"/>
                <a:gd name="T46" fmla="*/ 45 w 374"/>
                <a:gd name="T47" fmla="*/ 24 h 262"/>
                <a:gd name="T48" fmla="*/ 350 w 374"/>
                <a:gd name="T49" fmla="*/ 242 h 262"/>
                <a:gd name="T50" fmla="*/ 24 w 374"/>
                <a:gd name="T51" fmla="*/ 242 h 262"/>
                <a:gd name="T52" fmla="*/ 22 w 374"/>
                <a:gd name="T53" fmla="*/ 230 h 262"/>
                <a:gd name="T54" fmla="*/ 352 w 374"/>
                <a:gd name="T55" fmla="*/ 230 h 262"/>
                <a:gd name="T56" fmla="*/ 350 w 374"/>
                <a:gd name="T57" fmla="*/ 242 h 262"/>
                <a:gd name="T58" fmla="*/ 187 w 374"/>
                <a:gd name="T59" fmla="*/ 26 h 262"/>
                <a:gd name="T60" fmla="*/ 175 w 374"/>
                <a:gd name="T61" fmla="*/ 38 h 262"/>
                <a:gd name="T62" fmla="*/ 187 w 374"/>
                <a:gd name="T63" fmla="*/ 51 h 262"/>
                <a:gd name="T64" fmla="*/ 199 w 374"/>
                <a:gd name="T65" fmla="*/ 38 h 262"/>
                <a:gd name="T66" fmla="*/ 187 w 374"/>
                <a:gd name="T67" fmla="*/ 2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4" h="262">
                  <a:moveTo>
                    <a:pt x="371" y="213"/>
                  </a:moveTo>
                  <a:cubicBezTo>
                    <a:pt x="369" y="211"/>
                    <a:pt x="366" y="210"/>
                    <a:pt x="364" y="210"/>
                  </a:cubicBezTo>
                  <a:cubicBezTo>
                    <a:pt x="349" y="210"/>
                    <a:pt x="349" y="210"/>
                    <a:pt x="349" y="210"/>
                  </a:cubicBezTo>
                  <a:cubicBezTo>
                    <a:pt x="349" y="24"/>
                    <a:pt x="349" y="24"/>
                    <a:pt x="349" y="24"/>
                  </a:cubicBezTo>
                  <a:cubicBezTo>
                    <a:pt x="349" y="11"/>
                    <a:pt x="338" y="0"/>
                    <a:pt x="325" y="0"/>
                  </a:cubicBezTo>
                  <a:cubicBezTo>
                    <a:pt x="49" y="0"/>
                    <a:pt x="49" y="0"/>
                    <a:pt x="49" y="0"/>
                  </a:cubicBezTo>
                  <a:cubicBezTo>
                    <a:pt x="35" y="0"/>
                    <a:pt x="25" y="11"/>
                    <a:pt x="25" y="24"/>
                  </a:cubicBezTo>
                  <a:cubicBezTo>
                    <a:pt x="25" y="210"/>
                    <a:pt x="25" y="210"/>
                    <a:pt x="25" y="210"/>
                  </a:cubicBezTo>
                  <a:cubicBezTo>
                    <a:pt x="10" y="210"/>
                    <a:pt x="10" y="210"/>
                    <a:pt x="10" y="210"/>
                  </a:cubicBezTo>
                  <a:cubicBezTo>
                    <a:pt x="7" y="210"/>
                    <a:pt x="4" y="211"/>
                    <a:pt x="3" y="213"/>
                  </a:cubicBezTo>
                  <a:cubicBezTo>
                    <a:pt x="1" y="216"/>
                    <a:pt x="0" y="219"/>
                    <a:pt x="0" y="222"/>
                  </a:cubicBezTo>
                  <a:cubicBezTo>
                    <a:pt x="6" y="253"/>
                    <a:pt x="6" y="253"/>
                    <a:pt x="6" y="253"/>
                  </a:cubicBezTo>
                  <a:cubicBezTo>
                    <a:pt x="7" y="258"/>
                    <a:pt x="11" y="262"/>
                    <a:pt x="16" y="262"/>
                  </a:cubicBezTo>
                  <a:cubicBezTo>
                    <a:pt x="358" y="262"/>
                    <a:pt x="358" y="262"/>
                    <a:pt x="358" y="262"/>
                  </a:cubicBezTo>
                  <a:cubicBezTo>
                    <a:pt x="363" y="262"/>
                    <a:pt x="367" y="258"/>
                    <a:pt x="368" y="253"/>
                  </a:cubicBezTo>
                  <a:cubicBezTo>
                    <a:pt x="373" y="222"/>
                    <a:pt x="373" y="222"/>
                    <a:pt x="373" y="222"/>
                  </a:cubicBezTo>
                  <a:cubicBezTo>
                    <a:pt x="374" y="219"/>
                    <a:pt x="373" y="216"/>
                    <a:pt x="371" y="213"/>
                  </a:cubicBezTo>
                  <a:close/>
                  <a:moveTo>
                    <a:pt x="45" y="24"/>
                  </a:moveTo>
                  <a:cubicBezTo>
                    <a:pt x="45" y="22"/>
                    <a:pt x="47" y="20"/>
                    <a:pt x="49" y="20"/>
                  </a:cubicBezTo>
                  <a:cubicBezTo>
                    <a:pt x="325" y="20"/>
                    <a:pt x="325" y="20"/>
                    <a:pt x="325" y="20"/>
                  </a:cubicBezTo>
                  <a:cubicBezTo>
                    <a:pt x="327" y="20"/>
                    <a:pt x="329" y="22"/>
                    <a:pt x="329" y="24"/>
                  </a:cubicBezTo>
                  <a:cubicBezTo>
                    <a:pt x="329" y="210"/>
                    <a:pt x="329" y="210"/>
                    <a:pt x="329" y="210"/>
                  </a:cubicBezTo>
                  <a:cubicBezTo>
                    <a:pt x="45" y="210"/>
                    <a:pt x="45" y="210"/>
                    <a:pt x="45" y="210"/>
                  </a:cubicBezTo>
                  <a:lnTo>
                    <a:pt x="45" y="24"/>
                  </a:lnTo>
                  <a:close/>
                  <a:moveTo>
                    <a:pt x="350" y="242"/>
                  </a:moveTo>
                  <a:cubicBezTo>
                    <a:pt x="24" y="242"/>
                    <a:pt x="24" y="242"/>
                    <a:pt x="24" y="242"/>
                  </a:cubicBezTo>
                  <a:cubicBezTo>
                    <a:pt x="22" y="230"/>
                    <a:pt x="22" y="230"/>
                    <a:pt x="22" y="230"/>
                  </a:cubicBezTo>
                  <a:cubicBezTo>
                    <a:pt x="352" y="230"/>
                    <a:pt x="352" y="230"/>
                    <a:pt x="352" y="230"/>
                  </a:cubicBezTo>
                  <a:lnTo>
                    <a:pt x="350" y="242"/>
                  </a:lnTo>
                  <a:close/>
                  <a:moveTo>
                    <a:pt x="187" y="26"/>
                  </a:moveTo>
                  <a:cubicBezTo>
                    <a:pt x="180" y="26"/>
                    <a:pt x="175" y="31"/>
                    <a:pt x="175" y="38"/>
                  </a:cubicBezTo>
                  <a:cubicBezTo>
                    <a:pt x="175" y="45"/>
                    <a:pt x="180" y="51"/>
                    <a:pt x="187" y="51"/>
                  </a:cubicBezTo>
                  <a:cubicBezTo>
                    <a:pt x="194" y="51"/>
                    <a:pt x="199" y="45"/>
                    <a:pt x="199" y="38"/>
                  </a:cubicBezTo>
                  <a:cubicBezTo>
                    <a:pt x="199" y="31"/>
                    <a:pt x="194" y="26"/>
                    <a:pt x="187"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p:cNvSpPr/>
            <p:nvPr/>
          </p:nvSpPr>
          <p:spPr bwMode="gray">
            <a:xfrm>
              <a:off x="5115397" y="3327935"/>
              <a:ext cx="1442924" cy="574260"/>
            </a:xfrm>
            <a:prstGeom prst="rect">
              <a:avLst/>
            </a:prstGeom>
            <a:noFill/>
            <a:ln w="19050" cap="flat" cmpd="sng" algn="ctr">
              <a:noFill/>
              <a:prstDash val="solid"/>
              <a:miter lim="800000"/>
              <a:headEnd type="none" w="med" len="med"/>
              <a:tailEnd type="none" w="med" len="med"/>
            </a:ln>
            <a:effectLst/>
          </p:spPr>
          <p:txBody>
            <a:bodyPr vert="horz" wrap="square" lIns="68580" tIns="0" rIns="68580" bIns="0" numCol="1" rtlCol="0" anchor="t" anchorCtr="0" compatLnSpc="1">
              <a:prstTxWarp prst="textNoShape">
                <a:avLst/>
              </a:prstTxWarp>
              <a:spAutoFit/>
            </a:bodyPr>
            <a:lstStyle/>
            <a:p>
              <a:pPr algn="ctr">
                <a:lnSpc>
                  <a:spcPct val="85000"/>
                </a:lnSpc>
                <a:spcBef>
                  <a:spcPts val="150"/>
                </a:spcBef>
                <a:spcAft>
                  <a:spcPts val="150"/>
                </a:spcAft>
                <a:buClr>
                  <a:srgbClr val="404040">
                    <a:lumMod val="40000"/>
                    <a:lumOff val="60000"/>
                  </a:srgbClr>
                </a:buClr>
              </a:pPr>
              <a:r>
                <a:rPr lang="en-CA" sz="4390" b="1" dirty="0">
                  <a:solidFill>
                    <a:schemeClr val="bg1"/>
                  </a:solidFill>
                </a:rPr>
                <a:t>61%</a:t>
              </a:r>
            </a:p>
          </p:txBody>
        </p:sp>
      </p:grpSp>
      <p:sp>
        <p:nvSpPr>
          <p:cNvPr id="29" name="Footer Placeholder 4"/>
          <p:cNvSpPr txBox="1">
            <a:spLocks/>
          </p:cNvSpPr>
          <p:nvPr/>
        </p:nvSpPr>
        <p:spPr>
          <a:xfrm>
            <a:off x="452352" y="6181247"/>
            <a:ext cx="10296896"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Sources: </a:t>
            </a:r>
            <a:r>
              <a:rPr lang="en-US" sz="1000" dirty="0">
                <a:solidFill>
                  <a:schemeClr val="bg1"/>
                </a:solidFill>
              </a:rPr>
              <a:t>2016 Internet Security Threat Report | Volume 21, CyberEdge Group 2017 Cyberthreat Defense Report, </a:t>
            </a:r>
            <a:r>
              <a:rPr lang="en-US" sz="1000" dirty="0">
                <a:solidFill>
                  <a:schemeClr val="bg1"/>
                </a:solidFill>
                <a:cs typeface="Calibri Light"/>
              </a:rPr>
              <a:t>FBI Public Service Announcement, I-050417-PSA (May 2017)</a:t>
            </a:r>
          </a:p>
          <a:p>
            <a:r>
              <a:rPr lang="en-US" sz="1000" dirty="0"/>
              <a:t> </a:t>
            </a:r>
          </a:p>
        </p:txBody>
      </p:sp>
    </p:spTree>
    <p:extLst>
      <p:ext uri="{BB962C8B-B14F-4D97-AF65-F5344CB8AC3E}">
        <p14:creationId xmlns:p14="http://schemas.microsoft.com/office/powerpoint/2010/main" val="40320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52450" y="798759"/>
            <a:ext cx="11109325" cy="557213"/>
          </a:xfrm>
        </p:spPr>
        <p:txBody>
          <a:bodyPr>
            <a:normAutofit/>
          </a:bodyPr>
          <a:lstStyle/>
          <a:p>
            <a:r>
              <a:rPr lang="en-US" dirty="0"/>
              <a:t>BEC Scams Continue to Threaten Businesses</a:t>
            </a:r>
          </a:p>
        </p:txBody>
      </p:sp>
      <p:graphicFrame>
        <p:nvGraphicFramePr>
          <p:cNvPr id="12" name="Chart 663"/>
          <p:cNvGraphicFramePr/>
          <p:nvPr>
            <p:extLst>
              <p:ext uri="{D42A27DB-BD31-4B8C-83A1-F6EECF244321}">
                <p14:modId xmlns:p14="http://schemas.microsoft.com/office/powerpoint/2010/main" val="3684355982"/>
              </p:ext>
            </p:extLst>
          </p:nvPr>
        </p:nvGraphicFramePr>
        <p:xfrm>
          <a:off x="447675" y="1600200"/>
          <a:ext cx="7677150" cy="460057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235889" y="1422647"/>
            <a:ext cx="5868837" cy="461665"/>
          </a:xfrm>
          <a:prstGeom prst="rect">
            <a:avLst/>
          </a:prstGeom>
          <a:noFill/>
        </p:spPr>
        <p:txBody>
          <a:bodyPr wrap="square" rtlCol="0">
            <a:spAutoFit/>
          </a:bodyPr>
          <a:lstStyle/>
          <a:p>
            <a:pPr algn="ctr"/>
            <a:r>
              <a:rPr lang="en-US" sz="2400" b="1" dirty="0">
                <a:solidFill>
                  <a:schemeClr val="bg1"/>
                </a:solidFill>
              </a:rPr>
              <a:t>BEC Emails Per Organization</a:t>
            </a:r>
            <a:endParaRPr lang="en-US" sz="2400" b="1" dirty="0">
              <a:solidFill>
                <a:schemeClr val="bg1"/>
              </a:solidFill>
              <a:latin typeface="Symantec Sans" panose="02000503080000020004" pitchFamily="50" charset="0"/>
            </a:endParaRPr>
          </a:p>
        </p:txBody>
      </p:sp>
      <p:grpSp>
        <p:nvGrpSpPr>
          <p:cNvPr id="6" name="Group 5"/>
          <p:cNvGrpSpPr/>
          <p:nvPr/>
        </p:nvGrpSpPr>
        <p:grpSpPr>
          <a:xfrm>
            <a:off x="8427616" y="1901582"/>
            <a:ext cx="2624382" cy="1341906"/>
            <a:chOff x="2001954" y="2079713"/>
            <a:chExt cx="2624382" cy="1341906"/>
          </a:xfrm>
        </p:grpSpPr>
        <p:sp>
          <p:nvSpPr>
            <p:cNvPr id="8" name="TextBox 7"/>
            <p:cNvSpPr txBox="1"/>
            <p:nvPr/>
          </p:nvSpPr>
          <p:spPr>
            <a:xfrm>
              <a:off x="2431760" y="2079713"/>
              <a:ext cx="1764771" cy="773738"/>
            </a:xfrm>
            <a:prstGeom prst="rect">
              <a:avLst/>
            </a:prstGeom>
            <a:noFill/>
          </p:spPr>
          <p:txBody>
            <a:bodyPr wrap="square" lIns="91440" tIns="45720" rIns="91440" bIns="45720" rtlCol="0" anchor="t" anchorCtr="0">
              <a:spAutoFit/>
            </a:bodyPr>
            <a:lstStyle/>
            <a:p>
              <a:pPr defTabSz="913068" fontAlgn="base">
                <a:lnSpc>
                  <a:spcPct val="80000"/>
                </a:lnSpc>
                <a:spcBef>
                  <a:spcPct val="0"/>
                </a:spcBef>
                <a:spcAft>
                  <a:spcPct val="0"/>
                </a:spcAft>
              </a:pPr>
              <a:r>
                <a:rPr lang="en-US" sz="5400" b="1" dirty="0">
                  <a:solidFill>
                    <a:srgbClr val="F7BA33"/>
                  </a:solidFill>
                  <a:ea typeface="Calibri"/>
                  <a:cs typeface="Calibri Body"/>
                </a:rPr>
                <a:t>8,000</a:t>
              </a:r>
              <a:endParaRPr lang="en-US" sz="5400" dirty="0">
                <a:solidFill>
                  <a:srgbClr val="F7BA33"/>
                </a:solidFill>
                <a:ea typeface="Calibri"/>
                <a:cs typeface="Calibri"/>
              </a:endParaRPr>
            </a:p>
          </p:txBody>
        </p:sp>
        <p:sp>
          <p:nvSpPr>
            <p:cNvPr id="9" name="Rectangle 8"/>
            <p:cNvSpPr/>
            <p:nvPr/>
          </p:nvSpPr>
          <p:spPr>
            <a:xfrm>
              <a:off x="2001954" y="2713733"/>
              <a:ext cx="2624382" cy="707886"/>
            </a:xfrm>
            <a:prstGeom prst="rect">
              <a:avLst/>
            </a:prstGeom>
          </p:spPr>
          <p:txBody>
            <a:bodyPr wrap="square">
              <a:spAutoFit/>
            </a:bodyPr>
            <a:lstStyle/>
            <a:p>
              <a:pPr defTabSz="913068" fontAlgn="base">
                <a:spcBef>
                  <a:spcPct val="0"/>
                </a:spcBef>
                <a:spcAft>
                  <a:spcPct val="0"/>
                </a:spcAft>
              </a:pPr>
              <a:r>
                <a:rPr lang="en-US" sz="2000" dirty="0">
                  <a:solidFill>
                    <a:schemeClr val="bg1"/>
                  </a:solidFill>
                  <a:ea typeface="Calibri"/>
                  <a:cs typeface="Calibri Light"/>
                </a:rPr>
                <a:t>Businesses a month are targeted by BEC scams</a:t>
              </a:r>
            </a:p>
          </p:txBody>
        </p:sp>
      </p:grpSp>
      <p:grpSp>
        <p:nvGrpSpPr>
          <p:cNvPr id="10" name="Group 9"/>
          <p:cNvGrpSpPr/>
          <p:nvPr/>
        </p:nvGrpSpPr>
        <p:grpSpPr>
          <a:xfrm>
            <a:off x="8417475" y="3618896"/>
            <a:ext cx="2644664" cy="1341906"/>
            <a:chOff x="2001954" y="2079713"/>
            <a:chExt cx="2644664" cy="1341906"/>
          </a:xfrm>
        </p:grpSpPr>
        <p:sp>
          <p:nvSpPr>
            <p:cNvPr id="11" name="TextBox 10"/>
            <p:cNvSpPr txBox="1"/>
            <p:nvPr/>
          </p:nvSpPr>
          <p:spPr>
            <a:xfrm>
              <a:off x="2781884" y="2079713"/>
              <a:ext cx="1084805" cy="757130"/>
            </a:xfrm>
            <a:prstGeom prst="rect">
              <a:avLst/>
            </a:prstGeom>
            <a:noFill/>
          </p:spPr>
          <p:txBody>
            <a:bodyPr wrap="square" lIns="91440" tIns="45720" rIns="91440" bIns="45720" rtlCol="0" anchor="t" anchorCtr="0">
              <a:spAutoFit/>
            </a:bodyPr>
            <a:lstStyle/>
            <a:p>
              <a:pPr defTabSz="913068" fontAlgn="base">
                <a:lnSpc>
                  <a:spcPct val="80000"/>
                </a:lnSpc>
                <a:spcBef>
                  <a:spcPct val="0"/>
                </a:spcBef>
                <a:spcAft>
                  <a:spcPct val="0"/>
                </a:spcAft>
              </a:pPr>
              <a:r>
                <a:rPr lang="en-US" sz="5400" b="1" dirty="0">
                  <a:solidFill>
                    <a:srgbClr val="F7BA33"/>
                  </a:solidFill>
                  <a:ea typeface="Calibri"/>
                  <a:cs typeface="Calibri Body"/>
                </a:rPr>
                <a:t>5.2</a:t>
              </a:r>
              <a:endParaRPr lang="en-US" sz="5400" dirty="0">
                <a:solidFill>
                  <a:srgbClr val="F7BA33"/>
                </a:solidFill>
                <a:ea typeface="Calibri"/>
                <a:cs typeface="Calibri"/>
              </a:endParaRPr>
            </a:p>
          </p:txBody>
        </p:sp>
        <p:sp>
          <p:nvSpPr>
            <p:cNvPr id="13" name="Rectangle 12"/>
            <p:cNvSpPr/>
            <p:nvPr/>
          </p:nvSpPr>
          <p:spPr>
            <a:xfrm>
              <a:off x="2001954" y="2713733"/>
              <a:ext cx="2644664" cy="707886"/>
            </a:xfrm>
            <a:prstGeom prst="rect">
              <a:avLst/>
            </a:prstGeom>
          </p:spPr>
          <p:txBody>
            <a:bodyPr wrap="square">
              <a:spAutoFit/>
            </a:bodyPr>
            <a:lstStyle/>
            <a:p>
              <a:pPr defTabSz="913068" fontAlgn="base">
                <a:spcBef>
                  <a:spcPct val="0"/>
                </a:spcBef>
                <a:spcAft>
                  <a:spcPct val="0"/>
                </a:spcAft>
              </a:pPr>
              <a:r>
                <a:rPr lang="en-US" sz="2000" dirty="0">
                  <a:solidFill>
                    <a:schemeClr val="bg1"/>
                  </a:solidFill>
                  <a:ea typeface="Calibri"/>
                  <a:cs typeface="Calibri Light"/>
                </a:rPr>
                <a:t>BEC emails a month per targeted organization</a:t>
              </a:r>
            </a:p>
          </p:txBody>
        </p:sp>
      </p:grpSp>
      <p:sp>
        <p:nvSpPr>
          <p:cNvPr id="14" name="Footer Placeholder 4"/>
          <p:cNvSpPr txBox="1">
            <a:spLocks/>
          </p:cNvSpPr>
          <p:nvPr/>
        </p:nvSpPr>
        <p:spPr>
          <a:xfrm>
            <a:off x="452352" y="6257447"/>
            <a:ext cx="3357648" cy="263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Source: </a:t>
            </a:r>
            <a:r>
              <a:rPr lang="en-US" sz="1000" dirty="0">
                <a:solidFill>
                  <a:schemeClr val="bg1"/>
                </a:solidFill>
              </a:rPr>
              <a:t>Internet Security Threat Report: Email Threats 2017  </a:t>
            </a:r>
            <a:endParaRPr lang="en-US" sz="1000" dirty="0"/>
          </a:p>
        </p:txBody>
      </p:sp>
    </p:spTree>
    <p:extLst>
      <p:ext uri="{BB962C8B-B14F-4D97-AF65-F5344CB8AC3E}">
        <p14:creationId xmlns:p14="http://schemas.microsoft.com/office/powerpoint/2010/main" val="3255257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52" y="1562100"/>
            <a:ext cx="10322132" cy="4781550"/>
          </a:xfrm>
        </p:spPr>
        <p:txBody>
          <a:bodyPr>
            <a:noAutofit/>
          </a:bodyPr>
          <a:lstStyle/>
          <a:p>
            <a:pPr>
              <a:lnSpc>
                <a:spcPct val="100000"/>
              </a:lnSpc>
              <a:buFont typeface="Arial" panose="020B0604020202020204" pitchFamily="34" charset="0"/>
              <a:buChar char="•"/>
            </a:pPr>
            <a:r>
              <a:rPr lang="en-US" sz="2800" dirty="0"/>
              <a:t>Subject lines </a:t>
            </a:r>
            <a:r>
              <a:rPr lang="en-US" sz="2800" b="1" dirty="0">
                <a:solidFill>
                  <a:srgbClr val="FFC000"/>
                </a:solidFill>
              </a:rPr>
              <a:t>carry a sense of urgency</a:t>
            </a:r>
            <a:r>
              <a:rPr lang="en-US" sz="2800" dirty="0"/>
              <a:t>, requiring immediate action</a:t>
            </a:r>
          </a:p>
          <a:p>
            <a:pPr marL="685800" lvl="1">
              <a:lnSpc>
                <a:spcPct val="100000"/>
              </a:lnSpc>
              <a:buSzPct val="110000"/>
              <a:buFont typeface="Calibri" panose="020F0502020204030204" pitchFamily="34" charset="0"/>
              <a:buChar char="̶"/>
            </a:pPr>
            <a:r>
              <a:rPr lang="en-US" sz="2400" dirty="0"/>
              <a:t>Attempting to coerce the recipient to act quickly</a:t>
            </a:r>
          </a:p>
          <a:p>
            <a:pPr>
              <a:lnSpc>
                <a:spcPct val="100000"/>
              </a:lnSpc>
              <a:buSzPct val="120000"/>
              <a:buFont typeface="Arial" panose="020B0604020202020204" pitchFamily="34" charset="0"/>
              <a:buChar char="•"/>
            </a:pPr>
            <a:r>
              <a:rPr lang="en-US" sz="2800" dirty="0"/>
              <a:t>The </a:t>
            </a:r>
            <a:r>
              <a:rPr lang="en-US" sz="2800" b="1" dirty="0">
                <a:solidFill>
                  <a:srgbClr val="FFC000"/>
                </a:solidFill>
              </a:rPr>
              <a:t>top subject lines </a:t>
            </a:r>
            <a:r>
              <a:rPr lang="en-US" sz="2800" dirty="0"/>
              <a:t>are:</a:t>
            </a:r>
          </a:p>
          <a:p>
            <a:pPr marL="914400" lvl="1" indent="-457200">
              <a:lnSpc>
                <a:spcPct val="100000"/>
              </a:lnSpc>
              <a:buFont typeface="+mj-lt"/>
              <a:buAutoNum type="arabicPeriod"/>
            </a:pPr>
            <a:r>
              <a:rPr lang="en-US" sz="2400" dirty="0"/>
              <a:t>Payment (18.9%)</a:t>
            </a:r>
          </a:p>
          <a:p>
            <a:pPr marL="914400" lvl="1" indent="-457200">
              <a:lnSpc>
                <a:spcPct val="100000"/>
              </a:lnSpc>
              <a:buFont typeface="+mj-lt"/>
              <a:buAutoNum type="arabicPeriod"/>
            </a:pPr>
            <a:r>
              <a:rPr lang="en-US" sz="2400" dirty="0"/>
              <a:t>Urgent (10.3%)</a:t>
            </a:r>
          </a:p>
          <a:p>
            <a:pPr marL="914400" lvl="1" indent="-457200">
              <a:lnSpc>
                <a:spcPct val="100000"/>
              </a:lnSpc>
              <a:buFont typeface="+mj-lt"/>
              <a:buAutoNum type="arabicPeriod"/>
            </a:pPr>
            <a:r>
              <a:rPr lang="en-US" sz="2400" dirty="0"/>
              <a:t>Request (8.6%)</a:t>
            </a:r>
          </a:p>
          <a:p>
            <a:pPr>
              <a:lnSpc>
                <a:spcPct val="100000"/>
              </a:lnSpc>
              <a:buFont typeface="Arial" panose="020B0604020202020204" pitchFamily="34" charset="0"/>
              <a:buChar char="•"/>
            </a:pPr>
            <a:r>
              <a:rPr lang="en-US" sz="2800" dirty="0"/>
              <a:t>Goals of BEC scams:</a:t>
            </a:r>
          </a:p>
          <a:p>
            <a:pPr lvl="1">
              <a:lnSpc>
                <a:spcPct val="100000"/>
              </a:lnSpc>
              <a:buFont typeface="Arial" panose="020B0604020202020204" pitchFamily="34" charset="0"/>
              <a:buChar char="•"/>
            </a:pPr>
            <a:r>
              <a:rPr lang="en-US" sz="2400" dirty="0"/>
              <a:t>Financial gain</a:t>
            </a:r>
          </a:p>
          <a:p>
            <a:pPr lvl="1">
              <a:lnSpc>
                <a:spcPct val="100000"/>
              </a:lnSpc>
              <a:buFont typeface="Arial" panose="020B0604020202020204" pitchFamily="34" charset="0"/>
              <a:buChar char="•"/>
            </a:pPr>
            <a:r>
              <a:rPr lang="en-US" sz="2400" dirty="0"/>
              <a:t>Exfiltrate sensitive data such as tax information</a:t>
            </a:r>
          </a:p>
        </p:txBody>
      </p:sp>
      <p:sp>
        <p:nvSpPr>
          <p:cNvPr id="2" name="Title 1"/>
          <p:cNvSpPr>
            <a:spLocks noGrp="1"/>
          </p:cNvSpPr>
          <p:nvPr>
            <p:ph type="title"/>
          </p:nvPr>
        </p:nvSpPr>
        <p:spPr>
          <a:xfrm>
            <a:off x="530352" y="885904"/>
            <a:ext cx="11109960" cy="557784"/>
          </a:xfrm>
        </p:spPr>
        <p:txBody>
          <a:bodyPr/>
          <a:lstStyle/>
          <a:p>
            <a:r>
              <a:rPr lang="en-US" dirty="0"/>
              <a:t>BEC Scams Succeeding Due to Social Engineering</a:t>
            </a:r>
          </a:p>
        </p:txBody>
      </p:sp>
      <p:sp>
        <p:nvSpPr>
          <p:cNvPr id="4" name="Footer Placeholder 4"/>
          <p:cNvSpPr txBox="1">
            <a:spLocks/>
          </p:cNvSpPr>
          <p:nvPr/>
        </p:nvSpPr>
        <p:spPr>
          <a:xfrm>
            <a:off x="452352" y="6257447"/>
            <a:ext cx="3357648" cy="263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Source: </a:t>
            </a:r>
            <a:r>
              <a:rPr lang="en-US" sz="1000" dirty="0">
                <a:solidFill>
                  <a:schemeClr val="bg1"/>
                </a:solidFill>
              </a:rPr>
              <a:t>Internet Security Threat Report: Email Threats 2017  </a:t>
            </a:r>
            <a:endParaRPr lang="en-US" sz="1000" dirty="0"/>
          </a:p>
        </p:txBody>
      </p:sp>
    </p:spTree>
    <p:extLst>
      <p:ext uri="{BB962C8B-B14F-4D97-AF65-F5344CB8AC3E}">
        <p14:creationId xmlns:p14="http://schemas.microsoft.com/office/powerpoint/2010/main" val="204870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003" y="1444502"/>
            <a:ext cx="9888995" cy="4781550"/>
          </a:xfrm>
        </p:spPr>
        <p:txBody>
          <a:bodyPr>
            <a:noAutofit/>
          </a:bodyPr>
          <a:lstStyle/>
          <a:p>
            <a:pPr>
              <a:lnSpc>
                <a:spcPct val="100000"/>
              </a:lnSpc>
              <a:buFont typeface="Arial" panose="020B0604020202020204" pitchFamily="34" charset="0"/>
              <a:buChar char="•"/>
            </a:pPr>
            <a:r>
              <a:rPr lang="en-US" sz="2800" dirty="0"/>
              <a:t>What is Typosquatting?</a:t>
            </a:r>
            <a:endParaRPr lang="en-US" sz="2800" b="1" dirty="0">
              <a:solidFill>
                <a:srgbClr val="FFC000"/>
              </a:solidFill>
            </a:endParaRPr>
          </a:p>
          <a:p>
            <a:pPr marL="685800" lvl="1">
              <a:lnSpc>
                <a:spcPct val="100000"/>
              </a:lnSpc>
              <a:buSzPct val="110000"/>
              <a:buFont typeface="Calibri" panose="020F0502020204030204" pitchFamily="34" charset="0"/>
              <a:buChar char="̶"/>
            </a:pPr>
            <a:r>
              <a:rPr lang="en-US" sz="2400" dirty="0"/>
              <a:t>Domains that look similar to official domain emails they impersonate</a:t>
            </a:r>
          </a:p>
          <a:p>
            <a:pPr marL="685800" lvl="1">
              <a:lnSpc>
                <a:spcPct val="100000"/>
              </a:lnSpc>
              <a:buSzPct val="110000"/>
              <a:buFont typeface="Calibri" panose="020F0502020204030204" pitchFamily="34" charset="0"/>
              <a:buChar char="̶"/>
            </a:pPr>
            <a:r>
              <a:rPr lang="en-US" sz="2400" dirty="0"/>
              <a:t>Often known as ‘cousin’ or ‘lookalike’ domains</a:t>
            </a:r>
          </a:p>
          <a:p>
            <a:pPr marL="292100" lvl="1" indent="-292100">
              <a:lnSpc>
                <a:spcPct val="100000"/>
              </a:lnSpc>
              <a:spcBef>
                <a:spcPts val="1000"/>
              </a:spcBef>
              <a:buSzPct val="110000"/>
              <a:buFont typeface="Arial" panose="020B0604020202020204" pitchFamily="34" charset="0"/>
              <a:buChar char="•"/>
            </a:pPr>
            <a:r>
              <a:rPr lang="en-US" sz="2800" dirty="0"/>
              <a:t>Other Forms</a:t>
            </a:r>
          </a:p>
          <a:p>
            <a:pPr marL="685800" lvl="1">
              <a:lnSpc>
                <a:spcPct val="100000"/>
              </a:lnSpc>
              <a:buSzPct val="110000"/>
              <a:buFont typeface="Calibri" panose="020F0502020204030204" pitchFamily="34" charset="0"/>
              <a:buChar char="̶"/>
            </a:pPr>
            <a:r>
              <a:rPr lang="en-US" sz="2400" dirty="0"/>
              <a:t>Use a different domain</a:t>
            </a:r>
          </a:p>
          <a:p>
            <a:pPr marL="685800" lvl="1">
              <a:lnSpc>
                <a:spcPct val="100000"/>
              </a:lnSpc>
              <a:buSzPct val="110000"/>
              <a:buFont typeface="Calibri" panose="020F0502020204030204" pitchFamily="34" charset="0"/>
              <a:buChar char="̶"/>
            </a:pPr>
            <a:r>
              <a:rPr lang="en-US" sz="2400" dirty="0"/>
              <a:t>Add words to the domain </a:t>
            </a:r>
          </a:p>
          <a:p>
            <a:pPr marL="292100" lvl="1" indent="-292100">
              <a:lnSpc>
                <a:spcPct val="100000"/>
              </a:lnSpc>
              <a:spcBef>
                <a:spcPts val="1000"/>
              </a:spcBef>
              <a:buSzPct val="110000"/>
              <a:buFont typeface="Arial" panose="020B0604020202020204" pitchFamily="34" charset="0"/>
              <a:buChar char="•"/>
            </a:pPr>
            <a:r>
              <a:rPr lang="en-US" sz="2800" dirty="0"/>
              <a:t>Examples:</a:t>
            </a:r>
          </a:p>
          <a:p>
            <a:pPr marL="685800" lvl="1">
              <a:lnSpc>
                <a:spcPct val="100000"/>
              </a:lnSpc>
              <a:buClr>
                <a:schemeClr val="bg1"/>
              </a:buClr>
              <a:buSzPct val="110000"/>
              <a:buFont typeface="Calibri" panose="020F0502020204030204" pitchFamily="34" charset="0"/>
              <a:buChar char="̶"/>
            </a:pPr>
            <a:r>
              <a:rPr lang="en-US" sz="2400" b="1" dirty="0">
                <a:solidFill>
                  <a:srgbClr val="FFC000"/>
                </a:solidFill>
              </a:rPr>
              <a:t>Amce_inc.com</a:t>
            </a:r>
            <a:r>
              <a:rPr lang="en-US" sz="2400" dirty="0"/>
              <a:t> instead of </a:t>
            </a:r>
            <a:r>
              <a:rPr lang="en-US" sz="2400" b="1" dirty="0">
                <a:solidFill>
                  <a:srgbClr val="FFC000"/>
                </a:solidFill>
              </a:rPr>
              <a:t>acme_inc.com</a:t>
            </a:r>
          </a:p>
          <a:p>
            <a:pPr marL="685800" lvl="1">
              <a:lnSpc>
                <a:spcPct val="100000"/>
              </a:lnSpc>
              <a:buClr>
                <a:schemeClr val="bg1"/>
              </a:buClr>
              <a:buSzPct val="110000"/>
              <a:buFont typeface="Calibri" panose="020F0502020204030204" pitchFamily="34" charset="0"/>
              <a:buChar char="̶"/>
            </a:pPr>
            <a:r>
              <a:rPr lang="en-US" sz="2400" b="1" dirty="0">
                <a:solidFill>
                  <a:srgbClr val="FFC000"/>
                </a:solidFill>
              </a:rPr>
              <a:t>Symanlec.com</a:t>
            </a:r>
            <a:r>
              <a:rPr lang="en-US" sz="2400" dirty="0">
                <a:solidFill>
                  <a:srgbClr val="FFC000"/>
                </a:solidFill>
              </a:rPr>
              <a:t> </a:t>
            </a:r>
            <a:r>
              <a:rPr lang="en-US" sz="2400" dirty="0"/>
              <a:t>instead of </a:t>
            </a:r>
            <a:r>
              <a:rPr lang="en-US" sz="2400" b="1" dirty="0">
                <a:solidFill>
                  <a:srgbClr val="FFC000"/>
                </a:solidFill>
              </a:rPr>
              <a:t>symantec.com</a:t>
            </a:r>
          </a:p>
          <a:p>
            <a:pPr marL="685800" lvl="1">
              <a:lnSpc>
                <a:spcPct val="100000"/>
              </a:lnSpc>
              <a:buClr>
                <a:schemeClr val="bg1"/>
              </a:buClr>
              <a:buSzPct val="110000"/>
              <a:buFont typeface="Calibri" panose="020F0502020204030204" pitchFamily="34" charset="0"/>
              <a:buChar char="̶"/>
            </a:pPr>
            <a:r>
              <a:rPr lang="en-US" sz="2400" b="1" dirty="0">
                <a:solidFill>
                  <a:srgbClr val="FFC000"/>
                </a:solidFill>
              </a:rPr>
              <a:t>Acme_inc_sales.com</a:t>
            </a:r>
            <a:r>
              <a:rPr lang="en-US" sz="2400" dirty="0"/>
              <a:t> instead of </a:t>
            </a:r>
            <a:r>
              <a:rPr lang="en-US" sz="2400" b="1" dirty="0">
                <a:solidFill>
                  <a:srgbClr val="FFC000"/>
                </a:solidFill>
              </a:rPr>
              <a:t>acme_inc.com</a:t>
            </a:r>
            <a:endParaRPr lang="en-US" sz="2400" b="1" dirty="0"/>
          </a:p>
          <a:p>
            <a:pPr marL="685800" lvl="1">
              <a:lnSpc>
                <a:spcPct val="100000"/>
              </a:lnSpc>
              <a:buSzPct val="110000"/>
              <a:buFont typeface="Calibri" panose="020F0502020204030204" pitchFamily="34" charset="0"/>
              <a:buChar char="̶"/>
            </a:pPr>
            <a:endParaRPr lang="en-US" sz="2400" dirty="0"/>
          </a:p>
        </p:txBody>
      </p:sp>
      <p:sp>
        <p:nvSpPr>
          <p:cNvPr id="2" name="Title 1"/>
          <p:cNvSpPr>
            <a:spLocks noGrp="1"/>
          </p:cNvSpPr>
          <p:nvPr>
            <p:ph type="title"/>
          </p:nvPr>
        </p:nvSpPr>
        <p:spPr>
          <a:xfrm>
            <a:off x="530352" y="885904"/>
            <a:ext cx="11109960" cy="557784"/>
          </a:xfrm>
        </p:spPr>
        <p:txBody>
          <a:bodyPr/>
          <a:lstStyle/>
          <a:p>
            <a:r>
              <a:rPr lang="en-US" dirty="0"/>
              <a:t>BEC Scammers Are Using Typosquatting to Trick Users</a:t>
            </a:r>
          </a:p>
        </p:txBody>
      </p:sp>
      <p:grpSp>
        <p:nvGrpSpPr>
          <p:cNvPr id="4" name="Group 3"/>
          <p:cNvGrpSpPr/>
          <p:nvPr/>
        </p:nvGrpSpPr>
        <p:grpSpPr>
          <a:xfrm>
            <a:off x="8314078" y="2493371"/>
            <a:ext cx="3326234" cy="1341906"/>
            <a:chOff x="2001954" y="2079713"/>
            <a:chExt cx="3326234" cy="1341906"/>
          </a:xfrm>
        </p:grpSpPr>
        <p:sp>
          <p:nvSpPr>
            <p:cNvPr id="5" name="TextBox 4"/>
            <p:cNvSpPr txBox="1"/>
            <p:nvPr/>
          </p:nvSpPr>
          <p:spPr>
            <a:xfrm>
              <a:off x="2782686" y="2079713"/>
              <a:ext cx="1764771" cy="773738"/>
            </a:xfrm>
            <a:prstGeom prst="rect">
              <a:avLst/>
            </a:prstGeom>
            <a:noFill/>
          </p:spPr>
          <p:txBody>
            <a:bodyPr wrap="square" lIns="91440" tIns="45720" rIns="91440" bIns="45720" rtlCol="0" anchor="t" anchorCtr="0">
              <a:spAutoFit/>
            </a:bodyPr>
            <a:lstStyle/>
            <a:p>
              <a:pPr defTabSz="913068" fontAlgn="base">
                <a:lnSpc>
                  <a:spcPct val="80000"/>
                </a:lnSpc>
                <a:spcBef>
                  <a:spcPct val="0"/>
                </a:spcBef>
                <a:spcAft>
                  <a:spcPct val="0"/>
                </a:spcAft>
              </a:pPr>
              <a:r>
                <a:rPr lang="en-US" sz="5400" b="1" dirty="0">
                  <a:solidFill>
                    <a:srgbClr val="F7BA33"/>
                  </a:solidFill>
                  <a:ea typeface="Calibri"/>
                  <a:cs typeface="Calibri Body"/>
                </a:rPr>
                <a:t>4,000</a:t>
              </a:r>
              <a:endParaRPr lang="en-US" sz="5400" dirty="0">
                <a:solidFill>
                  <a:srgbClr val="F7BA33"/>
                </a:solidFill>
                <a:ea typeface="Calibri"/>
                <a:cs typeface="Calibri"/>
              </a:endParaRPr>
            </a:p>
          </p:txBody>
        </p:sp>
        <p:sp>
          <p:nvSpPr>
            <p:cNvPr id="6" name="Rectangle 5"/>
            <p:cNvSpPr/>
            <p:nvPr/>
          </p:nvSpPr>
          <p:spPr>
            <a:xfrm>
              <a:off x="2001954" y="2713733"/>
              <a:ext cx="3326234" cy="707886"/>
            </a:xfrm>
            <a:prstGeom prst="rect">
              <a:avLst/>
            </a:prstGeom>
          </p:spPr>
          <p:txBody>
            <a:bodyPr wrap="square">
              <a:spAutoFit/>
            </a:bodyPr>
            <a:lstStyle/>
            <a:p>
              <a:pPr defTabSz="913068" fontAlgn="base">
                <a:spcBef>
                  <a:spcPct val="0"/>
                </a:spcBef>
                <a:spcAft>
                  <a:spcPct val="0"/>
                </a:spcAft>
              </a:pPr>
              <a:r>
                <a:rPr lang="en-US" sz="2000" dirty="0">
                  <a:solidFill>
                    <a:schemeClr val="bg1"/>
                  </a:solidFill>
                  <a:ea typeface="Calibri"/>
                  <a:cs typeface="Calibri Light"/>
                </a:rPr>
                <a:t>Typosquatted domains for just 100 customers over 90 days</a:t>
              </a:r>
            </a:p>
          </p:txBody>
        </p:sp>
      </p:grpSp>
      <p:pic>
        <p:nvPicPr>
          <p:cNvPr id="1030" name="Picture 6" descr="Image result for typosquat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111" y="4284386"/>
            <a:ext cx="3630168" cy="161015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txBox="1">
            <a:spLocks/>
          </p:cNvSpPr>
          <p:nvPr/>
        </p:nvSpPr>
        <p:spPr>
          <a:xfrm>
            <a:off x="452352" y="6257447"/>
            <a:ext cx="3357648" cy="263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Source: </a:t>
            </a:r>
            <a:r>
              <a:rPr lang="en-US" sz="1000" dirty="0">
                <a:solidFill>
                  <a:schemeClr val="bg1"/>
                </a:solidFill>
              </a:rPr>
              <a:t>Internet Security Threat Report: Email Threats 2017  </a:t>
            </a:r>
            <a:endParaRPr lang="en-US" sz="1000" dirty="0"/>
          </a:p>
        </p:txBody>
      </p:sp>
    </p:spTree>
    <p:extLst>
      <p:ext uri="{BB962C8B-B14F-4D97-AF65-F5344CB8AC3E}">
        <p14:creationId xmlns:p14="http://schemas.microsoft.com/office/powerpoint/2010/main" val="251275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Spam</a:t>
            </a:r>
          </a:p>
        </p:txBody>
      </p:sp>
      <p:sp>
        <p:nvSpPr>
          <p:cNvPr id="4" name="Text Placeholder 3"/>
          <p:cNvSpPr>
            <a:spLocks noGrp="1"/>
          </p:cNvSpPr>
          <p:nvPr>
            <p:ph type="body" sz="quarter" idx="10"/>
          </p:nvPr>
        </p:nvSpPr>
        <p:spPr>
          <a:xfrm>
            <a:off x="8256588" y="2505075"/>
            <a:ext cx="3352800" cy="2617258"/>
          </a:xfrm>
        </p:spPr>
        <p:txBody>
          <a:bodyPr>
            <a:normAutofit lnSpcReduction="10000"/>
          </a:bodyPr>
          <a:lstStyle/>
          <a:p>
            <a:r>
              <a:rPr lang="en-US" dirty="0"/>
              <a:t>Between 2011 and 2015 the spam rate has been declining.</a:t>
            </a:r>
          </a:p>
          <a:p>
            <a:r>
              <a:rPr lang="en-US" dirty="0"/>
              <a:t>The annual spam rate leveled off at 53 percent for 2015 and 2016.</a:t>
            </a:r>
          </a:p>
          <a:p>
            <a:r>
              <a:rPr lang="en-US" dirty="0"/>
              <a:t>Looking at half-yearly rates, spam rate appears to be climbing back up. </a:t>
            </a:r>
          </a:p>
          <a:p>
            <a:r>
              <a:rPr lang="en-US" dirty="0"/>
              <a:t>First half of 2017 had a spam rate of 54 percent.</a:t>
            </a:r>
          </a:p>
          <a:p>
            <a:r>
              <a:rPr lang="en-US" dirty="0"/>
              <a:t>Second half of the year appears to continue this trend.</a:t>
            </a:r>
          </a:p>
          <a:p>
            <a:endParaRPr lang="en-US" dirty="0"/>
          </a:p>
        </p:txBody>
      </p:sp>
      <p:graphicFrame>
        <p:nvGraphicFramePr>
          <p:cNvPr id="12" name="Chart 663"/>
          <p:cNvGraphicFramePr/>
          <p:nvPr/>
        </p:nvGraphicFramePr>
        <p:xfrm>
          <a:off x="793679" y="1972733"/>
          <a:ext cx="6898039" cy="3669545"/>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6096000" y="1004885"/>
            <a:ext cx="6096000" cy="646331"/>
          </a:xfrm>
          <a:prstGeom prst="rect">
            <a:avLst/>
          </a:prstGeom>
        </p:spPr>
        <p:txBody>
          <a:bodyPr>
            <a:spAutoFit/>
          </a:bodyPr>
          <a:lstStyle/>
          <a:p>
            <a:r>
              <a:rPr lang="en-US" dirty="0">
                <a:solidFill>
                  <a:schemeClr val="bg1"/>
                </a:solidFill>
                <a:latin typeface="Symantec Sans" panose="02000503080000020004"/>
              </a:rPr>
              <a:t>“Two years from now, spam will be solved.” –Bill Gates, January 24, 2004 </a:t>
            </a:r>
            <a:endParaRPr lang="en-US" dirty="0">
              <a:solidFill>
                <a:schemeClr val="bg1"/>
              </a:solidFill>
            </a:endParaRPr>
          </a:p>
        </p:txBody>
      </p:sp>
      <p:sp>
        <p:nvSpPr>
          <p:cNvPr id="6" name="Footer Placeholder 4"/>
          <p:cNvSpPr txBox="1">
            <a:spLocks/>
          </p:cNvSpPr>
          <p:nvPr/>
        </p:nvSpPr>
        <p:spPr>
          <a:xfrm>
            <a:off x="452352" y="6257447"/>
            <a:ext cx="3357648" cy="263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1"/>
                </a:solidFill>
              </a:rPr>
              <a:t>Source: </a:t>
            </a:r>
            <a:r>
              <a:rPr lang="en-US" sz="1000" dirty="0">
                <a:solidFill>
                  <a:schemeClr val="bg1"/>
                </a:solidFill>
              </a:rPr>
              <a:t>Internet Security Threat Report: Email Threats 2017  </a:t>
            </a:r>
            <a:endParaRPr lang="en-US" sz="1000" dirty="0"/>
          </a:p>
        </p:txBody>
      </p:sp>
    </p:spTree>
    <p:extLst>
      <p:ext uri="{BB962C8B-B14F-4D97-AF65-F5344CB8AC3E}">
        <p14:creationId xmlns:p14="http://schemas.microsoft.com/office/powerpoint/2010/main" val="6865000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10.xml><?xml version="1.0" encoding="utf-8"?>
<p:tagLst xmlns:a="http://schemas.openxmlformats.org/drawingml/2006/main" xmlns:r="http://schemas.openxmlformats.org/officeDocument/2006/relationships" xmlns:p="http://schemas.openxmlformats.org/presentationml/2006/main">
  <p:tag name="USERHIDDEN" val="1"/>
</p:tagLst>
</file>

<file path=ppt/tags/tag11.xml><?xml version="1.0" encoding="utf-8"?>
<p:tagLst xmlns:a="http://schemas.openxmlformats.org/drawingml/2006/main" xmlns:r="http://schemas.openxmlformats.org/officeDocument/2006/relationships" xmlns:p="http://schemas.openxmlformats.org/presentationml/2006/main">
  <p:tag name="USERHIDDEN" val="1"/>
</p:tagLst>
</file>

<file path=ppt/tags/tag12.xml><?xml version="1.0" encoding="utf-8"?>
<p:tagLst xmlns:a="http://schemas.openxmlformats.org/drawingml/2006/main" xmlns:r="http://schemas.openxmlformats.org/officeDocument/2006/relationships" xmlns:p="http://schemas.openxmlformats.org/presentationml/2006/main">
  <p:tag name="USERHIDDEN" val="1"/>
</p:tagLst>
</file>

<file path=ppt/tags/tag13.xml><?xml version="1.0" encoding="utf-8"?>
<p:tagLst xmlns:a="http://schemas.openxmlformats.org/drawingml/2006/main" xmlns:r="http://schemas.openxmlformats.org/officeDocument/2006/relationships" xmlns:p="http://schemas.openxmlformats.org/presentationml/2006/main">
  <p:tag name="USERHIDDEN" val="1"/>
</p:tagLst>
</file>

<file path=ppt/tags/tag14.xml><?xml version="1.0" encoding="utf-8"?>
<p:tagLst xmlns:a="http://schemas.openxmlformats.org/drawingml/2006/main" xmlns:r="http://schemas.openxmlformats.org/officeDocument/2006/relationships" xmlns:p="http://schemas.openxmlformats.org/presentationml/2006/main">
  <p:tag name="USERHIDDEN" val="1"/>
</p:tagLst>
</file>

<file path=ppt/tags/tag15.xml><?xml version="1.0" encoding="utf-8"?>
<p:tagLst xmlns:a="http://schemas.openxmlformats.org/drawingml/2006/main" xmlns:r="http://schemas.openxmlformats.org/officeDocument/2006/relationships" xmlns:p="http://schemas.openxmlformats.org/presentationml/2006/main">
  <p:tag name="USERHIDDEN" val="1"/>
</p:tagLst>
</file>

<file path=ppt/tags/tag16.xml><?xml version="1.0" encoding="utf-8"?>
<p:tagLst xmlns:a="http://schemas.openxmlformats.org/drawingml/2006/main" xmlns:r="http://schemas.openxmlformats.org/officeDocument/2006/relationships" xmlns:p="http://schemas.openxmlformats.org/presentationml/2006/main">
  <p:tag name="USERHIDDEN" val="1"/>
</p:tagLst>
</file>

<file path=ppt/tags/tag17.xml><?xml version="1.0" encoding="utf-8"?>
<p:tagLst xmlns:a="http://schemas.openxmlformats.org/drawingml/2006/main" xmlns:r="http://schemas.openxmlformats.org/officeDocument/2006/relationships" xmlns:p="http://schemas.openxmlformats.org/presentationml/2006/main">
  <p:tag name="USERHIDDEN" val="1"/>
</p:tagLst>
</file>

<file path=ppt/tags/tag18.xml><?xml version="1.0" encoding="utf-8"?>
<p:tagLst xmlns:a="http://schemas.openxmlformats.org/drawingml/2006/main" xmlns:r="http://schemas.openxmlformats.org/officeDocument/2006/relationships" xmlns:p="http://schemas.openxmlformats.org/presentationml/2006/main">
  <p:tag name="USERHIDDEN" val="1"/>
</p:tagLst>
</file>

<file path=ppt/tags/tag19.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20.xml><?xml version="1.0" encoding="utf-8"?>
<p:tagLst xmlns:a="http://schemas.openxmlformats.org/drawingml/2006/main" xmlns:r="http://schemas.openxmlformats.org/officeDocument/2006/relationships" xmlns:p="http://schemas.openxmlformats.org/presentationml/2006/main">
  <p:tag name="USERHIDDEN" val="1"/>
</p:tagLst>
</file>

<file path=ppt/tags/tag21.xml><?xml version="1.0" encoding="utf-8"?>
<p:tagLst xmlns:a="http://schemas.openxmlformats.org/drawingml/2006/main" xmlns:r="http://schemas.openxmlformats.org/officeDocument/2006/relationships" xmlns:p="http://schemas.openxmlformats.org/presentationml/2006/main">
  <p:tag name="USERHIDDEN" val="1"/>
</p:tagLst>
</file>

<file path=ppt/tags/tag22.xml><?xml version="1.0" encoding="utf-8"?>
<p:tagLst xmlns:a="http://schemas.openxmlformats.org/drawingml/2006/main" xmlns:r="http://schemas.openxmlformats.org/officeDocument/2006/relationships" xmlns:p="http://schemas.openxmlformats.org/presentationml/2006/main">
  <p:tag name="USERHIDDEN" val="1"/>
</p:tagLst>
</file>

<file path=ppt/tags/tag23.xml><?xml version="1.0" encoding="utf-8"?>
<p:tagLst xmlns:a="http://schemas.openxmlformats.org/drawingml/2006/main" xmlns:r="http://schemas.openxmlformats.org/officeDocument/2006/relationships" xmlns:p="http://schemas.openxmlformats.org/presentationml/2006/main">
  <p:tag name="USERHIDDEN" val="1"/>
</p:tagLst>
</file>

<file path=ppt/tags/tag24.xml><?xml version="1.0" encoding="utf-8"?>
<p:tagLst xmlns:a="http://schemas.openxmlformats.org/drawingml/2006/main" xmlns:r="http://schemas.openxmlformats.org/officeDocument/2006/relationships" xmlns:p="http://schemas.openxmlformats.org/presentationml/2006/main">
  <p:tag name="USERHIDDEN" val="1"/>
</p:tagLst>
</file>

<file path=ppt/tags/tag25.xml><?xml version="1.0" encoding="utf-8"?>
<p:tagLst xmlns:a="http://schemas.openxmlformats.org/drawingml/2006/main" xmlns:r="http://schemas.openxmlformats.org/officeDocument/2006/relationships" xmlns:p="http://schemas.openxmlformats.org/presentationml/2006/main">
  <p:tag name="USERHIDDEN" val="1"/>
</p:tagLst>
</file>

<file path=ppt/tags/tag26.xml><?xml version="1.0" encoding="utf-8"?>
<p:tagLst xmlns:a="http://schemas.openxmlformats.org/drawingml/2006/main" xmlns:r="http://schemas.openxmlformats.org/officeDocument/2006/relationships" xmlns:p="http://schemas.openxmlformats.org/presentationml/2006/main">
  <p:tag name="USERHIDDEN" val="1"/>
</p:tagLst>
</file>

<file path=ppt/tags/tag27.xml><?xml version="1.0" encoding="utf-8"?>
<p:tagLst xmlns:a="http://schemas.openxmlformats.org/drawingml/2006/main" xmlns:r="http://schemas.openxmlformats.org/officeDocument/2006/relationships" xmlns:p="http://schemas.openxmlformats.org/presentationml/2006/main">
  <p:tag name="USERHIDDEN" val="1"/>
</p:tagLst>
</file>

<file path=ppt/tags/tag28.xml><?xml version="1.0" encoding="utf-8"?>
<p:tagLst xmlns:a="http://schemas.openxmlformats.org/drawingml/2006/main" xmlns:r="http://schemas.openxmlformats.org/officeDocument/2006/relationships" xmlns:p="http://schemas.openxmlformats.org/presentationml/2006/main">
  <p:tag name="USERHIDDEN" val="1"/>
</p:tagLst>
</file>

<file path=ppt/tags/tag29.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30.xml><?xml version="1.0" encoding="utf-8"?>
<p:tagLst xmlns:a="http://schemas.openxmlformats.org/drawingml/2006/main" xmlns:r="http://schemas.openxmlformats.org/officeDocument/2006/relationships" xmlns:p="http://schemas.openxmlformats.org/presentationml/2006/main">
  <p:tag name="USERHIDDEN" val="1"/>
</p:tagLst>
</file>

<file path=ppt/tags/tag31.xml><?xml version="1.0" encoding="utf-8"?>
<p:tagLst xmlns:a="http://schemas.openxmlformats.org/drawingml/2006/main" xmlns:r="http://schemas.openxmlformats.org/officeDocument/2006/relationships" xmlns:p="http://schemas.openxmlformats.org/presentationml/2006/main">
  <p:tag name="USERHIDDEN" val="1"/>
</p:tagLst>
</file>

<file path=ppt/tags/tag32.xml><?xml version="1.0" encoding="utf-8"?>
<p:tagLst xmlns:a="http://schemas.openxmlformats.org/drawingml/2006/main" xmlns:r="http://schemas.openxmlformats.org/officeDocument/2006/relationships" xmlns:p="http://schemas.openxmlformats.org/presentationml/2006/main">
  <p:tag name="USERHIDDEN" val="1"/>
</p:tagLst>
</file>

<file path=ppt/tags/tag33.xml><?xml version="1.0" encoding="utf-8"?>
<p:tagLst xmlns:a="http://schemas.openxmlformats.org/drawingml/2006/main" xmlns:r="http://schemas.openxmlformats.org/officeDocument/2006/relationships" xmlns:p="http://schemas.openxmlformats.org/presentationml/2006/main">
  <p:tag name="USERHIDDEN" val="1"/>
</p:tagLst>
</file>

<file path=ppt/tags/tag34.xml><?xml version="1.0" encoding="utf-8"?>
<p:tagLst xmlns:a="http://schemas.openxmlformats.org/drawingml/2006/main" xmlns:r="http://schemas.openxmlformats.org/officeDocument/2006/relationships" xmlns:p="http://schemas.openxmlformats.org/presentationml/2006/main">
  <p:tag name="USERHIDDEN" val="1"/>
</p:tagLst>
</file>

<file path=ppt/tags/tag35.xml><?xml version="1.0" encoding="utf-8"?>
<p:tagLst xmlns:a="http://schemas.openxmlformats.org/drawingml/2006/main" xmlns:r="http://schemas.openxmlformats.org/officeDocument/2006/relationships" xmlns:p="http://schemas.openxmlformats.org/presentationml/2006/main">
  <p:tag name="USERHIDDEN" val="1"/>
</p:tagLst>
</file>

<file path=ppt/tags/tag36.xml><?xml version="1.0" encoding="utf-8"?>
<p:tagLst xmlns:a="http://schemas.openxmlformats.org/drawingml/2006/main" xmlns:r="http://schemas.openxmlformats.org/officeDocument/2006/relationships" xmlns:p="http://schemas.openxmlformats.org/presentationml/2006/main">
  <p:tag name="USERHIDDEN" val="1"/>
</p:tagLst>
</file>

<file path=ppt/tags/tag37.xml><?xml version="1.0" encoding="utf-8"?>
<p:tagLst xmlns:a="http://schemas.openxmlformats.org/drawingml/2006/main" xmlns:r="http://schemas.openxmlformats.org/officeDocument/2006/relationships" xmlns:p="http://schemas.openxmlformats.org/presentationml/2006/main">
  <p:tag name="USERHIDDEN" val="1"/>
</p:tagLst>
</file>

<file path=ppt/tags/tag38.xml><?xml version="1.0" encoding="utf-8"?>
<p:tagLst xmlns:a="http://schemas.openxmlformats.org/drawingml/2006/main" xmlns:r="http://schemas.openxmlformats.org/officeDocument/2006/relationships" xmlns:p="http://schemas.openxmlformats.org/presentationml/2006/main">
  <p:tag name="USERHIDDEN" val="1"/>
</p:tagLst>
</file>

<file path=ppt/tags/tag39.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40.xml><?xml version="1.0" encoding="utf-8"?>
<p:tagLst xmlns:a="http://schemas.openxmlformats.org/drawingml/2006/main" xmlns:r="http://schemas.openxmlformats.org/officeDocument/2006/relationships" xmlns:p="http://schemas.openxmlformats.org/presentationml/2006/main">
  <p:tag name="USERHIDDEN" val="1"/>
</p:tagLst>
</file>

<file path=ppt/tags/tag41.xml><?xml version="1.0" encoding="utf-8"?>
<p:tagLst xmlns:a="http://schemas.openxmlformats.org/drawingml/2006/main" xmlns:r="http://schemas.openxmlformats.org/officeDocument/2006/relationships" xmlns:p="http://schemas.openxmlformats.org/presentationml/2006/main">
  <p:tag name="USERHIDDEN" val="1"/>
</p:tagLst>
</file>

<file path=ppt/tags/tag42.xml><?xml version="1.0" encoding="utf-8"?>
<p:tagLst xmlns:a="http://schemas.openxmlformats.org/drawingml/2006/main" xmlns:r="http://schemas.openxmlformats.org/officeDocument/2006/relationships" xmlns:p="http://schemas.openxmlformats.org/presentationml/2006/main">
  <p:tag name="USERHIDDEN" val="1"/>
</p:tagLst>
</file>

<file path=ppt/tags/tag43.xml><?xml version="1.0" encoding="utf-8"?>
<p:tagLst xmlns:a="http://schemas.openxmlformats.org/drawingml/2006/main" xmlns:r="http://schemas.openxmlformats.org/officeDocument/2006/relationships" xmlns:p="http://schemas.openxmlformats.org/presentationml/2006/main">
  <p:tag name="USERHIDDEN" val="1"/>
</p:tagLst>
</file>

<file path=ppt/tags/tag44.xml><?xml version="1.0" encoding="utf-8"?>
<p:tagLst xmlns:a="http://schemas.openxmlformats.org/drawingml/2006/main" xmlns:r="http://schemas.openxmlformats.org/officeDocument/2006/relationships" xmlns:p="http://schemas.openxmlformats.org/presentationml/2006/main">
  <p:tag name="USERHIDDEN" val="1"/>
</p:tagLst>
</file>

<file path=ppt/tags/tag45.xml><?xml version="1.0" encoding="utf-8"?>
<p:tagLst xmlns:a="http://schemas.openxmlformats.org/drawingml/2006/main" xmlns:r="http://schemas.openxmlformats.org/officeDocument/2006/relationships" xmlns:p="http://schemas.openxmlformats.org/presentationml/2006/main">
  <p:tag name="USERHIDDEN" val="1"/>
</p:tagLst>
</file>

<file path=ppt/tags/tag46.xml><?xml version="1.0" encoding="utf-8"?>
<p:tagLst xmlns:a="http://schemas.openxmlformats.org/drawingml/2006/main" xmlns:r="http://schemas.openxmlformats.org/officeDocument/2006/relationships" xmlns:p="http://schemas.openxmlformats.org/presentationml/2006/main">
  <p:tag name="USERHIDDEN" val="1"/>
</p:tagLst>
</file>

<file path=ppt/tags/tag47.xml><?xml version="1.0" encoding="utf-8"?>
<p:tagLst xmlns:a="http://schemas.openxmlformats.org/drawingml/2006/main" xmlns:r="http://schemas.openxmlformats.org/officeDocument/2006/relationships" xmlns:p="http://schemas.openxmlformats.org/presentationml/2006/main">
  <p:tag name="USERHIDDEN" val="1"/>
</p:tagLst>
</file>

<file path=ppt/tags/tag48.xml><?xml version="1.0" encoding="utf-8"?>
<p:tagLst xmlns:a="http://schemas.openxmlformats.org/drawingml/2006/main" xmlns:r="http://schemas.openxmlformats.org/officeDocument/2006/relationships" xmlns:p="http://schemas.openxmlformats.org/presentationml/2006/main">
  <p:tag name="USERHIDDEN" val="1"/>
</p:tagLst>
</file>

<file path=ppt/tags/tag49.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50.xml><?xml version="1.0" encoding="utf-8"?>
<p:tagLst xmlns:a="http://schemas.openxmlformats.org/drawingml/2006/main" xmlns:r="http://schemas.openxmlformats.org/officeDocument/2006/relationships" xmlns:p="http://schemas.openxmlformats.org/presentationml/2006/main">
  <p:tag name="USERHIDDEN" val="1"/>
</p:tagLst>
</file>

<file path=ppt/tags/tag51.xml><?xml version="1.0" encoding="utf-8"?>
<p:tagLst xmlns:a="http://schemas.openxmlformats.org/drawingml/2006/main" xmlns:r="http://schemas.openxmlformats.org/officeDocument/2006/relationships" xmlns:p="http://schemas.openxmlformats.org/presentationml/2006/main">
  <p:tag name="USERHIDDEN" val="1"/>
</p:tagLst>
</file>

<file path=ppt/tags/tag52.xml><?xml version="1.0" encoding="utf-8"?>
<p:tagLst xmlns:a="http://schemas.openxmlformats.org/drawingml/2006/main" xmlns:r="http://schemas.openxmlformats.org/officeDocument/2006/relationships" xmlns:p="http://schemas.openxmlformats.org/presentationml/2006/main">
  <p:tag name="USERHIDDEN" val="1"/>
</p:tagLst>
</file>

<file path=ppt/tags/tag53.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ags/tag8.xml><?xml version="1.0" encoding="utf-8"?>
<p:tagLst xmlns:a="http://schemas.openxmlformats.org/drawingml/2006/main" xmlns:r="http://schemas.openxmlformats.org/officeDocument/2006/relationships" xmlns:p="http://schemas.openxmlformats.org/presentationml/2006/main">
  <p:tag name="USERHIDDEN" val="1"/>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bcs_standard-template_0311 2016 v3">
  <a:themeElements>
    <a:clrScheme name="Custom 19">
      <a:dk1>
        <a:srgbClr val="2A2C2B"/>
      </a:dk1>
      <a:lt1>
        <a:srgbClr val="FFFFFF"/>
      </a:lt1>
      <a:dk2>
        <a:srgbClr val="A7A7A7"/>
      </a:dk2>
      <a:lt2>
        <a:srgbClr val="535353"/>
      </a:lt2>
      <a:accent1>
        <a:srgbClr val="FDC130"/>
      </a:accent1>
      <a:accent2>
        <a:srgbClr val="B7D575"/>
      </a:accent2>
      <a:accent3>
        <a:srgbClr val="EE7B23"/>
      </a:accent3>
      <a:accent4>
        <a:srgbClr val="A79D97"/>
      </a:accent4>
      <a:accent5>
        <a:srgbClr val="FB4928"/>
      </a:accent5>
      <a:accent6>
        <a:srgbClr val="F3F3F3"/>
      </a:accent6>
      <a:hlink>
        <a:srgbClr val="FDC130"/>
      </a:hlink>
      <a:folHlink>
        <a:srgbClr val="0070C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noFill/>
          <a:miter lim="800000"/>
          <a:headEnd/>
          <a:tailEnd/>
        </a:ln>
      </a:spPr>
      <a:bodyPr wrap="square" rtlCol="0" anchor="ctr"/>
      <a:lstStyle>
        <a:defPPr algn="ctr">
          <a:defRPr kern="0" dirty="0" smtClean="0">
            <a:solidFill>
              <a:schemeClr val="bg1"/>
            </a:solidFill>
          </a:defRPr>
        </a:defPPr>
      </a:lstStyle>
    </a:spDef>
    <a:lnDef>
      <a:spPr>
        <a:ln>
          <a:solidFill>
            <a:schemeClr val="accent5">
              <a:lumMod val="75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solidFill>
              <a:schemeClr val="bg1"/>
            </a:solidFill>
            <a:latin typeface="Symantec Sans" panose="02000503080000020004" pitchFamily="50" charset="0"/>
          </a:defRPr>
        </a:defPPr>
      </a:lstStyle>
    </a:txDef>
  </a:objectDefaults>
  <a:extraClrSchemeLst/>
  <a:extLst>
    <a:ext uri="{05A4C25C-085E-4340-85A3-A5531E510DB2}">
      <thm15:themeFamily xmlns:thm15="http://schemas.microsoft.com/office/thememl/2012/main" name="Presentation1" id="{E1D0CFF2-65AE-4791-B560-16C7D92FD7BB}" vid="{72D2F195-BF1B-4C07-B0AC-721B5007A0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170408_Symantec_16X9_PPTemplate_DNP_ja_text</Template>
  <TotalTime>13528</TotalTime>
  <Words>5346</Words>
  <Application>Microsoft Office PowerPoint</Application>
  <PresentationFormat>Widescreen</PresentationFormat>
  <Paragraphs>457</Paragraphs>
  <Slides>36</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MS PGothic</vt:lpstr>
      <vt:lpstr>MS PGothic</vt:lpstr>
      <vt:lpstr>Arial</vt:lpstr>
      <vt:lpstr>Calibri</vt:lpstr>
      <vt:lpstr>Calibri Light</vt:lpstr>
      <vt:lpstr>Cambria Math</vt:lpstr>
      <vt:lpstr>Courier</vt:lpstr>
      <vt:lpstr>Courier New</vt:lpstr>
      <vt:lpstr>Lucida Grande</vt:lpstr>
      <vt:lpstr>Symantec Sans</vt:lpstr>
      <vt:lpstr>Times</vt:lpstr>
      <vt:lpstr>bcs_standard-template_0311 2016 v3</vt:lpstr>
      <vt:lpstr>Business Email Compromise Workshop  Symantec An Industry Viewpoint on Mitigation and Threat Landscape</vt:lpstr>
      <vt:lpstr>Agenda</vt:lpstr>
      <vt:lpstr>Email Threat Landscape</vt:lpstr>
      <vt:lpstr>Internet Security Threat Report (ISTR) Special Report</vt:lpstr>
      <vt:lpstr>Email Attacks Becoming More Targeted and Sophisticated</vt:lpstr>
      <vt:lpstr>BEC Scams Continue to Threaten Businesses</vt:lpstr>
      <vt:lpstr>BEC Scams Succeeding Due to Social Engineering</vt:lpstr>
      <vt:lpstr>BEC Scammers Are Using Typosquatting to Trick Users</vt:lpstr>
      <vt:lpstr>Spam</vt:lpstr>
      <vt:lpstr>Spam</vt:lpstr>
      <vt:lpstr>Email Malware Is Increasingly Targeting Users</vt:lpstr>
      <vt:lpstr>Malicious Email per Industry</vt:lpstr>
      <vt:lpstr>User Email Behavior</vt:lpstr>
      <vt:lpstr>Attackers Distributing Malicious Attachments Via Email </vt:lpstr>
      <vt:lpstr>Growing Usage of Malicious URLs in Email Attacks</vt:lpstr>
      <vt:lpstr>Real World Example</vt:lpstr>
      <vt:lpstr>Anatomy of a Targeted Phishing Attack</vt:lpstr>
      <vt:lpstr>Anatomy of a Targeted Phishing Attack</vt:lpstr>
      <vt:lpstr>Anatomy of a Targeted Phishing Attack</vt:lpstr>
      <vt:lpstr>Anatomy of a Targeted Phishing Attack</vt:lpstr>
      <vt:lpstr>How Business Email Compromise Works </vt:lpstr>
      <vt:lpstr>Business Email Compromise Scams Are Preying on Users </vt:lpstr>
      <vt:lpstr>Anatomy of a Business Email Compromise Scam</vt:lpstr>
      <vt:lpstr>How Does Business Email Compromise Work?</vt:lpstr>
      <vt:lpstr>How Does Business Email Compromise Work?</vt:lpstr>
      <vt:lpstr>Why Does Business Email Compromise Work?</vt:lpstr>
      <vt:lpstr>Best Practices </vt:lpstr>
      <vt:lpstr>Best Practices for IT &amp; IT Security</vt:lpstr>
      <vt:lpstr>Best Practices for Users</vt:lpstr>
      <vt:lpstr>The Symantec Solution - Business Email Compromise </vt:lpstr>
      <vt:lpstr>Symantec Email Security Solutions</vt:lpstr>
      <vt:lpstr>Symantec Cloud Email Security Has Comprehensive Protection Against BEC Attacks</vt:lpstr>
      <vt:lpstr>Symantec Stops BEC Scams with Strong Impersonation Controls</vt:lpstr>
      <vt:lpstr>Symantec Provides the Deepest Visibility into BEC Attacks</vt:lpstr>
      <vt:lpstr>Symantec is the #1 Choice in Email Security</vt:lpstr>
      <vt:lpstr>For More Information</vt:lpstr>
    </vt:vector>
  </TitlesOfParts>
  <Company>Symantec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with Symantec Logo</dc:title>
  <dc:creator>Kurt</dc:creator>
  <cp:lastModifiedBy>Yvonne Dresser</cp:lastModifiedBy>
  <cp:revision>317</cp:revision>
  <cp:lastPrinted>2017-12-12T20:59:27Z</cp:lastPrinted>
  <dcterms:created xsi:type="dcterms:W3CDTF">2017-04-12T02:03:40Z</dcterms:created>
  <dcterms:modified xsi:type="dcterms:W3CDTF">2025-01-08T18:40:05Z</dcterms:modified>
</cp:coreProperties>
</file>